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74" r:id="rId2"/>
    <p:sldId id="322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319" r:id="rId14"/>
    <p:sldId id="285" r:id="rId15"/>
    <p:sldId id="297" r:id="rId16"/>
    <p:sldId id="298" r:id="rId17"/>
    <p:sldId id="327" r:id="rId18"/>
    <p:sldId id="299" r:id="rId19"/>
    <p:sldId id="328" r:id="rId20"/>
    <p:sldId id="325" r:id="rId21"/>
    <p:sldId id="326" r:id="rId22"/>
    <p:sldId id="308" r:id="rId23"/>
    <p:sldId id="324" r:id="rId24"/>
    <p:sldId id="329" r:id="rId25"/>
    <p:sldId id="330" r:id="rId26"/>
    <p:sldId id="331" r:id="rId27"/>
    <p:sldId id="310" r:id="rId28"/>
    <p:sldId id="311" r:id="rId29"/>
    <p:sldId id="312" r:id="rId30"/>
    <p:sldId id="313" r:id="rId31"/>
    <p:sldId id="315" r:id="rId32"/>
    <p:sldId id="316" r:id="rId33"/>
    <p:sldId id="323" r:id="rId34"/>
  </p:sldIdLst>
  <p:sldSz cx="9144000" cy="5143500" type="screen16x9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8" initials="W8" lastIdx="0" clrIdx="0">
    <p:extLst>
      <p:ext uri="{19B8F6BF-5375-455C-9EA6-DF929625EA0E}">
        <p15:presenceInfo xmlns:p15="http://schemas.microsoft.com/office/powerpoint/2012/main" userId="Windows 8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7A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62" autoAdjust="0"/>
    <p:restoredTop sz="94434" autoAdjust="0"/>
  </p:normalViewPr>
  <p:slideViewPr>
    <p:cSldViewPr>
      <p:cViewPr varScale="1">
        <p:scale>
          <a:sx n="95" d="100"/>
          <a:sy n="95" d="100"/>
        </p:scale>
        <p:origin x="72" y="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theus\Desktop\ead%20saude%20da%20fam&#237;lia%20ufpel\Turma%205\Luciana\Planilha%20final%20Luciana%203m%20T5Gr08U4%20orient%20Mateus%2029032015%20para%20o%20TCC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theus\Desktop\ead%20saude%20da%20fam&#237;lia%20ufpel\Turma%205\Luciana\Planilha%20final%20Luciana%203m%20T5Gr08U4%20orient%20Mateus%2029032015%20para%20o%20TCC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theus\Desktop\ead%20saude%20da%20fam&#237;lia%20ufpel\Turma%205\Luciana\Planilha%20final%20Luciana%203m%20T5Gr08U4%20orient%20Mateus%2029032015%20para%20o%20TCC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Indicadores!$C$43</c:f>
              <c:strCache>
                <c:ptCount val="1"/>
                <c:pt idx="0">
                  <c:v>Proporção de hipertensos com estratificação de risco cardiovascular por  exame clínico em dia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Indicadores!$D$42:$F$42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Indicadores!$D$43:$F$43</c:f>
              <c:numCache>
                <c:formatCode>0.0%</c:formatCode>
                <c:ptCount val="3"/>
                <c:pt idx="0">
                  <c:v>0.7</c:v>
                </c:pt>
                <c:pt idx="1">
                  <c:v>0.6875</c:v>
                </c:pt>
                <c:pt idx="2">
                  <c:v>0.87179487179487181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323616432"/>
        <c:axId val="-323622416"/>
      </c:barChart>
      <c:catAx>
        <c:axId val="-323616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-323622416"/>
        <c:crosses val="autoZero"/>
        <c:auto val="1"/>
        <c:lblAlgn val="ctr"/>
        <c:lblOffset val="100"/>
        <c:noMultiLvlLbl val="0"/>
      </c:catAx>
      <c:valAx>
        <c:axId val="-323622416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-323616432"/>
        <c:crosses val="autoZero"/>
        <c:crossBetween val="between"/>
        <c:majorUnit val="0.1"/>
        <c:minorUnit val="4.0000000000000008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Indicadores!$R$43</c:f>
              <c:strCache>
                <c:ptCount val="1"/>
                <c:pt idx="0">
                  <c:v>Proporção de diabéticos com estratificação de risco cardiovascular por  exame clínico em dia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Indicadores!$S$42:$U$42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Indicadores!$S$43:$U$43</c:f>
              <c:numCache>
                <c:formatCode>0.0%</c:formatCode>
                <c:ptCount val="3"/>
                <c:pt idx="0">
                  <c:v>0.61538461538461542</c:v>
                </c:pt>
                <c:pt idx="1">
                  <c:v>0.5714285714285714</c:v>
                </c:pt>
                <c:pt idx="2">
                  <c:v>0.93333333333333335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323621872"/>
        <c:axId val="-323620784"/>
      </c:barChart>
      <c:catAx>
        <c:axId val="-323621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-323620784"/>
        <c:crosses val="autoZero"/>
        <c:auto val="1"/>
        <c:lblAlgn val="ctr"/>
        <c:lblOffset val="100"/>
        <c:noMultiLvlLbl val="0"/>
      </c:catAx>
      <c:valAx>
        <c:axId val="-323620784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-323621872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323619696"/>
        <c:axId val="-323610448"/>
      </c:barChart>
      <c:catAx>
        <c:axId val="-323619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-323610448"/>
        <c:crosses val="autoZero"/>
        <c:auto val="1"/>
        <c:lblAlgn val="ctr"/>
        <c:lblOffset val="100"/>
        <c:noMultiLvlLbl val="0"/>
      </c:catAx>
      <c:valAx>
        <c:axId val="-323610448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-323619696"/>
        <c:crosses val="autoZero"/>
        <c:crossBetween val="between"/>
        <c:majorUnit val="0.1"/>
        <c:minorUnit val="4.0000000000000008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7FD3673-F133-44C0-AC53-49D6ACE4D0C6}" type="datetimeFigureOut">
              <a:rPr lang="pt-BR"/>
              <a:pPr>
                <a:defRPr/>
              </a:pPr>
              <a:t>21/06/2015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2F43E79-E9A9-4AC0-9A9F-AC0C5D2DDD8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15621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F43E79-E9A9-4AC0-9A9F-AC0C5D2DDD88}" type="slidenum">
              <a:rPr lang="pt-BR" smtClean="0"/>
              <a:pPr>
                <a:defRPr/>
              </a:pPr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2184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           O</a:t>
            </a:r>
            <a:r>
              <a:rPr lang="pt-BR" baseline="0" dirty="0" smtClean="0"/>
              <a:t> indicador para hipertensos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F43E79-E9A9-4AC0-9A9F-AC0C5D2DDD88}" type="slidenum">
              <a:rPr lang="pt-BR" smtClean="0"/>
              <a:pPr>
                <a:defRPr/>
              </a:pPr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3734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O indicador para hipertensos (cobertura do</a:t>
            </a:r>
            <a:r>
              <a:rPr lang="pt-BR" baseline="0" dirty="0" smtClean="0"/>
              <a:t> programa de atenção ao hipertenso)UBS:</a:t>
            </a:r>
          </a:p>
          <a:p>
            <a:r>
              <a:rPr lang="pt-BR" baseline="0" dirty="0" smtClean="0"/>
              <a:t>No mês 1 da intervenção: 7,4%; </a:t>
            </a:r>
          </a:p>
          <a:p>
            <a:r>
              <a:rPr lang="pt-BR" baseline="0" dirty="0" smtClean="0"/>
              <a:t>No mês 2 da intervenção: 7,9%</a:t>
            </a:r>
          </a:p>
          <a:p>
            <a:r>
              <a:rPr lang="pt-BR" baseline="0" dirty="0" smtClean="0"/>
              <a:t>No mês 3 da intervenção: 9,7%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F43E79-E9A9-4AC0-9A9F-AC0C5D2DDD88}" type="slidenum">
              <a:rPr lang="pt-BR" smtClean="0"/>
              <a:pPr>
                <a:defRPr/>
              </a:pPr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9745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F43E79-E9A9-4AC0-9A9F-AC0C5D2DDD88}" type="slidenum">
              <a:rPr lang="pt-BR" smtClean="0"/>
              <a:pPr>
                <a:defRPr/>
              </a:pPr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2759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F43E79-E9A9-4AC0-9A9F-AC0C5D2DDD88}" type="slidenum">
              <a:rPr lang="pt-BR" smtClean="0"/>
              <a:pPr>
                <a:defRPr/>
              </a:pPr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54966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F43E79-E9A9-4AC0-9A9F-AC0C5D2DDD88}" type="slidenum">
              <a:rPr lang="pt-BR" smtClean="0"/>
              <a:pPr>
                <a:defRPr/>
              </a:pPr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5496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A2FB5-93CE-4AD2-8D94-B66D53D2546E}" type="datetimeFigureOut">
              <a:rPr lang="pt-BR"/>
              <a:pPr>
                <a:defRPr/>
              </a:pPr>
              <a:t>21/06/2015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549F2-D2B1-4164-BAC2-7F83CD69697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15ABF-8E00-4073-8853-AD5268DD304F}" type="datetimeFigureOut">
              <a:rPr lang="pt-BR"/>
              <a:pPr>
                <a:defRPr/>
              </a:pPr>
              <a:t>21/06/2015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844A1-BDB9-4F89-B90F-60D639B84A6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0B64C-4240-4B58-8C7E-4960820B5E45}" type="datetimeFigureOut">
              <a:rPr lang="pt-BR"/>
              <a:pPr>
                <a:defRPr/>
              </a:pPr>
              <a:t>21/06/2015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D796E-0788-42AB-8696-C7ABC2B4470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3923C-A242-40F0-B149-99DAE112DEDD}" type="datetimeFigureOut">
              <a:rPr lang="pt-BR"/>
              <a:pPr>
                <a:defRPr/>
              </a:pPr>
              <a:t>21/06/2015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EB47B-1EF0-4D84-B32D-FA5FCD536B8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FF4B2-6923-4E3E-85FA-C73267D55C4A}" type="datetimeFigureOut">
              <a:rPr lang="pt-BR"/>
              <a:pPr>
                <a:defRPr/>
              </a:pPr>
              <a:t>21/06/2015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05E10-B3A8-42D6-9181-2E7F5A87747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050BE-BB76-4DE8-99F0-231253B8A4B1}" type="datetimeFigureOut">
              <a:rPr lang="pt-BR"/>
              <a:pPr>
                <a:defRPr/>
              </a:pPr>
              <a:t>21/06/2015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11188-F47B-4B41-9518-566F9EE9827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D426B-F498-4189-ABCD-5CB096C04624}" type="datetimeFigureOut">
              <a:rPr lang="pt-BR"/>
              <a:pPr>
                <a:defRPr/>
              </a:pPr>
              <a:t>21/06/2015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2FA7F-0312-460B-B720-4BA7898875C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3765E-CFE8-4140-A4B7-87656ED88855}" type="datetimeFigureOut">
              <a:rPr lang="pt-BR"/>
              <a:pPr>
                <a:defRPr/>
              </a:pPr>
              <a:t>21/06/2015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5CC39-7C6C-4BB1-BC4E-51653D8A756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8F7C8-E941-4882-9699-6FCBFDEE1D8D}" type="datetimeFigureOut">
              <a:rPr lang="pt-BR"/>
              <a:pPr>
                <a:defRPr/>
              </a:pPr>
              <a:t>21/06/2015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FCFD3-8240-4397-AF51-3FAE199E9F6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5342A-F63C-47B4-8A8C-614991D4C07C}" type="datetimeFigureOut">
              <a:rPr lang="pt-BR"/>
              <a:pPr>
                <a:defRPr/>
              </a:pPr>
              <a:t>21/06/2015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3CD46-0C37-46FF-A751-E982288DE53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083C4-2AB7-4697-B654-902FCD3D1A4F}" type="datetimeFigureOut">
              <a:rPr lang="pt-BR"/>
              <a:pPr>
                <a:defRPr/>
              </a:pPr>
              <a:t>21/06/2015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CB958-8BB3-4820-866C-BC33B2DD64A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D38E8F5-A9CD-4F59-B7C1-0502E39C280A}" type="datetimeFigureOut">
              <a:rPr lang="pt-BR"/>
              <a:pPr>
                <a:defRPr/>
              </a:pPr>
              <a:t>21/06/2015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ACB9A8F-7E78-400C-8461-51366AA37E5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10" Type="http://schemas.openxmlformats.org/officeDocument/2006/relationships/image" Target="../media/image2.png"/><Relationship Id="rId4" Type="http://schemas.openxmlformats.org/officeDocument/2006/relationships/image" Target="../media/image10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/>
          <p:cNvPicPr>
            <a:picLocks noChangeAspect="1"/>
          </p:cNvPicPr>
          <p:nvPr/>
        </p:nvPicPr>
        <p:blipFill>
          <a:blip r:embed="rId2"/>
          <a:srcRect t="5183"/>
          <a:stretch>
            <a:fillRect/>
          </a:stretch>
        </p:blipFill>
        <p:spPr bwMode="auto">
          <a:xfrm>
            <a:off x="0" y="0"/>
            <a:ext cx="9266238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05688" y="2716213"/>
            <a:ext cx="11747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2273287" y="1707654"/>
            <a:ext cx="194611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x-none" sz="2400" dirty="0">
                <a:ln w="9525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A6A6A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rPr>
              <a:t>EAD - </a:t>
            </a:r>
            <a:r>
              <a:rPr lang="x-none" sz="2400" dirty="0">
                <a:ln w="9525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rPr>
              <a:t>UFPel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979613" y="1635125"/>
            <a:ext cx="2232025" cy="5762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n w="9525" cmpd="sng">
                <a:solidFill>
                  <a:schemeClr val="tx1"/>
                </a:solidFill>
              </a:ln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0217" y="1083389"/>
            <a:ext cx="4033751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x-none" sz="3600" dirty="0">
                <a:ln w="18415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rPr>
              <a:t>Especialização em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x-none" sz="3600" dirty="0">
                <a:ln w="18415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rPr>
              <a:t>Saúde da Família</a:t>
            </a:r>
          </a:p>
        </p:txBody>
      </p:sp>
      <p:pic>
        <p:nvPicPr>
          <p:cNvPr id="2055" name="Imagem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258763"/>
            <a:ext cx="78105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Retângulo 1"/>
          <p:cNvSpPr>
            <a:spLocks noChangeArrowheads="1"/>
          </p:cNvSpPr>
          <p:nvPr/>
        </p:nvSpPr>
        <p:spPr bwMode="auto">
          <a:xfrm>
            <a:off x="6374874" y="135540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200" dirty="0"/>
              <a:t>Universidade Aberta do SUS – UNASUS</a:t>
            </a:r>
            <a:br>
              <a:rPr lang="pt-BR" sz="1200" dirty="0"/>
            </a:br>
            <a:r>
              <a:rPr lang="pt-BR" sz="1200" dirty="0"/>
              <a:t>Universidade Federal de Pelotas</a:t>
            </a:r>
            <a:br>
              <a:rPr lang="pt-BR" sz="1200" dirty="0"/>
            </a:br>
            <a:r>
              <a:rPr lang="pt-BR" sz="1200" dirty="0"/>
              <a:t>Especialização em Saúde da Família</a:t>
            </a:r>
            <a:br>
              <a:rPr lang="pt-BR" sz="1200" dirty="0"/>
            </a:br>
            <a:r>
              <a:rPr lang="pt-BR" sz="1200" dirty="0"/>
              <a:t>Modalidade à Distância</a:t>
            </a:r>
          </a:p>
          <a:p>
            <a:r>
              <a:rPr lang="pt-BR" sz="1200" dirty="0"/>
              <a:t>Programa Mais Médicos para o Brasil</a:t>
            </a:r>
          </a:p>
          <a:p>
            <a:r>
              <a:rPr lang="pt-BR" sz="1200" dirty="0"/>
              <a:t>Turma </a:t>
            </a:r>
            <a:r>
              <a:rPr lang="pt-BR" sz="1200" dirty="0" smtClean="0"/>
              <a:t>8</a:t>
            </a:r>
            <a:endParaRPr lang="pt-BR" sz="1200" dirty="0"/>
          </a:p>
        </p:txBody>
      </p:sp>
      <p:sp>
        <p:nvSpPr>
          <p:cNvPr id="2057" name="Retângulo 2"/>
          <p:cNvSpPr>
            <a:spLocks noChangeArrowheads="1"/>
          </p:cNvSpPr>
          <p:nvPr/>
        </p:nvSpPr>
        <p:spPr bwMode="auto">
          <a:xfrm>
            <a:off x="3246346" y="4303713"/>
            <a:ext cx="582621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600" b="1" dirty="0"/>
              <a:t>Melhoria da atenção aos usuários hipertensos e/ou diabéticos na UBS rural José Oliveira dos Santos, Torres/RS</a:t>
            </a:r>
            <a:endParaRPr lang="pt-BR" sz="1600" dirty="0"/>
          </a:p>
        </p:txBody>
      </p:sp>
      <p:sp>
        <p:nvSpPr>
          <p:cNvPr id="4" name="Retângulo 3"/>
          <p:cNvSpPr/>
          <p:nvPr/>
        </p:nvSpPr>
        <p:spPr>
          <a:xfrm>
            <a:off x="4837113" y="3946525"/>
            <a:ext cx="3075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b="1" cap="all" dirty="0" smtClean="0"/>
              <a:t>Luciana nunes de lima</a:t>
            </a:r>
            <a:endParaRPr lang="pt-BR" dirty="0"/>
          </a:p>
        </p:txBody>
      </p:sp>
      <p:pic>
        <p:nvPicPr>
          <p:cNvPr id="205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51000" y="411163"/>
            <a:ext cx="28479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60" name="Retângulo 12"/>
          <p:cNvSpPr>
            <a:spLocks noChangeArrowheads="1"/>
          </p:cNvSpPr>
          <p:nvPr/>
        </p:nvSpPr>
        <p:spPr bwMode="auto">
          <a:xfrm>
            <a:off x="303212" y="2821781"/>
            <a:ext cx="26955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100" dirty="0"/>
              <a:t>Orientador: Mateus Casanova dos Santos</a:t>
            </a:r>
          </a:p>
        </p:txBody>
      </p:sp>
      <p:sp>
        <p:nvSpPr>
          <p:cNvPr id="2061" name="Retângulo 13"/>
          <p:cNvSpPr>
            <a:spLocks noChangeArrowheads="1"/>
          </p:cNvSpPr>
          <p:nvPr/>
        </p:nvSpPr>
        <p:spPr bwMode="auto">
          <a:xfrm>
            <a:off x="5764213" y="4597278"/>
            <a:ext cx="954107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 sz="1100" dirty="0" smtClean="0"/>
          </a:p>
          <a:p>
            <a:endParaRPr lang="pt-BR" sz="1100" dirty="0"/>
          </a:p>
          <a:p>
            <a:r>
              <a:rPr lang="pt-BR" sz="1100" dirty="0" smtClean="0"/>
              <a:t>Pelotas</a:t>
            </a:r>
            <a:r>
              <a:rPr lang="pt-BR" sz="1100" dirty="0"/>
              <a:t>, 2015</a:t>
            </a:r>
          </a:p>
        </p:txBody>
      </p:sp>
      <p:sp>
        <p:nvSpPr>
          <p:cNvPr id="3" name="Retângulo 2"/>
          <p:cNvSpPr/>
          <p:nvPr/>
        </p:nvSpPr>
        <p:spPr>
          <a:xfrm>
            <a:off x="1951134" y="4727411"/>
            <a:ext cx="18473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t-BR" sz="11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11" y="3396429"/>
            <a:ext cx="2371725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242" y="3903663"/>
            <a:ext cx="4000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493" y="2951956"/>
            <a:ext cx="513703" cy="47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0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19753E-6 L 0.00348 0.1030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</a:p>
        </p:txBody>
      </p:sp>
      <p:sp>
        <p:nvSpPr>
          <p:cNvPr id="11267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t-BR" sz="1800" dirty="0" smtClean="0"/>
          </a:p>
          <a:p>
            <a:r>
              <a:rPr lang="pt-BR" sz="2400" dirty="0" smtClean="0"/>
              <a:t>As VD (visitas domiciliares), são realizadas uma vez por semana( quinta-feira, no turno da tarde); </a:t>
            </a:r>
          </a:p>
          <a:p>
            <a:r>
              <a:rPr lang="pt-BR" sz="2400" dirty="0" smtClean="0"/>
              <a:t>Escolhidas conforme decisão nas reuniões entre ACS e a Equipe, segundo necessidade e ordem prioritária;</a:t>
            </a:r>
          </a:p>
          <a:p>
            <a:r>
              <a:rPr lang="pt-BR" sz="2400" dirty="0" smtClean="0"/>
              <a:t>Saímos de Kombi, com o motorista da UBS, que está a nossa disposição;</a:t>
            </a:r>
          </a:p>
          <a:p>
            <a:r>
              <a:rPr lang="pt-BR" sz="2400" dirty="0" smtClean="0"/>
              <a:t>Não se suspende por mau tempo.</a:t>
            </a:r>
          </a:p>
          <a:p>
            <a:endParaRPr lang="pt-B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Logística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pt-BR" sz="2200" dirty="0"/>
              <a:t>Manual de HAS e DM 2013 do Ministério da Saúde.</a:t>
            </a:r>
          </a:p>
          <a:p>
            <a:pPr>
              <a:defRPr/>
            </a:pPr>
            <a:r>
              <a:rPr lang="pt-BR" sz="2200" dirty="0" smtClean="0"/>
              <a:t>Caderno </a:t>
            </a:r>
            <a:r>
              <a:rPr lang="pt-BR" sz="2200" dirty="0"/>
              <a:t>de Atenção Básica(CAB) de HAS e DM, n.14 e 15 do Ministério da Saúde. </a:t>
            </a:r>
          </a:p>
          <a:p>
            <a:pPr>
              <a:defRPr/>
            </a:pPr>
            <a:r>
              <a:rPr lang="pt-BR" sz="2200" dirty="0" smtClean="0"/>
              <a:t>Arquivo </a:t>
            </a:r>
            <a:r>
              <a:rPr lang="pt-BR" sz="2200" dirty="0"/>
              <a:t>específico, utilizando as fichas-espelhos .</a:t>
            </a:r>
          </a:p>
          <a:p>
            <a:pPr>
              <a:defRPr/>
            </a:pPr>
            <a:r>
              <a:rPr lang="pt-BR" sz="2200" dirty="0" smtClean="0"/>
              <a:t>Planilha </a:t>
            </a:r>
            <a:r>
              <a:rPr lang="pt-BR" sz="2200" dirty="0"/>
              <a:t>eletrônica de coleta de dados .</a:t>
            </a:r>
          </a:p>
          <a:p>
            <a:pPr>
              <a:defRPr/>
            </a:pPr>
            <a:r>
              <a:rPr lang="pt-BR" sz="2200" dirty="0" smtClean="0"/>
              <a:t>Ao </a:t>
            </a:r>
            <a:r>
              <a:rPr lang="pt-BR" sz="2200" dirty="0"/>
              <a:t>final de cada semana as informações coletadas na ficha espelho serão consolidadas na planilha eletrônica, sendo avaliadas periodicamente e ao final de cada mês serão avaliados os indicadores</a:t>
            </a:r>
            <a:r>
              <a:rPr lang="pt-BR" sz="2000" dirty="0"/>
              <a:t>.</a:t>
            </a:r>
          </a:p>
          <a:p>
            <a:pPr marL="0" indent="0">
              <a:buFont typeface="Arial" charset="0"/>
              <a:buNone/>
              <a:defRPr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Logística</a:t>
            </a:r>
          </a:p>
        </p:txBody>
      </p:sp>
      <p:sp>
        <p:nvSpPr>
          <p:cNvPr id="13315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1900" dirty="0" smtClean="0"/>
              <a:t>O médico será o responsável de monitorar a ação semanalmente.</a:t>
            </a:r>
          </a:p>
          <a:p>
            <a:r>
              <a:rPr lang="pt-BR" sz="1900" dirty="0" smtClean="0"/>
              <a:t>Os ACS notificarão usuários faltosos de suas micro áreas.</a:t>
            </a:r>
          </a:p>
          <a:p>
            <a:r>
              <a:rPr lang="pt-BR" sz="1900" dirty="0" smtClean="0"/>
              <a:t>O projeto foi refletido com a equipe e fizemos a capacitação dos profissionais na UBS.</a:t>
            </a:r>
          </a:p>
          <a:p>
            <a:r>
              <a:rPr lang="pt-BR" sz="1900" dirty="0" smtClean="0"/>
              <a:t>O acolhimento, acesso as fichas-espelho e arquivo especifico e feito pela equipe, cadastramento na UBS e fora dela.</a:t>
            </a:r>
          </a:p>
          <a:p>
            <a:r>
              <a:rPr lang="pt-BR" sz="1900" dirty="0" smtClean="0"/>
              <a:t>O médico realizou : Exame clínico; Controle de exames de rotina.</a:t>
            </a:r>
          </a:p>
          <a:p>
            <a:r>
              <a:rPr lang="pt-BR" sz="1900" dirty="0" smtClean="0"/>
              <a:t>Medicamentos</a:t>
            </a:r>
          </a:p>
          <a:p>
            <a:pPr marL="0" indent="0">
              <a:buNone/>
            </a:pPr>
            <a:endParaRPr lang="pt-BR" sz="1800" dirty="0" smtClean="0"/>
          </a:p>
          <a:p>
            <a:endParaRPr lang="pt-BR" sz="1800" dirty="0" smtClean="0"/>
          </a:p>
          <a:p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smtClean="0"/>
              <a:t>Explicando o andamento da intervenção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000" dirty="0"/>
              <a:t>A intervenção teve início no dia 05 de dezembro e término no dia 27 de março, compreendendo o acompanhamento da população-alvo dentro da realidade do Serviço no período de </a:t>
            </a:r>
            <a:r>
              <a:rPr lang="pt-BR" sz="2000" u="sng" dirty="0" smtClean="0"/>
              <a:t>doze </a:t>
            </a:r>
            <a:r>
              <a:rPr lang="pt-BR" sz="2000" u="sng" dirty="0"/>
              <a:t>semanas</a:t>
            </a:r>
            <a:r>
              <a:rPr lang="pt-BR" sz="2000" dirty="0"/>
              <a:t>, conforme orientação atualizada do curso no acompanhamento da Turma 5. Com a evolução da intervenção foi possível acompanhar 41 usuários. O projeto deste trabalho foi organizado para a intervenção ser realizada em 16 semanas. No entanto, a intervenção foi realizada em 12 semanas por orientação da Coordenação do Curso com o objetivo de se adequar e ajustar ao Calendário da Turma 5. As metas estabelecidas no projeto também previam a realização da intervenção em 16 semanas.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2477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br>
              <a:rPr lang="pt-BR" dirty="0" smtClean="0"/>
            </a:br>
            <a:r>
              <a:rPr lang="pt-BR" sz="1400" dirty="0" smtClean="0"/>
              <a:t>Cobertura hipertensos: Meta </a:t>
            </a:r>
            <a:r>
              <a:rPr lang="pt-BR" sz="1400" dirty="0"/>
              <a:t>8</a:t>
            </a:r>
            <a:r>
              <a:rPr lang="pt-BR" sz="1400" dirty="0" smtClean="0"/>
              <a:t>0%</a:t>
            </a:r>
            <a:endParaRPr lang="pt-BR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91630"/>
            <a:ext cx="7560840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267494"/>
            <a:ext cx="27813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br>
              <a:rPr lang="pt-BR" dirty="0" smtClean="0"/>
            </a:br>
            <a:r>
              <a:rPr lang="pt-BR" sz="1400" dirty="0" smtClean="0"/>
              <a:t>Cobertura diabéticos : Meta 80%</a:t>
            </a:r>
            <a:endParaRPr lang="pt-BR" dirty="0" smtClean="0"/>
          </a:p>
        </p:txBody>
      </p:sp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t-B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35646"/>
            <a:ext cx="7931224" cy="241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267494"/>
            <a:ext cx="27813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7" name="Título 1"/>
          <p:cNvSpPr txBox="1">
            <a:spLocks/>
          </p:cNvSpPr>
          <p:nvPr/>
        </p:nvSpPr>
        <p:spPr bwMode="auto">
          <a:xfrm>
            <a:off x="609600" y="202332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r>
              <a:rPr lang="pt-BR" sz="4000" dirty="0" smtClean="0"/>
              <a:t>Resultados – Qualidade de Atenção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50057"/>
            <a:ext cx="700087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075806"/>
            <a:ext cx="6448425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7" name="Título 1"/>
          <p:cNvSpPr txBox="1">
            <a:spLocks/>
          </p:cNvSpPr>
          <p:nvPr/>
        </p:nvSpPr>
        <p:spPr bwMode="auto">
          <a:xfrm>
            <a:off x="609600" y="202332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r>
              <a:rPr lang="pt-BR" sz="4000" dirty="0" smtClean="0"/>
              <a:t>Resultados – Qualidade de Atenção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987574"/>
            <a:ext cx="68199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202" y="3086100"/>
            <a:ext cx="65151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816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1"/>
          <p:cNvSpPr>
            <a:spLocks noGrp="1"/>
          </p:cNvSpPr>
          <p:nvPr>
            <p:ph type="title"/>
          </p:nvPr>
        </p:nvSpPr>
        <p:spPr>
          <a:xfrm>
            <a:off x="564706" y="350081"/>
            <a:ext cx="8149934" cy="881062"/>
          </a:xfrm>
        </p:spPr>
        <p:txBody>
          <a:bodyPr/>
          <a:lstStyle/>
          <a:p>
            <a:r>
              <a:rPr lang="pt-BR" sz="4000" dirty="0" smtClean="0"/>
              <a:t>Resultados – Qualidade de Atenção</a:t>
            </a:r>
            <a:br>
              <a:rPr lang="pt-BR" sz="4000" dirty="0" smtClean="0"/>
            </a:br>
            <a:endParaRPr lang="pt-BR" sz="4000" dirty="0" smtClean="0"/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0" y="28961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500679" y="1305855"/>
            <a:ext cx="8277988" cy="3779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633220" y="1321261"/>
            <a:ext cx="8277988" cy="3779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328420" y="3470943"/>
            <a:ext cx="82779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198" y="771550"/>
            <a:ext cx="683895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072" y="2931790"/>
            <a:ext cx="656272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1"/>
          <p:cNvSpPr>
            <a:spLocks noGrp="1"/>
          </p:cNvSpPr>
          <p:nvPr>
            <p:ph type="title"/>
          </p:nvPr>
        </p:nvSpPr>
        <p:spPr>
          <a:xfrm>
            <a:off x="564706" y="350081"/>
            <a:ext cx="8149934" cy="881062"/>
          </a:xfrm>
        </p:spPr>
        <p:txBody>
          <a:bodyPr/>
          <a:lstStyle/>
          <a:p>
            <a:r>
              <a:rPr lang="pt-BR" sz="4000" dirty="0" smtClean="0"/>
              <a:t>Resultados – Qualidade de Atenção</a:t>
            </a:r>
            <a:br>
              <a:rPr lang="pt-BR" sz="4000" dirty="0" smtClean="0"/>
            </a:br>
            <a:endParaRPr lang="pt-BR" sz="4000" dirty="0" smtClean="0"/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0" y="28961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500679" y="1305855"/>
            <a:ext cx="8277988" cy="3779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633220" y="1321261"/>
            <a:ext cx="8277988" cy="3779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328420" y="3470943"/>
            <a:ext cx="82779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148" y="732284"/>
            <a:ext cx="6877050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867" y="2850476"/>
            <a:ext cx="6600825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007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91687"/>
            <a:ext cx="1571625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150" y="1128548"/>
            <a:ext cx="14859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0712"/>
            <a:ext cx="610552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025" y="2139702"/>
            <a:ext cx="4391025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71600" y="4387602"/>
            <a:ext cx="28479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838" y="2906464"/>
            <a:ext cx="2371725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88" y="2908131"/>
            <a:ext cx="4000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35" y="3430231"/>
            <a:ext cx="513703" cy="47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7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40325" y="2114302"/>
            <a:ext cx="11747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2281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0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1"/>
          <p:cNvSpPr>
            <a:spLocks noGrp="1"/>
          </p:cNvSpPr>
          <p:nvPr>
            <p:ph type="title"/>
          </p:nvPr>
        </p:nvSpPr>
        <p:spPr>
          <a:xfrm>
            <a:off x="611560" y="267494"/>
            <a:ext cx="8229600" cy="857250"/>
          </a:xfrm>
        </p:spPr>
        <p:txBody>
          <a:bodyPr/>
          <a:lstStyle/>
          <a:p>
            <a:r>
              <a:rPr lang="pt-BR" sz="4000" dirty="0" smtClean="0"/>
              <a:t>Resultados – Adesão</a:t>
            </a:r>
            <a:br>
              <a:rPr lang="pt-BR" sz="4000" dirty="0" smtClean="0"/>
            </a:br>
            <a:endParaRPr lang="pt-BR" sz="900" dirty="0" smtClean="0"/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0" y="458797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t-B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59582"/>
            <a:ext cx="679132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203" y="3079204"/>
            <a:ext cx="6534150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972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1"/>
          <p:cNvSpPr>
            <a:spLocks noGrp="1"/>
          </p:cNvSpPr>
          <p:nvPr>
            <p:ph type="title"/>
          </p:nvPr>
        </p:nvSpPr>
        <p:spPr>
          <a:xfrm>
            <a:off x="467544" y="411510"/>
            <a:ext cx="8229600" cy="857250"/>
          </a:xfrm>
        </p:spPr>
        <p:txBody>
          <a:bodyPr/>
          <a:lstStyle/>
          <a:p>
            <a:r>
              <a:rPr lang="pt-BR" sz="4000" dirty="0" smtClean="0"/>
              <a:t>Resultados – Registros</a:t>
            </a:r>
            <a:br>
              <a:rPr lang="pt-BR" sz="4000" dirty="0" smtClean="0"/>
            </a:br>
            <a:endParaRPr lang="pt-BR" sz="400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59582"/>
            <a:ext cx="6810375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286" y="3003798"/>
            <a:ext cx="661035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590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3028403680"/>
              </p:ext>
            </p:extLst>
          </p:nvPr>
        </p:nvGraphicFramePr>
        <p:xfrm>
          <a:off x="467544" y="339502"/>
          <a:ext cx="3816424" cy="2376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978562044"/>
              </p:ext>
            </p:extLst>
          </p:nvPr>
        </p:nvGraphicFramePr>
        <p:xfrm>
          <a:off x="4932040" y="267494"/>
          <a:ext cx="3816424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1259632" y="285978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Hipertensos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6228184" y="2883241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Diabéticos</a:t>
            </a:r>
            <a:endParaRPr lang="pt-B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3029332"/>
            <a:ext cx="1714500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243" y="2952526"/>
            <a:ext cx="156210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>
          <a:xfrm>
            <a:off x="478616" y="4600432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u="sng" dirty="0" smtClean="0"/>
              <a:t>Resultados: Mapear </a:t>
            </a:r>
            <a:r>
              <a:rPr lang="pt-BR" u="sng" dirty="0"/>
              <a:t>hipertensos e diabéticos de </a:t>
            </a:r>
            <a:r>
              <a:rPr lang="pt-BR" b="1" u="sng" dirty="0"/>
              <a:t>risco</a:t>
            </a:r>
            <a:r>
              <a:rPr lang="pt-BR" u="sng" dirty="0"/>
              <a:t> para doença cardiovascular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/>
              <a:t>Resultados – Promoção em saúde</a:t>
            </a:r>
            <a:endParaRPr lang="pt-BR" sz="3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87574"/>
            <a:ext cx="6753225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155" y="2987824"/>
            <a:ext cx="657225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97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/>
              <a:t>Resultados – Promoção em saúde</a:t>
            </a:r>
            <a:endParaRPr lang="pt-BR" sz="3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915566"/>
            <a:ext cx="6743700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2970287"/>
            <a:ext cx="6553200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840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/>
              <a:t>Resultados – Promoção em saúde</a:t>
            </a:r>
            <a:endParaRPr lang="pt-BR" sz="3600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15566"/>
            <a:ext cx="6705600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736" y="3017912"/>
            <a:ext cx="6591300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840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/>
              <a:t>Resultados – Promoção em saúde</a:t>
            </a:r>
            <a:endParaRPr lang="pt-BR" sz="36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" y="1131590"/>
            <a:ext cx="680085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3053755"/>
            <a:ext cx="6648450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551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-1945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8675" name="Retângulo 4"/>
          <p:cNvSpPr>
            <a:spLocks noChangeArrowheads="1"/>
          </p:cNvSpPr>
          <p:nvPr/>
        </p:nvSpPr>
        <p:spPr bwMode="auto">
          <a:xfrm>
            <a:off x="827584" y="771550"/>
            <a:ext cx="7632700" cy="2416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200" u="sng" dirty="0" smtClean="0"/>
              <a:t>Importância </a:t>
            </a:r>
            <a:r>
              <a:rPr lang="pt-BR" sz="3200" u="sng" dirty="0"/>
              <a:t>da intervenção para a equipe:</a:t>
            </a:r>
          </a:p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O  processo de trabalho resultou em reafirmar o compromisso da centralidade da atenção do PSF nas famílias a partir do fortalecimento do vínculo entre esses atores sociais (Equipe São Brás), de sua capacidade de suscitar na família a </a:t>
            </a:r>
            <a:r>
              <a:rPr lang="pt-BR" dirty="0" err="1" smtClean="0"/>
              <a:t>corresponsabilização</a:t>
            </a:r>
            <a:r>
              <a:rPr lang="pt-BR" dirty="0" smtClean="0"/>
              <a:t> pela saúde de seus membros.</a:t>
            </a:r>
          </a:p>
          <a:p>
            <a:endParaRPr lang="pt-BR" sz="1100" dirty="0" smtClean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225" y="4381500"/>
            <a:ext cx="82772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tângulo 4"/>
          <p:cNvSpPr>
            <a:spLocks noChangeArrowheads="1"/>
          </p:cNvSpPr>
          <p:nvPr/>
        </p:nvSpPr>
        <p:spPr bwMode="auto">
          <a:xfrm>
            <a:off x="323850" y="457200"/>
            <a:ext cx="8280400" cy="357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200" u="sng" dirty="0"/>
              <a:t>Importância </a:t>
            </a:r>
            <a:r>
              <a:rPr lang="pt-BR" sz="3200" u="sng" dirty="0" smtClean="0"/>
              <a:t>da </a:t>
            </a:r>
            <a:r>
              <a:rPr lang="pt-BR" sz="3200" u="sng" dirty="0"/>
              <a:t>intervenção para o serviço</a:t>
            </a:r>
            <a:r>
              <a:rPr lang="pt-BR" sz="3200" dirty="0" smtClean="0"/>
              <a:t>: </a:t>
            </a:r>
            <a:endParaRPr lang="pt-BR" sz="3200" dirty="0"/>
          </a:p>
          <a:p>
            <a:endParaRPr lang="pt-BR" sz="1600" dirty="0" smtClean="0"/>
          </a:p>
          <a:p>
            <a:endParaRPr lang="pt-BR" sz="1600" dirty="0"/>
          </a:p>
          <a:p>
            <a:r>
              <a:rPr lang="pt-BR" dirty="0" smtClean="0"/>
              <a:t>O seguimento, a continuidade...</a:t>
            </a:r>
          </a:p>
          <a:p>
            <a:r>
              <a:rPr lang="pt-BR" dirty="0" smtClean="0"/>
              <a:t>Esse é o mais importante.</a:t>
            </a:r>
          </a:p>
          <a:p>
            <a:r>
              <a:rPr lang="pt-BR" dirty="0" smtClean="0"/>
              <a:t>Diante de duas doenças crônicas, com complicações e alto grau de invalidez, em uma faixa etária ainda produtiva, a intervenção contribuiu alterando o seguimento de hipertensos e diabéticos através de ações educativas, ações terapêuticas, melhorando assim a mudança de comportamento do hipertenso e diabético, estimulando o autocontrole. Maior organização no atendimento desses pacientes, proporcionando um seguimento regular e racionalizar a demanda por consulta médica assistencial</a:t>
            </a:r>
            <a:r>
              <a:rPr lang="pt-BR" sz="1600" dirty="0" smtClean="0"/>
              <a:t>.</a:t>
            </a:r>
            <a:endParaRPr lang="pt-BR" sz="1600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225" y="4381500"/>
            <a:ext cx="82772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30723" name="Retângulo 4"/>
          <p:cNvSpPr>
            <a:spLocks noChangeArrowheads="1"/>
          </p:cNvSpPr>
          <p:nvPr/>
        </p:nvSpPr>
        <p:spPr bwMode="auto">
          <a:xfrm>
            <a:off x="687387" y="804384"/>
            <a:ext cx="7993063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500" b="1" i="1" dirty="0"/>
              <a:t>Importância da intervenção para a comunidade</a:t>
            </a:r>
            <a:r>
              <a:rPr lang="pt-BR" sz="2500" b="1" i="1" dirty="0" smtClean="0"/>
              <a:t>: </a:t>
            </a:r>
          </a:p>
          <a:p>
            <a:endParaRPr lang="pt-BR" sz="2500" b="1" i="1" dirty="0" smtClean="0"/>
          </a:p>
          <a:p>
            <a:r>
              <a:rPr lang="pt-BR" sz="1700" dirty="0" smtClean="0"/>
              <a:t>A </a:t>
            </a:r>
            <a:r>
              <a:rPr lang="pt-BR" sz="1700" dirty="0"/>
              <a:t> </a:t>
            </a:r>
            <a:r>
              <a:rPr lang="pt-BR" sz="1700" dirty="0" smtClean="0"/>
              <a:t>atuação da equipe frente às necessidades da comunidade é uma ação marcante e inerente no processo que envolve a saúde da família. Tendo em vista o perfil da população e mais ainda o perfil epidemiológico dos indivíduos portadores de HAS e DM, ações fundamentadas na realidade são de caráter inerte, onde a resposta da comunidade diante da atuação da equipe deve ser analisada com a finalidade de qualificar ainda mais a atenção aos portadores destas doenças.</a:t>
            </a:r>
          </a:p>
          <a:p>
            <a:r>
              <a:rPr lang="pt-BR" sz="1700" dirty="0" smtClean="0"/>
              <a:t>As mudanças no padrão de vida só acrescentam mais qualidade e longevidade à comunidade, pois estas promovem a correção de hábitos danosos a saúde da população.</a:t>
            </a:r>
            <a:endParaRPr lang="pt-BR" sz="1700" dirty="0"/>
          </a:p>
          <a:p>
            <a:r>
              <a:rPr lang="pt-BR" sz="1700" b="1" i="1" dirty="0"/>
              <a:t> </a:t>
            </a:r>
            <a:r>
              <a:rPr lang="pt-BR" sz="1700" b="1" i="1" dirty="0" smtClean="0"/>
              <a:t> </a:t>
            </a:r>
            <a:endParaRPr lang="pt-BR" sz="1700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225" y="4381500"/>
            <a:ext cx="82772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>
          <a:xfrm>
            <a:off x="11430" y="604632"/>
            <a:ext cx="8229600" cy="857250"/>
          </a:xfrm>
        </p:spPr>
        <p:txBody>
          <a:bodyPr/>
          <a:lstStyle/>
          <a:p>
            <a:r>
              <a:rPr lang="pt-BR" dirty="0" smtClean="0"/>
              <a:t>Introdução</a:t>
            </a:r>
            <a:br>
              <a:rPr lang="pt-BR" dirty="0" smtClean="0"/>
            </a:br>
            <a:r>
              <a:rPr lang="pt-BR" dirty="0" smtClean="0"/>
              <a:t> </a:t>
            </a:r>
          </a:p>
        </p:txBody>
      </p:sp>
      <p:sp>
        <p:nvSpPr>
          <p:cNvPr id="4099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203598"/>
            <a:ext cx="8229600" cy="3394075"/>
          </a:xfrm>
        </p:spPr>
        <p:txBody>
          <a:bodyPr/>
          <a:lstStyle/>
          <a:p>
            <a:pPr marL="0" indent="0">
              <a:buNone/>
            </a:pPr>
            <a:r>
              <a:rPr lang="pt-BR" sz="1500" dirty="0" smtClean="0"/>
              <a:t>A hipertensão arterial sistêmica (HAS) e o Diabetes mellitus (DM)constituem fatores de risco para doenças cardiovasculares(morte súbita, infarto agudo do miocárdio, edema agudo de pulmão, acidente vascular encefálico e insuficiência renal. As mais incidentes são o infarto agudo do miocárdio (IAM) e o acidente vascular encefálico(AVE).</a:t>
            </a:r>
          </a:p>
          <a:p>
            <a:pPr marL="0" indent="0">
              <a:buNone/>
            </a:pPr>
            <a:r>
              <a:rPr lang="pt-BR" sz="1500" dirty="0" smtClean="0"/>
              <a:t>Essas doenças constituem a principal causa de mortalidade na faixa etária de 30 a 69 anos e são responsáveis por 65% do total de óbitos, atingindo a população adulta em plena fase produtiva.</a:t>
            </a:r>
          </a:p>
          <a:p>
            <a:pPr marL="0" indent="0">
              <a:buNone/>
            </a:pPr>
            <a:r>
              <a:rPr lang="pt-BR" sz="1500" dirty="0" smtClean="0"/>
              <a:t>Por esse motivo, a HAS e DM foram considerados agravos de saúde pública, onde cerca de 60%  a 80% dos casos podem ser tratados no âmbito de atenção básica, e de essa forma, evita-se o aparecimento e a progressão das complicações e  reduz o número das internações hospitalares.</a:t>
            </a:r>
          </a:p>
          <a:p>
            <a:pPr marL="0" indent="0">
              <a:buNone/>
            </a:pPr>
            <a:r>
              <a:rPr lang="pt-BR" sz="1500" dirty="0" smtClean="0"/>
              <a:t>Com o objetivo de melhorar o cuidado oferecido aos portadores de Hipertensão Arterial e Diabetes Mellitus, realizando diagnóstico precoce, tratamento adequado, prevenção de sequelas e diminuição de internações, através do projeto de intervenção, com linhas de cuidados que pe</a:t>
            </a:r>
            <a:r>
              <a:rPr lang="pt-BR" sz="1600" dirty="0" smtClean="0"/>
              <a:t>rmeiem todos os nossos serviços e que contribuam para a autonomia dos pacientes.</a:t>
            </a:r>
          </a:p>
          <a:p>
            <a:pPr marL="0" indent="0">
              <a:buNone/>
            </a:pPr>
            <a:endParaRPr lang="pt-BR" sz="16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2843808" y="339502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31747" name="Retângulo 4"/>
          <p:cNvSpPr>
            <a:spLocks noChangeArrowheads="1"/>
          </p:cNvSpPr>
          <p:nvPr/>
        </p:nvSpPr>
        <p:spPr bwMode="auto">
          <a:xfrm>
            <a:off x="1438275" y="123478"/>
            <a:ext cx="7705725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800" b="1" i="1" dirty="0"/>
              <a:t>Incorporação da intervenção à rotina </a:t>
            </a:r>
            <a:r>
              <a:rPr lang="pt-BR" sz="2800" b="1" i="1" dirty="0" smtClean="0"/>
              <a:t>do</a:t>
            </a:r>
          </a:p>
          <a:p>
            <a:pPr algn="ctr"/>
            <a:r>
              <a:rPr lang="pt-BR" sz="2800" b="1" i="1" dirty="0" smtClean="0"/>
              <a:t> serviço</a:t>
            </a:r>
            <a:r>
              <a:rPr lang="pt-BR" sz="1000" b="1" i="1" dirty="0" smtClean="0"/>
              <a:t>:    </a:t>
            </a:r>
          </a:p>
          <a:p>
            <a:endParaRPr lang="pt-BR" sz="1000" b="1" i="1" dirty="0"/>
          </a:p>
          <a:p>
            <a:endParaRPr lang="pt-BR" sz="1000" b="1" i="1" dirty="0" smtClean="0"/>
          </a:p>
          <a:p>
            <a:pPr algn="ctr"/>
            <a:r>
              <a:rPr lang="pt-BR" sz="1600" i="1" dirty="0" smtClean="0"/>
              <a:t> </a:t>
            </a:r>
            <a:r>
              <a:rPr lang="pt-BR" sz="1600" u="sng" dirty="0" smtClean="0"/>
              <a:t> </a:t>
            </a:r>
            <a:r>
              <a:rPr lang="pt-BR" sz="1600" u="sng" dirty="0"/>
              <a:t>IMPLEMENTAR ESTRATÉGIAS BASEADAS NA ANÁLISE DA SITUAÇÃO DE SAÚDE </a:t>
            </a:r>
            <a:r>
              <a:rPr lang="pt-BR" sz="1600" u="sng" dirty="0" smtClean="0"/>
              <a:t>LOCAL</a:t>
            </a:r>
          </a:p>
          <a:p>
            <a:endParaRPr lang="pt-BR" sz="1600" dirty="0"/>
          </a:p>
          <a:p>
            <a:r>
              <a:rPr lang="pt-BR" sz="1000" dirty="0"/>
              <a:t> </a:t>
            </a:r>
          </a:p>
          <a:p>
            <a:r>
              <a:rPr lang="pt-BR" sz="1700" dirty="0"/>
              <a:t>A análise da situação de saúde permite a estratégia de saúde da família à construção de ações baseadas na realidade de saúde da área sob atuação da </a:t>
            </a:r>
            <a:r>
              <a:rPr lang="pt-BR" sz="1700" b="1" i="1" dirty="0"/>
              <a:t> </a:t>
            </a:r>
            <a:r>
              <a:rPr lang="pt-BR" sz="1700" dirty="0"/>
              <a:t>unidade, onde espaços como reuniões, discussão de caso, visita domiciliar e atualização constante da ficha permitem a observação acurada das mudanças do perfil epidemiológico da comunidade. Observando-se esta cartilha a ênfase dessa análise tem por finalidade conhecer o perfil de saúde dos portadores de hipertensão e diabetes, desta forma as atividades promotoras de saúde serão mais eficazes.</a:t>
            </a:r>
          </a:p>
          <a:p>
            <a:endParaRPr lang="pt-BR" sz="1700" dirty="0"/>
          </a:p>
        </p:txBody>
      </p:sp>
      <p:pic>
        <p:nvPicPr>
          <p:cNvPr id="31748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225" y="4381500"/>
            <a:ext cx="82772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1971204230"/>
              </p:ext>
            </p:extLst>
          </p:nvPr>
        </p:nvGraphicFramePr>
        <p:xfrm flipH="1">
          <a:off x="8668514" y="4227934"/>
          <a:ext cx="45719" cy="45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ítulo 1"/>
          <p:cNvSpPr>
            <a:spLocks noGrp="1"/>
          </p:cNvSpPr>
          <p:nvPr>
            <p:ph type="title" idx="4294967295"/>
          </p:nvPr>
        </p:nvSpPr>
        <p:spPr>
          <a:xfrm>
            <a:off x="1043608" y="51470"/>
            <a:ext cx="7992888" cy="5040560"/>
          </a:xfrm>
        </p:spPr>
        <p:txBody>
          <a:bodyPr/>
          <a:lstStyle/>
          <a:p>
            <a:r>
              <a:rPr lang="pt-BR" sz="3200" dirty="0" smtClean="0"/>
              <a:t>Reflexão Crítica</a:t>
            </a:r>
            <a:br>
              <a:rPr lang="pt-BR" sz="3200" dirty="0" smtClean="0"/>
            </a:br>
            <a:r>
              <a:rPr lang="pt-BR" sz="3200" dirty="0" smtClean="0"/>
              <a:t>  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2300" dirty="0" smtClean="0">
                <a:latin typeface="+mn-lt"/>
              </a:rPr>
              <a:t>Após a incorporação da intervenção no serviço, ainda existe urgência de qualificação profissional, discussão em conjunto (Equipe da saúde da família) para aprofundar o conhecimento do processo de trabalho em conjunto. É necessário um aumento no grau de reflexão crítica sobre o processo de trabalho e o que implica as ações para transformar a atenção básica.</a:t>
            </a:r>
            <a:br>
              <a:rPr lang="pt-BR" sz="2300" dirty="0" smtClean="0">
                <a:latin typeface="+mn-lt"/>
              </a:rPr>
            </a:br>
            <a:r>
              <a:rPr lang="pt-BR" sz="2300" dirty="0" smtClean="0">
                <a:latin typeface="+mn-lt"/>
              </a:rPr>
              <a:t>Uma vez que se consegue recrutar os usuários na comunidade, eles já passam a estar mais próximos das redes de informação e conhecimento, adesão, tratamentos, informações, prevenção </a:t>
            </a:r>
            <a:r>
              <a:rPr lang="pt-BR" sz="2400" dirty="0" smtClean="0">
                <a:latin typeface="+mn-lt"/>
              </a:rPr>
              <a:t>e promoção de saúde.                             </a:t>
            </a:r>
            <a:r>
              <a:rPr lang="pt-BR" sz="2400" dirty="0" smtClean="0"/>
              <a:t>                        </a:t>
            </a:r>
            <a:r>
              <a:rPr lang="pt-BR" sz="2400" dirty="0"/>
              <a:t/>
            </a:r>
            <a:br>
              <a:rPr lang="pt-BR" sz="2400" dirty="0"/>
            </a:br>
            <a:endParaRPr lang="pt-BR" sz="2400" dirty="0" smtClean="0"/>
          </a:p>
        </p:txBody>
      </p:sp>
      <p:sp>
        <p:nvSpPr>
          <p:cNvPr id="32771" name="Rectangle 2"/>
          <p:cNvSpPr>
            <a:spLocks noChangeArrowheads="1"/>
          </p:cNvSpPr>
          <p:nvPr/>
        </p:nvSpPr>
        <p:spPr bwMode="auto">
          <a:xfrm>
            <a:off x="1403648" y="113159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ítulo 1"/>
          <p:cNvSpPr>
            <a:spLocks noGrp="1"/>
          </p:cNvSpPr>
          <p:nvPr>
            <p:ph type="title"/>
          </p:nvPr>
        </p:nvSpPr>
        <p:spPr>
          <a:xfrm>
            <a:off x="403225" y="130324"/>
            <a:ext cx="8229600" cy="857250"/>
          </a:xfrm>
        </p:spPr>
        <p:txBody>
          <a:bodyPr/>
          <a:lstStyle/>
          <a:p>
            <a:r>
              <a:rPr lang="pt-BR" sz="2400" dirty="0" smtClean="0"/>
              <a:t>Referências</a:t>
            </a:r>
          </a:p>
        </p:txBody>
      </p:sp>
      <p:sp>
        <p:nvSpPr>
          <p:cNvPr id="3379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33796" name="Retângulo 2"/>
          <p:cNvSpPr>
            <a:spLocks noChangeArrowheads="1"/>
          </p:cNvSpPr>
          <p:nvPr/>
        </p:nvSpPr>
        <p:spPr bwMode="auto">
          <a:xfrm>
            <a:off x="473075" y="1188243"/>
            <a:ext cx="8207375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dirty="0"/>
              <a:t>BRASIL. Ministério da Saúde. Secretaria de Atenção á Saúde. Departamento de Atenção Básica. </a:t>
            </a:r>
            <a:r>
              <a:rPr lang="pt-BR" sz="1400" b="1" dirty="0"/>
              <a:t>Estratégias para o cuidado da pessoa com doença crônica Hipertensão Arterial Sistêmica.</a:t>
            </a:r>
            <a:r>
              <a:rPr lang="pt-BR" sz="1400" dirty="0"/>
              <a:t> Brasília: Ministério da Saúde, 2013a. 128p.</a:t>
            </a:r>
          </a:p>
          <a:p>
            <a:r>
              <a:rPr lang="pt-BR" sz="1400" dirty="0"/>
              <a:t> </a:t>
            </a:r>
          </a:p>
          <a:p>
            <a:r>
              <a:rPr lang="pt-BR" sz="1400" dirty="0"/>
              <a:t>BRASIL. Ministério da Saúde. Secretaria de Atenção á Saúde. Departamento de Atenção Básica. </a:t>
            </a:r>
            <a:r>
              <a:rPr lang="pt-BR" sz="1400" b="1" dirty="0"/>
              <a:t>Estratégias para o cuidado da pessoa com doença crônica Diabetes Mellitus.</a:t>
            </a:r>
            <a:r>
              <a:rPr lang="pt-BR" sz="1400" dirty="0"/>
              <a:t> Brasília: Ministério da Saúde, 2013b. 159p.</a:t>
            </a:r>
          </a:p>
          <a:p>
            <a:r>
              <a:rPr lang="pt-BR" sz="1400" dirty="0"/>
              <a:t> </a:t>
            </a:r>
          </a:p>
          <a:p>
            <a:r>
              <a:rPr lang="pt-BR" sz="1400" dirty="0"/>
              <a:t>BRASIL. Ministério da Saúde. Secretaria de Atenção à Saúde. Departamento de Atenção Básica. </a:t>
            </a:r>
            <a:r>
              <a:rPr lang="pt-BR" sz="1400" b="1" dirty="0"/>
              <a:t>Prevenção clínica de doenças cardiovasculares, cerebrovasculares e renais</a:t>
            </a:r>
            <a:r>
              <a:rPr lang="pt-BR" sz="1400" dirty="0"/>
              <a:t>. Brasília: Ministério da Saúde, 2006.56p</a:t>
            </a:r>
            <a:r>
              <a:rPr lang="pt-BR" sz="1200" dirty="0"/>
              <a:t>.</a:t>
            </a:r>
          </a:p>
        </p:txBody>
      </p:sp>
      <p:pic>
        <p:nvPicPr>
          <p:cNvPr id="337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225" y="4381500"/>
            <a:ext cx="82772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700" dirty="0"/>
              <a:t>AÇÕES DE PREVENÇÃO E PROMOÇÃO DE SAÚDE</a:t>
            </a:r>
          </a:p>
        </p:txBody>
      </p:sp>
      <p:pic>
        <p:nvPicPr>
          <p:cNvPr id="4" name="Imagem 3" descr="C:\Users\Windows 8\Desktop\Capacitação Equipe\CAM0078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987574"/>
            <a:ext cx="4464496" cy="3240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Espaço Reservado para Conteúdo 4" descr="C:\Users\Windows 8\Desktop\Capacitação Equipe\CAM00764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41140"/>
            <a:ext cx="3983102" cy="311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225" y="4381500"/>
            <a:ext cx="82772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8221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smtClean="0"/>
              <a:t>Caracterização do Município de Torres/RS</a:t>
            </a:r>
          </a:p>
        </p:txBody>
      </p:sp>
      <p:sp>
        <p:nvSpPr>
          <p:cNvPr id="512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700" dirty="0" smtClean="0"/>
              <a:t>População: 33.686 habitantes</a:t>
            </a:r>
          </a:p>
          <a:p>
            <a:r>
              <a:rPr lang="pt-BR" sz="2700" dirty="0" smtClean="0"/>
              <a:t>Número de ESF  =6</a:t>
            </a:r>
          </a:p>
          <a:p>
            <a:r>
              <a:rPr lang="pt-BR" sz="2700" dirty="0" smtClean="0"/>
              <a:t>Outras informações gerais: Torres é um município brasileiro situado no extremo norte do litoral Atlântico do estado do Rio Grande do Sul.</a:t>
            </a:r>
          </a:p>
        </p:txBody>
      </p:sp>
      <p:pic>
        <p:nvPicPr>
          <p:cNvPr id="512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3067" y="4500937"/>
            <a:ext cx="82772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dirty="0" smtClean="0"/>
              <a:t>Caracterização da </a:t>
            </a:r>
            <a:r>
              <a:rPr lang="pt-BR" sz="2800" dirty="0"/>
              <a:t>UBS rural José Oliveira dos </a:t>
            </a:r>
            <a:r>
              <a:rPr lang="pt-BR" sz="2800" dirty="0" smtClean="0"/>
              <a:t>Santos</a:t>
            </a:r>
            <a:br>
              <a:rPr lang="pt-BR" sz="2800" dirty="0" smtClean="0"/>
            </a:br>
            <a:r>
              <a:rPr lang="pt-BR" sz="2800" dirty="0" smtClean="0"/>
              <a:t>UBS São Brás</a:t>
            </a:r>
          </a:p>
        </p:txBody>
      </p:sp>
      <p:sp>
        <p:nvSpPr>
          <p:cNvPr id="6147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dirty="0" smtClean="0"/>
              <a:t>População: 2.480 </a:t>
            </a:r>
            <a:r>
              <a:rPr lang="pt-BR" sz="2800" dirty="0"/>
              <a:t>usuários</a:t>
            </a:r>
          </a:p>
          <a:p>
            <a:r>
              <a:rPr lang="pt-BR" sz="2800" dirty="0" smtClean="0"/>
              <a:t>UBS: Com uma Equipe da Saúde da Família (ESF)</a:t>
            </a:r>
          </a:p>
          <a:p>
            <a:pPr lvl="1"/>
            <a:r>
              <a:rPr lang="pt-BR" sz="2000" dirty="0" smtClean="0"/>
              <a:t>Uma enfermeira, duas técnicas de enfermagem, quatro agentes comunitária (ACS), uma médica, uma auxiliar de serviços gerais e uma recepcionista.</a:t>
            </a:r>
          </a:p>
          <a:p>
            <a:r>
              <a:rPr lang="pt-BR" sz="2800" dirty="0" smtClean="0"/>
              <a:t>Um dentista</a:t>
            </a:r>
          </a:p>
          <a:p>
            <a:pPr marL="0" indent="0">
              <a:buNone/>
            </a:pPr>
            <a:r>
              <a:rPr lang="pt-BR" sz="2000" dirty="0" smtClean="0"/>
              <a:t>      </a:t>
            </a:r>
          </a:p>
          <a:p>
            <a:pPr marL="0" indent="0">
              <a:buNone/>
            </a:pPr>
            <a:r>
              <a:rPr lang="pt-BR" sz="2000" dirty="0"/>
              <a:t> </a:t>
            </a:r>
            <a:r>
              <a:rPr lang="pt-BR" sz="2000" dirty="0" smtClean="0"/>
              <a:t>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smtClean="0"/>
              <a:t>Situação da ação programática na Unidade antes da intervenção</a:t>
            </a:r>
          </a:p>
        </p:txBody>
      </p:sp>
      <p:sp>
        <p:nvSpPr>
          <p:cNvPr id="7171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91630"/>
            <a:ext cx="8229600" cy="3394075"/>
          </a:xfrm>
        </p:spPr>
        <p:txBody>
          <a:bodyPr/>
          <a:lstStyle/>
          <a:p>
            <a:r>
              <a:rPr lang="pt-BR" sz="2800" dirty="0" smtClean="0"/>
              <a:t>Acolhimento ineficiente</a:t>
            </a:r>
          </a:p>
          <a:p>
            <a:r>
              <a:rPr lang="pt-BR" sz="2800" dirty="0" smtClean="0"/>
              <a:t>Menor vínculo UBS - usuários</a:t>
            </a:r>
          </a:p>
          <a:p>
            <a:r>
              <a:rPr lang="pt-BR" sz="2800" dirty="0" smtClean="0"/>
              <a:t>Falta de horários disponíveis para agendamento de consultas</a:t>
            </a:r>
          </a:p>
          <a:p>
            <a:r>
              <a:rPr lang="pt-BR" sz="2800" dirty="0" smtClean="0"/>
              <a:t>Deficiente Organização entre Gestão e UBS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/>
            </a:r>
            <a:br>
              <a:rPr lang="pt-BR" smtClean="0"/>
            </a:br>
            <a:r>
              <a:rPr lang="pt-BR" smtClean="0"/>
              <a:t>Objetivo</a:t>
            </a:r>
            <a:br>
              <a:rPr lang="pt-BR" smtClean="0"/>
            </a:br>
            <a:endParaRPr lang="pt-BR" smtClean="0"/>
          </a:p>
        </p:txBody>
      </p:sp>
      <p:sp>
        <p:nvSpPr>
          <p:cNvPr id="8195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Melhorar a atenção à saúde dos usuários com HAS e DM na UBS </a:t>
            </a:r>
            <a:r>
              <a:rPr lang="pt-BR" dirty="0"/>
              <a:t>rural José Oliveira dos Santos</a:t>
            </a:r>
            <a:endParaRPr lang="pt-BR" dirty="0" smtClean="0"/>
          </a:p>
        </p:txBody>
      </p:sp>
      <p:pic>
        <p:nvPicPr>
          <p:cNvPr id="8196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225" y="4381500"/>
            <a:ext cx="82772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Metodologia</a:t>
            </a:r>
            <a:br>
              <a:rPr lang="pt-BR" dirty="0" smtClean="0"/>
            </a:br>
            <a:endParaRPr lang="pt-BR" dirty="0" smtClean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pt-BR" sz="1400" dirty="0"/>
              <a:t> </a:t>
            </a:r>
            <a:r>
              <a:rPr lang="pt-BR" sz="1400" dirty="0" smtClean="0"/>
              <a:t>    </a:t>
            </a:r>
            <a:r>
              <a:rPr lang="pt-BR" sz="1500" dirty="0" smtClean="0"/>
              <a:t>Através de Oficinas temáticas com reuniões semanais;</a:t>
            </a:r>
          </a:p>
          <a:p>
            <a:pPr>
              <a:buNone/>
              <a:defRPr/>
            </a:pPr>
            <a:r>
              <a:rPr lang="pt-BR" sz="1500" dirty="0"/>
              <a:t> </a:t>
            </a:r>
            <a:r>
              <a:rPr lang="pt-BR" sz="1500" dirty="0" smtClean="0"/>
              <a:t>    Participação de multiprofissionais na realização de ações;</a:t>
            </a:r>
          </a:p>
          <a:p>
            <a:pPr>
              <a:buNone/>
              <a:defRPr/>
            </a:pPr>
            <a:r>
              <a:rPr lang="pt-BR" sz="1500" dirty="0"/>
              <a:t> </a:t>
            </a:r>
            <a:r>
              <a:rPr lang="pt-BR" sz="1500" dirty="0" smtClean="0"/>
              <a:t>    Acompanhamento dos usuários ( nutricionista, fisioterapeuta, educador físico e dentista).</a:t>
            </a:r>
          </a:p>
          <a:p>
            <a:pPr>
              <a:buNone/>
              <a:defRPr/>
            </a:pPr>
            <a:r>
              <a:rPr lang="pt-BR" sz="1500" dirty="0"/>
              <a:t> </a:t>
            </a:r>
            <a:r>
              <a:rPr lang="pt-BR" sz="1500" dirty="0" smtClean="0"/>
              <a:t>    Participação da Gestão (apoio de materiais; Data show, impressão de materiais).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2355725"/>
            <a:ext cx="6162675" cy="22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755576" y="3912319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Balonismo em Torres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Metodologia</a:t>
            </a:r>
          </a:p>
        </p:txBody>
      </p:sp>
      <p:sp>
        <p:nvSpPr>
          <p:cNvPr id="1024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63638"/>
            <a:ext cx="8229600" cy="3394075"/>
          </a:xfrm>
        </p:spPr>
        <p:txBody>
          <a:bodyPr/>
          <a:lstStyle/>
          <a:p>
            <a:r>
              <a:rPr lang="pt-BR" sz="2400" dirty="0" smtClean="0"/>
              <a:t>Utilizamos prontuários, Cadernetas de Saúde, Fichas-espelho, SIAB, pastas de antigos ACS, Arquivo específico.</a:t>
            </a:r>
          </a:p>
          <a:p>
            <a:r>
              <a:rPr lang="pt-BR" sz="2400" dirty="0" smtClean="0"/>
              <a:t>Planilha eletrônica de coleta de dados disponibilizada pelo curso de pós-graduação à distancia da Universidade Aberta do SUS UNASUS/UFPEL.</a:t>
            </a:r>
          </a:p>
          <a:p>
            <a:r>
              <a:rPr lang="pt-BR" sz="2400" dirty="0" smtClean="0"/>
              <a:t>Procura de faltosos através de ACS, e a equipe toda.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per">
      <a:maj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3540</TotalTime>
  <Words>1263</Words>
  <Application>Microsoft Office PowerPoint</Application>
  <PresentationFormat>Apresentação na tela (16:9)</PresentationFormat>
  <Paragraphs>124</Paragraphs>
  <Slides>33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7" baseType="lpstr">
      <vt:lpstr>Arial</vt:lpstr>
      <vt:lpstr>Calibri</vt:lpstr>
      <vt:lpstr>Constantia</vt:lpstr>
      <vt:lpstr>Tema do Office</vt:lpstr>
      <vt:lpstr>Apresentação do PowerPoint</vt:lpstr>
      <vt:lpstr>Apresentação do PowerPoint</vt:lpstr>
      <vt:lpstr>Introdução  </vt:lpstr>
      <vt:lpstr>Caracterização do Município de Torres/RS</vt:lpstr>
      <vt:lpstr>Caracterização da UBS rural José Oliveira dos Santos UBS São Brás</vt:lpstr>
      <vt:lpstr>Situação da ação programática na Unidade antes da intervenção</vt:lpstr>
      <vt:lpstr> Objetivo </vt:lpstr>
      <vt:lpstr> Metodologia </vt:lpstr>
      <vt:lpstr>Metodologia</vt:lpstr>
      <vt:lpstr>Metodologia</vt:lpstr>
      <vt:lpstr>Logística</vt:lpstr>
      <vt:lpstr>Logística</vt:lpstr>
      <vt:lpstr>Explicando o andamento da intervenção</vt:lpstr>
      <vt:lpstr>Resultados Cobertura hipertensos: Meta 80%</vt:lpstr>
      <vt:lpstr>Resultados Cobertura diabéticos : Meta 80%</vt:lpstr>
      <vt:lpstr>Apresentação do PowerPoint</vt:lpstr>
      <vt:lpstr>Apresentação do PowerPoint</vt:lpstr>
      <vt:lpstr>Resultados – Qualidade de Atenção </vt:lpstr>
      <vt:lpstr>Resultados – Qualidade de Atenção </vt:lpstr>
      <vt:lpstr>Resultados – Adesão </vt:lpstr>
      <vt:lpstr>Resultados – Registros </vt:lpstr>
      <vt:lpstr>Apresentação do PowerPoint</vt:lpstr>
      <vt:lpstr>Resultados – Promoção em saúde</vt:lpstr>
      <vt:lpstr>Resultados – Promoção em saúde</vt:lpstr>
      <vt:lpstr>Resultados – Promoção em saúde</vt:lpstr>
      <vt:lpstr>Resultados – Promoção em saúde</vt:lpstr>
      <vt:lpstr>Apresentação do PowerPoint</vt:lpstr>
      <vt:lpstr>Apresentação do PowerPoint</vt:lpstr>
      <vt:lpstr>Apresentação do PowerPoint</vt:lpstr>
      <vt:lpstr>Apresentação do PowerPoint</vt:lpstr>
      <vt:lpstr>Reflexão Crítica     Após a incorporação da intervenção no serviço, ainda existe urgência de qualificação profissional, discussão em conjunto (Equipe da saúde da família) para aprofundar o conhecimento do processo de trabalho em conjunto. É necessário um aumento no grau de reflexão crítica sobre o processo de trabalho e o que implica as ações para transformar a atenção básica. Uma vez que se consegue recrutar os usuários na comunidade, eles já passam a estar mais próximos das redes de informação e conhecimento, adesão, tratamentos, informações, prevenção e promoção de saúde.                                                      </vt:lpstr>
      <vt:lpstr>Referências</vt:lpstr>
      <vt:lpstr>AÇÕES DE PREVENÇÃO E PROMOÇÃO DE SAÚDE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Universidade Federal de Pelotas  Departamento de Medicina Social  Especialização em Saúde da Família  http://www.unasus-ufpel.net</dc:title>
  <dc:creator>Fernando</dc:creator>
  <cp:lastModifiedBy>Windows 8</cp:lastModifiedBy>
  <cp:revision>147</cp:revision>
  <dcterms:created xsi:type="dcterms:W3CDTF">2011-06-02T13:04:44Z</dcterms:created>
  <dcterms:modified xsi:type="dcterms:W3CDTF">2015-06-21T23:08:52Z</dcterms:modified>
</cp:coreProperties>
</file>