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2" r:id="rId4"/>
    <p:sldId id="303" r:id="rId5"/>
    <p:sldId id="354" r:id="rId6"/>
    <p:sldId id="304" r:id="rId7"/>
    <p:sldId id="305" r:id="rId8"/>
    <p:sldId id="306" r:id="rId9"/>
    <p:sldId id="307" r:id="rId10"/>
    <p:sldId id="351" r:id="rId11"/>
    <p:sldId id="356" r:id="rId12"/>
    <p:sldId id="358" r:id="rId13"/>
    <p:sldId id="357" r:id="rId14"/>
    <p:sldId id="308" r:id="rId15"/>
    <p:sldId id="309" r:id="rId16"/>
    <p:sldId id="310" r:id="rId17"/>
    <p:sldId id="311" r:id="rId18"/>
    <p:sldId id="312" r:id="rId19"/>
    <p:sldId id="313" r:id="rId20"/>
    <p:sldId id="315" r:id="rId21"/>
    <p:sldId id="316" r:id="rId22"/>
    <p:sldId id="317" r:id="rId23"/>
    <p:sldId id="318" r:id="rId24"/>
    <p:sldId id="326" r:id="rId25"/>
    <p:sldId id="338" r:id="rId26"/>
    <p:sldId id="349" r:id="rId27"/>
    <p:sldId id="353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288" r:id="rId38"/>
    <p:sldId id="289" r:id="rId39"/>
    <p:sldId id="297" r:id="rId40"/>
    <p:sldId id="290" r:id="rId41"/>
    <p:sldId id="291" r:id="rId42"/>
    <p:sldId id="292" r:id="rId43"/>
    <p:sldId id="355" r:id="rId44"/>
    <p:sldId id="350" r:id="rId45"/>
    <p:sldId id="340" r:id="rId46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66" d="100"/>
          <a:sy n="66" d="100"/>
        </p:scale>
        <p:origin x="-83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0.42307692307692507</c:v>
                </c:pt>
                <c:pt idx="1">
                  <c:v>0.46153846153846334</c:v>
                </c:pt>
                <c:pt idx="2">
                  <c:v>0.53846153846153844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687360"/>
        <c:axId val="70726016"/>
      </c:barChart>
      <c:catAx>
        <c:axId val="7068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726016"/>
        <c:crosses val="autoZero"/>
        <c:auto val="1"/>
        <c:lblAlgn val="ctr"/>
        <c:lblOffset val="100"/>
        <c:noMultiLvlLbl val="0"/>
      </c:catAx>
      <c:valAx>
        <c:axId val="70726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6873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Indicadores!$C$127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Indicadores!$D$126:$F$126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Indicadores!$D$127:$F$127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</c:v>
                </c:pt>
                <c:pt idx="2">
                  <c:v>0.9285714285714286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67328"/>
        <c:axId val="86885504"/>
      </c:barChart>
      <c:catAx>
        <c:axId val="8686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885504"/>
        <c:crosses val="autoZero"/>
        <c:auto val="1"/>
        <c:lblAlgn val="ctr"/>
        <c:lblOffset val="100"/>
        <c:noMultiLvlLbl val="0"/>
      </c:catAx>
      <c:valAx>
        <c:axId val="868855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867328"/>
        <c:crosses val="autoZero"/>
        <c:crossBetween val="between"/>
        <c:majorUnit val="0.1"/>
        <c:minorUnit val="2.0000000000000007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Indicadores!$C$132</c:f>
              <c:strCache>
                <c:ptCount val="1"/>
                <c:pt idx="0">
                  <c:v>Proporção de gestantes com avaliação de prioridade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Indicadores!$D$131:$F$131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Indicadores!$D$132:$F$132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</c:v>
                </c:pt>
                <c:pt idx="2">
                  <c:v>0.8571428571428571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27232"/>
        <c:axId val="86928768"/>
      </c:barChart>
      <c:catAx>
        <c:axId val="8692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928768"/>
        <c:crosses val="autoZero"/>
        <c:auto val="1"/>
        <c:lblAlgn val="ctr"/>
        <c:lblOffset val="100"/>
        <c:noMultiLvlLbl val="0"/>
      </c:catAx>
      <c:valAx>
        <c:axId val="869287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927232"/>
        <c:crosses val="autoZero"/>
        <c:crossBetween val="between"/>
        <c:majorUnit val="0.1"/>
        <c:minorUnit val="2.0000000000000007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Indicadores!$C$137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invertIfNegative val="0"/>
          <c:cat>
            <c:strRef>
              <c:f>Indicadores!$D$136:$F$136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Indicadores!$D$137:$F$137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62176"/>
        <c:axId val="86963712"/>
      </c:barChart>
      <c:catAx>
        <c:axId val="8696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963712"/>
        <c:crosses val="autoZero"/>
        <c:auto val="1"/>
        <c:lblAlgn val="ctr"/>
        <c:lblOffset val="100"/>
        <c:noMultiLvlLbl val="0"/>
      </c:catAx>
      <c:valAx>
        <c:axId val="869637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9621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Indicadores!$C$143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invertIfNegative val="0"/>
          <c:cat>
            <c:strRef>
              <c:f>Indicadores!$D$142:$F$142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Indicadores!$D$143:$F$143</c:f>
              <c:numCache>
                <c:formatCode>0.0%</c:formatCode>
                <c:ptCount val="3"/>
                <c:pt idx="0">
                  <c:v>0.36363636363636365</c:v>
                </c:pt>
                <c:pt idx="1">
                  <c:v>0.5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68480"/>
        <c:axId val="86470016"/>
      </c:barChart>
      <c:catAx>
        <c:axId val="8646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470016"/>
        <c:crosses val="autoZero"/>
        <c:auto val="1"/>
        <c:lblAlgn val="ctr"/>
        <c:lblOffset val="100"/>
        <c:noMultiLvlLbl val="0"/>
      </c:catAx>
      <c:valAx>
        <c:axId val="86470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4684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Indicadores!$C$148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Indicadores!$D$147:$F$147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Indicadores!$D$148:$F$148</c:f>
              <c:numCache>
                <c:formatCode>0.0%</c:formatCode>
                <c:ptCount val="3"/>
                <c:pt idx="0">
                  <c:v>0.36363636363636365</c:v>
                </c:pt>
                <c:pt idx="1">
                  <c:v>0.33333333333333331</c:v>
                </c:pt>
                <c:pt idx="2">
                  <c:v>0.2857142857142857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11616"/>
        <c:axId val="86513152"/>
      </c:barChart>
      <c:catAx>
        <c:axId val="8651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513152"/>
        <c:crosses val="autoZero"/>
        <c:auto val="1"/>
        <c:lblAlgn val="ctr"/>
        <c:lblOffset val="100"/>
        <c:noMultiLvlLbl val="0"/>
      </c:catAx>
      <c:valAx>
        <c:axId val="865131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5116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Indicadores!$C$153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Indicadores!$D$152:$F$152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Indicadores!$D$153:$F$153</c:f>
              <c:numCache>
                <c:formatCode>0.0%</c:formatCode>
                <c:ptCount val="3"/>
                <c:pt idx="0">
                  <c:v>0.18181818181818182</c:v>
                </c:pt>
                <c:pt idx="1">
                  <c:v>0.16666666666666666</c:v>
                </c:pt>
                <c:pt idx="2">
                  <c:v>0.2857142857142857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25824"/>
        <c:axId val="86527360"/>
      </c:barChart>
      <c:catAx>
        <c:axId val="8652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527360"/>
        <c:crosses val="autoZero"/>
        <c:auto val="1"/>
        <c:lblAlgn val="ctr"/>
        <c:lblOffset val="100"/>
        <c:noMultiLvlLbl val="0"/>
      </c:catAx>
      <c:valAx>
        <c:axId val="865273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525824"/>
        <c:crosses val="autoZero"/>
        <c:crossBetween val="between"/>
        <c:majorUnit val="0.1"/>
        <c:minorUnit val="2.0000000000000007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8102057344892E-2"/>
          <c:y val="2.5799849599080684E-2"/>
          <c:w val="0.87027780226139972"/>
          <c:h val="0.84714965623835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invertIfNegative val="0"/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0.90909090909090906</c:v>
                </c:pt>
                <c:pt idx="1">
                  <c:v>0.91666666666666663</c:v>
                </c:pt>
                <c:pt idx="2">
                  <c:v>0.8571428571428571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771840"/>
        <c:axId val="70773376"/>
      </c:barChart>
      <c:catAx>
        <c:axId val="7077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773376"/>
        <c:crosses val="autoZero"/>
        <c:auto val="1"/>
        <c:lblAlgn val="ctr"/>
        <c:lblOffset val="100"/>
        <c:noMultiLvlLbl val="0"/>
      </c:catAx>
      <c:valAx>
        <c:axId val="707733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7718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0.63636363636363635</c:v>
                </c:pt>
                <c:pt idx="1">
                  <c:v>0.75</c:v>
                </c:pt>
                <c:pt idx="2">
                  <c:v>0.7142857142857143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798720"/>
        <c:axId val="70816896"/>
      </c:barChart>
      <c:catAx>
        <c:axId val="7079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816896"/>
        <c:crosses val="autoZero"/>
        <c:auto val="1"/>
        <c:lblAlgn val="ctr"/>
        <c:lblOffset val="100"/>
        <c:noMultiLvlLbl val="0"/>
      </c:catAx>
      <c:valAx>
        <c:axId val="708168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798720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Indicadores!$D$37:$F$37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Indicadores!$D$38:$F$38</c:f>
              <c:numCache>
                <c:formatCode>0.0%</c:formatCode>
                <c:ptCount val="3"/>
                <c:pt idx="0">
                  <c:v>9.0909090909090912E-2</c:v>
                </c:pt>
                <c:pt idx="1">
                  <c:v>0.58333333333333337</c:v>
                </c:pt>
                <c:pt idx="2">
                  <c:v>0.5714285714285714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834048"/>
        <c:axId val="70835584"/>
      </c:barChart>
      <c:catAx>
        <c:axId val="7083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835584"/>
        <c:crosses val="autoZero"/>
        <c:auto val="1"/>
        <c:lblAlgn val="ctr"/>
        <c:lblOffset val="100"/>
        <c:noMultiLvlLbl val="0"/>
      </c:catAx>
      <c:valAx>
        <c:axId val="708355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834048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0.27272727272727271</c:v>
                </c:pt>
                <c:pt idx="1">
                  <c:v>0.58333333333333337</c:v>
                </c:pt>
                <c:pt idx="2">
                  <c:v>0.7857142857142857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614848"/>
        <c:axId val="71616384"/>
      </c:barChart>
      <c:catAx>
        <c:axId val="7161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616384"/>
        <c:crosses val="autoZero"/>
        <c:auto val="1"/>
        <c:lblAlgn val="ctr"/>
        <c:lblOffset val="100"/>
        <c:noMultiLvlLbl val="0"/>
      </c:catAx>
      <c:valAx>
        <c:axId val="716163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6148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Indicadores!$D$101:$F$101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Indicadores!$D$102:$F$102</c:f>
              <c:numCache>
                <c:formatCode>0.0%</c:formatCode>
                <c:ptCount val="3"/>
                <c:pt idx="0">
                  <c:v>0.81818181818181823</c:v>
                </c:pt>
                <c:pt idx="1">
                  <c:v>1</c:v>
                </c:pt>
                <c:pt idx="2">
                  <c:v>0.8571428571428571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518848"/>
        <c:axId val="71528832"/>
      </c:barChart>
      <c:catAx>
        <c:axId val="7151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528832"/>
        <c:crosses val="autoZero"/>
        <c:auto val="1"/>
        <c:lblAlgn val="ctr"/>
        <c:lblOffset val="100"/>
        <c:noMultiLvlLbl val="0"/>
      </c:catAx>
      <c:valAx>
        <c:axId val="715288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5188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Indicadores!$C$107</c:f>
              <c:strCache>
                <c:ptCount val="1"/>
                <c:pt idx="0">
                  <c:v>Proporção de gestantes com avaliação de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Indicadores!$D$106:$F$106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Indicadores!$D$107:$F$107</c:f>
              <c:numCache>
                <c:formatCode>0.0%</c:formatCode>
                <c:ptCount val="3"/>
                <c:pt idx="0">
                  <c:v>0.63636363636363635</c:v>
                </c:pt>
                <c:pt idx="1">
                  <c:v>0.83333333333333337</c:v>
                </c:pt>
                <c:pt idx="2">
                  <c:v>0.7142857142857143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554176"/>
        <c:axId val="71555712"/>
      </c:barChart>
      <c:catAx>
        <c:axId val="7155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555712"/>
        <c:crosses val="autoZero"/>
        <c:auto val="1"/>
        <c:lblAlgn val="ctr"/>
        <c:lblOffset val="100"/>
        <c:noMultiLvlLbl val="0"/>
      </c:catAx>
      <c:valAx>
        <c:axId val="715557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5541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Indicadores!$C$117</c:f>
              <c:strCache>
                <c:ptCount val="1"/>
                <c:pt idx="0">
                  <c:v>Proporção de gestantes com primeira consulta odontológica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Indicadores!$D$116:$F$116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Indicadores!$D$117:$F$117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89120"/>
        <c:axId val="86807296"/>
      </c:barChart>
      <c:catAx>
        <c:axId val="8678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807296"/>
        <c:crosses val="autoZero"/>
        <c:auto val="1"/>
        <c:lblAlgn val="ctr"/>
        <c:lblOffset val="100"/>
        <c:noMultiLvlLbl val="0"/>
      </c:catAx>
      <c:valAx>
        <c:axId val="868072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789120"/>
        <c:crosses val="autoZero"/>
        <c:crossBetween val="between"/>
        <c:majorUnit val="0.1"/>
        <c:minorUnit val="2.0000000000000007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Indicadores!$C$122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Indicadores!$D$121:$F$121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Indicadores!$D$122:$F$122</c:f>
              <c:numCache>
                <c:formatCode>0.0%</c:formatCode>
                <c:ptCount val="3"/>
                <c:pt idx="0">
                  <c:v>0.90909090909090906</c:v>
                </c:pt>
                <c:pt idx="1">
                  <c:v>0.91666666666666663</c:v>
                </c:pt>
                <c:pt idx="2">
                  <c:v>0.8571428571428571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56832"/>
        <c:axId val="86858368"/>
      </c:barChart>
      <c:catAx>
        <c:axId val="8685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858368"/>
        <c:crosses val="autoZero"/>
        <c:auto val="1"/>
        <c:lblAlgn val="ctr"/>
        <c:lblOffset val="100"/>
        <c:noMultiLvlLbl val="0"/>
      </c:catAx>
      <c:valAx>
        <c:axId val="868583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856832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B4FDD-71A5-4969-853C-1A6DF16316D7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bvs/publicacoes/cadernos_atencao_basica_32_prenatal.pdf" TargetMode="External"/><Relationship Id="rId2" Type="http://schemas.openxmlformats.org/officeDocument/2006/relationships/hyperlink" Target="http://bvsms.saude.gov.br/bvs/publicacoes/pre-natal_puerperio_atencao_humanizada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bvs/publicacoes/cadernos_atencao_basica_32_prenatal.pdf" TargetMode="External"/><Relationship Id="rId2" Type="http://schemas.openxmlformats.org/officeDocument/2006/relationships/hyperlink" Target="http://bvsms.saude.gov.br/bvs/publicacoes/pre-natal_puerperio_atencao_humanizada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 l="6361" t="17719" r="31655" b="63578"/>
          <a:stretch>
            <a:fillRect/>
          </a:stretch>
        </p:blipFill>
        <p:spPr bwMode="auto">
          <a:xfrm>
            <a:off x="0" y="0"/>
            <a:ext cx="9144000" cy="18118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5" name="il_fi" descr="http://3.bp.blogspot.com/_TMzEax0xNOA/TOpL8Tn1RfI/AAAAAAAAAEw/3d30uvcmv3I/S220/logo_UFPEL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667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620688"/>
            <a:ext cx="1309328" cy="872885"/>
          </a:xfrm>
          <a:prstGeom prst="rect">
            <a:avLst/>
          </a:prstGeom>
          <a:noFill/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323528" y="1916833"/>
            <a:ext cx="8438120" cy="1872208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MELHORIA DA QUALIDADE DA ATENÇÃO AO PRÉ-NATAL E PUERPÉRIO NA ESTRATÉGIA DE SAÚDE DA FAMÍLIA – CONTADOR EM POÇO BRANCO/RN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2448272"/>
          </a:xfrm>
        </p:spPr>
        <p:txBody>
          <a:bodyPr>
            <a:normAutofit/>
          </a:bodyPr>
          <a:lstStyle/>
          <a:p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Ludmila Maria </a:t>
            </a:r>
            <a:r>
              <a:rPr lang="pt-BR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Corral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Medeiros</a:t>
            </a:r>
          </a:p>
          <a:p>
            <a:endParaRPr lang="pt-BR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Maria Marta </a:t>
            </a:r>
            <a:r>
              <a:rPr lang="pt-BR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Amancio</a:t>
            </a:r>
            <a:r>
              <a:rPr lang="pt-B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Amorim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Março de 2014</a:t>
            </a:r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7"/>
          </a:xfrm>
        </p:spPr>
        <p:txBody>
          <a:bodyPr>
            <a:normAutofit/>
          </a:bodyPr>
          <a:lstStyle/>
          <a:p>
            <a:r>
              <a:rPr lang="pt-BR" sz="3600" dirty="0" err="1">
                <a:solidFill>
                  <a:schemeClr val="accent1"/>
                </a:solidFill>
                <a:latin typeface="Cambria" pitchFamily="18" charset="0"/>
              </a:rPr>
              <a:t>Pactuação</a:t>
            </a:r>
            <a:r>
              <a:rPr lang="pt-BR" sz="3600" dirty="0">
                <a:solidFill>
                  <a:schemeClr val="accent1"/>
                </a:solidFill>
                <a:latin typeface="Cambria" pitchFamily="18" charset="0"/>
              </a:rPr>
              <a:t> com a gestão</a:t>
            </a:r>
            <a:endParaRPr lang="pt-BR" sz="3600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0" y="2132856"/>
            <a:ext cx="4326400" cy="32448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326400" cy="3244800"/>
          </a:xfrm>
        </p:spPr>
      </p:pic>
    </p:spTree>
    <p:extLst>
      <p:ext uri="{BB962C8B-B14F-4D97-AF65-F5344CB8AC3E}">
        <p14:creationId xmlns:p14="http://schemas.microsoft.com/office/powerpoint/2010/main" val="170007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79"/>
            <a:ext cx="8229600" cy="868957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accent1"/>
                </a:solidFill>
                <a:latin typeface="Cambria" pitchFamily="18" charset="0"/>
              </a:rPr>
              <a:t>Treinamento da equipe</a:t>
            </a:r>
            <a:endParaRPr lang="pt-BR" sz="3600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0" y="2132856"/>
            <a:ext cx="4326400" cy="32448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326400" cy="3244800"/>
          </a:xfrm>
        </p:spPr>
      </p:pic>
    </p:spTree>
    <p:extLst>
      <p:ext uri="{BB962C8B-B14F-4D97-AF65-F5344CB8AC3E}">
        <p14:creationId xmlns:p14="http://schemas.microsoft.com/office/powerpoint/2010/main" val="497175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Grupo de Gestantes</a:t>
            </a:r>
            <a:endParaRPr lang="pt-BR" sz="3600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0" y="2132856"/>
            <a:ext cx="4326400" cy="32448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132856"/>
            <a:ext cx="4326400" cy="3244800"/>
          </a:xfrm>
        </p:spPr>
      </p:pic>
    </p:spTree>
    <p:extLst>
      <p:ext uri="{BB962C8B-B14F-4D97-AF65-F5344CB8AC3E}">
        <p14:creationId xmlns:p14="http://schemas.microsoft.com/office/powerpoint/2010/main" val="272958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Grupo de Gestantes</a:t>
            </a:r>
            <a:endParaRPr lang="pt-BR" sz="3600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39655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Objetivos específicos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872" y="1844824"/>
            <a:ext cx="8229600" cy="4176464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Ampliar a cobertura do pré-natal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Melhorar a adesão ao pré-natal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Melhorar a qualidade da atenção ao pré-natal e puerpério realizado na ESF-Contador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Melhorar registro das informações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Mapear as gestantes de risco</a:t>
            </a: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Promover a Saúde no pré-natal</a:t>
            </a:r>
            <a:endParaRPr lang="pt-BR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56784" cy="1080120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Indicador  1.</a:t>
            </a:r>
            <a:r>
              <a:rPr lang="pt-BR" sz="2800" dirty="0" smtClean="0"/>
              <a:t> Proporção de gestantes cadastradas no Programa de Pré-natal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755576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alcançada: </a:t>
            </a:r>
            <a:r>
              <a:rPr lang="pt-BR" dirty="0"/>
              <a:t> </a:t>
            </a:r>
            <a:r>
              <a:rPr lang="pt-BR" dirty="0" smtClean="0"/>
              <a:t>	Mês 1 - 42,3% (11)</a:t>
            </a:r>
          </a:p>
          <a:p>
            <a:pPr algn="ctr"/>
            <a:r>
              <a:rPr lang="pt-BR" dirty="0" smtClean="0"/>
              <a:t>		Mês 2- 46,2% (12)</a:t>
            </a:r>
          </a:p>
          <a:p>
            <a:pPr algn="ctr"/>
            <a:r>
              <a:rPr lang="pt-BR" dirty="0"/>
              <a:t> </a:t>
            </a:r>
            <a:r>
              <a:rPr lang="pt-BR" dirty="0" smtClean="0"/>
              <a:t>		 Mês 3 - 53,8 % (14)</a:t>
            </a:r>
          </a:p>
          <a:p>
            <a:pPr algn="ctr"/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7175638"/>
              </p:ext>
            </p:extLst>
          </p:nvPr>
        </p:nvGraphicFramePr>
        <p:xfrm>
          <a:off x="1691680" y="1412776"/>
          <a:ext cx="5760640" cy="334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437112"/>
            <a:ext cx="8856984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95536" y="221739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Indicador 2.</a:t>
            </a:r>
            <a:r>
              <a:rPr lang="pt-BR" sz="2800" dirty="0" smtClean="0"/>
              <a:t> Proporção de gestantes captadas no primeiro trimestre de gestação.</a:t>
            </a: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755576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alcançada: 	Mês 1 – 90,2% (10)</a:t>
            </a:r>
          </a:p>
          <a:p>
            <a:pPr algn="ctr"/>
            <a:r>
              <a:rPr lang="pt-BR" dirty="0" smtClean="0"/>
              <a:t>		Mês 2 – 91,7% (10)</a:t>
            </a:r>
          </a:p>
          <a:p>
            <a:pPr algn="ctr"/>
            <a:r>
              <a:rPr lang="pt-BR" dirty="0" smtClean="0"/>
              <a:t>		Mês 3 – 85,7% (12)</a:t>
            </a:r>
            <a:endParaRPr lang="pt-BR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534679882"/>
              </p:ext>
            </p:extLst>
          </p:nvPr>
        </p:nvGraphicFramePr>
        <p:xfrm>
          <a:off x="1619672" y="1340768"/>
          <a:ext cx="5616624" cy="343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6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6707088" cy="1143000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Indicador 3.</a:t>
            </a:r>
            <a:r>
              <a:rPr lang="pt-BR" sz="2800" dirty="0" smtClean="0"/>
              <a:t> Proporção de gestantes com primeira consulta odontológica.</a:t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6" name="Pergaminho horizontal 5"/>
          <p:cNvSpPr/>
          <p:nvPr/>
        </p:nvSpPr>
        <p:spPr>
          <a:xfrm>
            <a:off x="755576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alcançada:  Mês 1 – 63,6% (7)</a:t>
            </a:r>
          </a:p>
          <a:p>
            <a:pPr algn="ctr"/>
            <a:r>
              <a:rPr lang="pt-BR" dirty="0"/>
              <a:t>	 </a:t>
            </a:r>
            <a:r>
              <a:rPr lang="pt-BR" dirty="0" smtClean="0"/>
              <a:t>          Mês 2 – 75% (9) </a:t>
            </a:r>
          </a:p>
          <a:p>
            <a:pPr algn="ctr"/>
            <a:r>
              <a:rPr lang="pt-BR" dirty="0"/>
              <a:t>		</a:t>
            </a:r>
            <a:r>
              <a:rPr lang="pt-BR" dirty="0" smtClean="0"/>
              <a:t>Mês 3 – 71,4% (10)  </a:t>
            </a: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949994238"/>
              </p:ext>
            </p:extLst>
          </p:nvPr>
        </p:nvGraphicFramePr>
        <p:xfrm>
          <a:off x="1619672" y="1412776"/>
          <a:ext cx="5616624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537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29208" y="274637"/>
            <a:ext cx="6995120" cy="1143000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Indicador 4.</a:t>
            </a:r>
            <a:r>
              <a:rPr lang="pt-BR" sz="2800" dirty="0" smtClean="0"/>
              <a:t> Proporção de gestantes de alto risco com primeira consulta odontológica.</a:t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6" name="Pergaminho horizontal 5"/>
          <p:cNvSpPr/>
          <p:nvPr/>
        </p:nvSpPr>
        <p:spPr>
          <a:xfrm>
            <a:off x="611560" y="1988840"/>
            <a:ext cx="7704856" cy="33843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100%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100% - Mês 1 – 2 gestantes</a:t>
            </a:r>
          </a:p>
          <a:p>
            <a:pPr algn="ctr"/>
            <a:r>
              <a:rPr lang="pt-BR" sz="2400" dirty="0" smtClean="0"/>
              <a:t> 		        	    Mês 2 – 4 gestantes</a:t>
            </a:r>
          </a:p>
          <a:p>
            <a:pPr algn="ctr"/>
            <a:r>
              <a:rPr lang="pt-BR" sz="2400" dirty="0" smtClean="0"/>
              <a:t>		        	    Mês 3 – 4 gestantes</a:t>
            </a:r>
          </a:p>
        </p:txBody>
      </p:sp>
    </p:spTree>
    <p:extLst>
      <p:ext uri="{BB962C8B-B14F-4D97-AF65-F5344CB8AC3E}">
        <p14:creationId xmlns:p14="http://schemas.microsoft.com/office/powerpoint/2010/main" val="777806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6995120" cy="2218259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Indicador 5.</a:t>
            </a:r>
            <a:r>
              <a:rPr lang="pt-BR" sz="2800" dirty="0" smtClean="0"/>
              <a:t> Proporção de gestantes faltosas às consultas que receberam busca ativa e </a:t>
            </a:r>
            <a:r>
              <a:rPr lang="pt-BR" sz="2800" b="1" dirty="0"/>
              <a:t>Indicador 6. </a:t>
            </a:r>
            <a:r>
              <a:rPr lang="pt-BR" sz="2800" dirty="0"/>
              <a:t>Proporção de busca ativa realizada às gestantes faltosas às consultas odontológicas.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4221088"/>
            <a:ext cx="8352928" cy="2520280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Pergaminho horizontal 4"/>
          <p:cNvSpPr/>
          <p:nvPr/>
        </p:nvSpPr>
        <p:spPr>
          <a:xfrm>
            <a:off x="899592" y="2708920"/>
            <a:ext cx="7416824" cy="38884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100%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Não foi possível calcular</a:t>
            </a:r>
          </a:p>
          <a:p>
            <a:pPr algn="ctr"/>
            <a:r>
              <a:rPr lang="pt-BR" sz="2400" dirty="0" smtClean="0"/>
              <a:t>- Livro ata</a:t>
            </a:r>
          </a:p>
          <a:p>
            <a:pPr algn="ctr"/>
            <a:r>
              <a:rPr lang="pt-BR" sz="2400" dirty="0" smtClean="0"/>
              <a:t>- Poucas faltas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5571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4500" b="1" i="1" dirty="0" smtClean="0">
                <a:solidFill>
                  <a:srgbClr val="0070C0"/>
                </a:solidFill>
                <a:latin typeface="Cambria" pitchFamily="18" charset="0"/>
                <a:cs typeface="Arial"/>
              </a:rPr>
              <a:t>Importância da ação programática</a:t>
            </a:r>
          </a:p>
          <a:p>
            <a:pPr algn="ctr">
              <a:buNone/>
            </a:pPr>
            <a:endParaRPr lang="pt-BR" sz="4000" dirty="0" smtClean="0"/>
          </a:p>
          <a:p>
            <a:pPr>
              <a:buNone/>
            </a:pPr>
            <a:endParaRPr lang="pt-BR" sz="4000" dirty="0"/>
          </a:p>
          <a:p>
            <a:pPr>
              <a:buNone/>
            </a:pPr>
            <a:r>
              <a:rPr lang="pt-BR" sz="4500" dirty="0" smtClean="0"/>
              <a:t>Binômio </a:t>
            </a:r>
            <a:r>
              <a:rPr lang="pt-BR" sz="4500" dirty="0" err="1" smtClean="0"/>
              <a:t>materno&amp;fetal</a:t>
            </a:r>
            <a:endParaRPr lang="pt-BR" sz="4500" dirty="0" smtClean="0"/>
          </a:p>
          <a:p>
            <a:pPr>
              <a:buNone/>
            </a:pPr>
            <a:r>
              <a:rPr lang="pt-BR" sz="4500" dirty="0" smtClean="0"/>
              <a:t>Impacto econômico, coletivo e </a:t>
            </a:r>
            <a:r>
              <a:rPr lang="pt-BR" sz="4500" dirty="0" smtClean="0"/>
              <a:t>individual</a:t>
            </a:r>
            <a:endParaRPr lang="pt-BR" sz="4500" dirty="0" smtClean="0"/>
          </a:p>
          <a:p>
            <a:pPr>
              <a:buNone/>
            </a:pPr>
            <a:endParaRPr lang="pt-BR" sz="4000" dirty="0" smtClean="0">
              <a:latin typeface="Cambria" pitchFamily="18" charset="0"/>
            </a:endParaRPr>
          </a:p>
          <a:p>
            <a:pPr>
              <a:buNone/>
            </a:pPr>
            <a:endParaRPr lang="pt-BR" sz="3500" dirty="0">
              <a:latin typeface="Cambria" pitchFamily="18" charset="0"/>
            </a:endParaRPr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BRASIL</a:t>
            </a:r>
            <a:r>
              <a:rPr lang="pt-BR" sz="2000" dirty="0"/>
              <a:t>. Ministério da Saúde - Secretaria de Atenção à Saúde. Departamento de Ações Programáticas Estratégicas. Brasília (DF). Pré-Natal e Puerpério.  Atenção Qualificada e Humanizada (Manual Técnico). 2005. Disponível em: &lt; </a:t>
            </a:r>
            <a:r>
              <a:rPr lang="pt-BR" sz="2000" u="sng" dirty="0">
                <a:hlinkClick r:id="rId2"/>
              </a:rPr>
              <a:t>http://bvsms.saude.gov.br/bvs/publicacoes/pre-natal_puerperio_atencao_humanizada.pdf</a:t>
            </a:r>
            <a:r>
              <a:rPr lang="pt-BR" sz="2000" dirty="0"/>
              <a:t> &gt;. Acesso em 03 jan. 2014</a:t>
            </a:r>
            <a:r>
              <a:rPr lang="pt-BR" sz="2000" dirty="0" smtClean="0"/>
              <a:t>.</a:t>
            </a:r>
            <a:r>
              <a:rPr lang="pt-BR" sz="2000" dirty="0"/>
              <a:t> </a:t>
            </a:r>
          </a:p>
          <a:p>
            <a:r>
              <a:rPr lang="pt-BR" sz="2000" dirty="0"/>
              <a:t>BRASIL. Ministério da Saúde. Secretaria da Atenção à Saúde. Departamento de Atenção Básica. Brasília (DF). Cadernos de Atenção Básica – Atenção ao Pré-Natal de baixo risco.) 2012 a. Disponível em: &lt; </a:t>
            </a:r>
            <a:r>
              <a:rPr lang="pt-BR" sz="2000" u="sng" dirty="0">
                <a:hlinkClick r:id="rId3"/>
              </a:rPr>
              <a:t>http://bvsms.saude.gov.br/bvs/publicacoes/cadernos_atencao_basica_32_prenatal.pdf</a:t>
            </a:r>
            <a:r>
              <a:rPr lang="pt-BR" sz="2000" dirty="0"/>
              <a:t> &gt;. Acesso em 03 jan. 2014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16" y="188640"/>
            <a:ext cx="7283152" cy="1143000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Indicador 7.</a:t>
            </a:r>
            <a:r>
              <a:rPr lang="pt-BR" sz="2800" dirty="0" smtClean="0"/>
              <a:t> Proporção de gestantes com pelo menos um exame ginecológico por trimestre.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Pergaminho horizontal 4"/>
          <p:cNvSpPr/>
          <p:nvPr/>
        </p:nvSpPr>
        <p:spPr>
          <a:xfrm>
            <a:off x="971600" y="4581128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alcançada:  Mês 1 – 9,1% (01)</a:t>
            </a:r>
          </a:p>
          <a:p>
            <a:pPr algn="ctr"/>
            <a:r>
              <a:rPr lang="pt-BR" dirty="0" smtClean="0"/>
              <a:t>		Mês 2 – 58,3% (07)</a:t>
            </a:r>
          </a:p>
          <a:p>
            <a:pPr algn="ctr"/>
            <a:r>
              <a:rPr lang="pt-BR" dirty="0" smtClean="0"/>
              <a:t>		Mês 3 – 57,1% (08)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966774999"/>
              </p:ext>
            </p:extLst>
          </p:nvPr>
        </p:nvGraphicFramePr>
        <p:xfrm>
          <a:off x="1835697" y="1412776"/>
          <a:ext cx="5688632" cy="334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2240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27168" cy="1143000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Indicador 8.</a:t>
            </a:r>
            <a:r>
              <a:rPr lang="pt-BR" sz="2800" dirty="0" smtClean="0"/>
              <a:t> Proporção de gestantes com pelo menos um exame das mamas durante o pré-natal.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437112"/>
            <a:ext cx="8964488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Pergaminho horizontal 4"/>
          <p:cNvSpPr/>
          <p:nvPr/>
        </p:nvSpPr>
        <p:spPr>
          <a:xfrm>
            <a:off x="1043608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alcançada: 	Mês 1 – 27,3% (03)</a:t>
            </a:r>
          </a:p>
          <a:p>
            <a:pPr algn="ctr"/>
            <a:r>
              <a:rPr lang="pt-BR" dirty="0" smtClean="0"/>
              <a:t>		Mês 2 – 58,3% (07)</a:t>
            </a:r>
          </a:p>
          <a:p>
            <a:pPr algn="ctr"/>
            <a:r>
              <a:rPr lang="pt-BR" dirty="0" smtClean="0"/>
              <a:t>		Mês 3 – 78,6% (11)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598015447"/>
              </p:ext>
            </p:extLst>
          </p:nvPr>
        </p:nvGraphicFramePr>
        <p:xfrm>
          <a:off x="1691680" y="1484784"/>
          <a:ext cx="6048672" cy="324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6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19256" cy="1143000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err="1" smtClean="0"/>
              <a:t>Indicaor</a:t>
            </a:r>
            <a:r>
              <a:rPr lang="pt-BR" sz="2800" b="1" dirty="0" smtClean="0"/>
              <a:t> 9.</a:t>
            </a:r>
            <a:r>
              <a:rPr lang="pt-BR" sz="2800" dirty="0" smtClean="0"/>
              <a:t> Proporção de gestantes com prescrição de suplementação de sulfato ferroso e ácido fólico.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Pergaminho horizontal 4"/>
          <p:cNvSpPr/>
          <p:nvPr/>
        </p:nvSpPr>
        <p:spPr>
          <a:xfrm>
            <a:off x="1043608" y="2060848"/>
            <a:ext cx="7416824" cy="36724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100%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100%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44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sz="3200" b="1" dirty="0" smtClean="0"/>
              <a:t>Exames Laboratoriais</a:t>
            </a:r>
            <a:br>
              <a:rPr lang="pt-BR" sz="3200" b="1" dirty="0" smtClean="0"/>
            </a:br>
            <a:r>
              <a:rPr lang="pt-BR" sz="3200" b="1" dirty="0" smtClean="0"/>
              <a:t>(Indicadores de 10 a 17)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Pergaminho horizontal 4"/>
          <p:cNvSpPr/>
          <p:nvPr/>
        </p:nvSpPr>
        <p:spPr>
          <a:xfrm>
            <a:off x="1043608" y="2073920"/>
            <a:ext cx="7416824" cy="36593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100%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100%</a:t>
            </a:r>
          </a:p>
          <a:p>
            <a:pPr marL="342900" indent="-342900" algn="ctr">
              <a:buFontTx/>
              <a:buChar char="-"/>
            </a:pPr>
            <a:r>
              <a:rPr lang="pt-BR" sz="2200" dirty="0" smtClean="0"/>
              <a:t>Solicitação em dia</a:t>
            </a:r>
          </a:p>
          <a:p>
            <a:pPr marL="342900" indent="-342900" algn="ctr">
              <a:buFontTx/>
              <a:buChar char="-"/>
            </a:pPr>
            <a:r>
              <a:rPr lang="pt-BR" sz="2200" dirty="0" smtClean="0"/>
              <a:t>Demora nos resultados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4845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344816" cy="1368152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Indicador 18 e 19.</a:t>
            </a:r>
            <a:r>
              <a:rPr lang="pt-BR" sz="2800" dirty="0" smtClean="0"/>
              <a:t> Proporção de gestantes com o esquema da vacina </a:t>
            </a:r>
            <a:r>
              <a:rPr lang="pt-BR" sz="2800" dirty="0" err="1" smtClean="0"/>
              <a:t>anti-tetânica</a:t>
            </a:r>
            <a:r>
              <a:rPr lang="pt-BR" sz="2800" dirty="0" smtClean="0"/>
              <a:t> completo e esquema de vacina de hepatite B completo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00600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Pergaminho horizontal 4"/>
          <p:cNvSpPr/>
          <p:nvPr/>
        </p:nvSpPr>
        <p:spPr>
          <a:xfrm>
            <a:off x="971600" y="4797152"/>
            <a:ext cx="7560840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alcançada: 	Mês 1 – 81,8% (09)</a:t>
            </a:r>
          </a:p>
          <a:p>
            <a:pPr algn="ctr"/>
            <a:r>
              <a:rPr lang="pt-BR" dirty="0" smtClean="0"/>
              <a:t>		Mês 2 – 100% (12)</a:t>
            </a:r>
          </a:p>
          <a:p>
            <a:pPr algn="ctr"/>
            <a:r>
              <a:rPr lang="pt-BR" dirty="0" smtClean="0"/>
              <a:t>		Mês 3 – 85,7% (12)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441941851"/>
              </p:ext>
            </p:extLst>
          </p:nvPr>
        </p:nvGraphicFramePr>
        <p:xfrm>
          <a:off x="1979712" y="1556792"/>
          <a:ext cx="5400600" cy="321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10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8640"/>
            <a:ext cx="6480720" cy="908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800" b="1" dirty="0" smtClean="0"/>
              <a:t>Indicador 20.</a:t>
            </a:r>
            <a:r>
              <a:rPr lang="pt-BR" sz="2800" dirty="0" smtClean="0"/>
              <a:t> Proporção de gestantes com avaliação de saúde bucal.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Pergaminho horizontal 4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alcançada: 	Mês 1 – 63,6% (07)</a:t>
            </a:r>
          </a:p>
          <a:p>
            <a:pPr algn="ctr"/>
            <a:r>
              <a:rPr lang="pt-BR" dirty="0" smtClean="0"/>
              <a:t>		Mês 2 – 83,3% (10)</a:t>
            </a:r>
          </a:p>
          <a:p>
            <a:pPr algn="ctr"/>
            <a:r>
              <a:rPr lang="pt-BR" dirty="0" smtClean="0"/>
              <a:t>		Mês 3 – 71,4% (10)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69907638"/>
              </p:ext>
            </p:extLst>
          </p:nvPr>
        </p:nvGraphicFramePr>
        <p:xfrm>
          <a:off x="1619672" y="1412776"/>
          <a:ext cx="58326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60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296143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b="1" dirty="0" smtClean="0"/>
              <a:t>Indicador 21. </a:t>
            </a:r>
            <a:r>
              <a:rPr lang="pt-BR" sz="3100" dirty="0"/>
              <a:t>Proporção de gestantes com exame de puerpério entre 30º e 42º dia do pós-parto</a:t>
            </a:r>
            <a:br>
              <a:rPr lang="pt-BR" sz="3100" dirty="0"/>
            </a:br>
            <a:endParaRPr lang="pt-BR" sz="31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456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alcançada: 	100% </a:t>
            </a:r>
          </a:p>
          <a:p>
            <a:pPr marL="0" indent="0" algn="ctr">
              <a:buNone/>
            </a:pPr>
            <a:r>
              <a:rPr lang="pt-BR" sz="2400" dirty="0" smtClean="0"/>
              <a:t>- 2 puérperas durante os 3 meses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03451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1"/>
                </a:solidFill>
                <a:latin typeface="Cambria" pitchFamily="18" charset="0"/>
              </a:rPr>
              <a:t>Visita</a:t>
            </a:r>
            <a:r>
              <a:rPr lang="pt-BR" dirty="0" smtClean="0"/>
              <a:t> </a:t>
            </a:r>
            <a:r>
              <a:rPr lang="pt-BR" dirty="0">
                <a:solidFill>
                  <a:schemeClr val="accent1"/>
                </a:solidFill>
                <a:latin typeface="Cambria" pitchFamily="18" charset="0"/>
              </a:rPr>
              <a:t>Domiciliar às Puérperas e RN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72991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5536" y="260648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Indicador 22.</a:t>
            </a:r>
            <a:r>
              <a:rPr lang="pt-BR" sz="2800" dirty="0" smtClean="0"/>
              <a:t> Proporção de gestantes com primeira consulta odontológica com tratamento dentário concluído.</a:t>
            </a:r>
            <a:endParaRPr lang="pt-BR" sz="2800" dirty="0"/>
          </a:p>
        </p:txBody>
      </p:sp>
      <p:sp>
        <p:nvSpPr>
          <p:cNvPr id="9" name="Pergaminho horizontal 8"/>
          <p:cNvSpPr/>
          <p:nvPr/>
        </p:nvSpPr>
        <p:spPr>
          <a:xfrm>
            <a:off x="827584" y="4797152"/>
            <a:ext cx="7632848" cy="20608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Meta alcançada: Mês 1 – Zero</a:t>
            </a:r>
          </a:p>
          <a:p>
            <a:pPr algn="ctr"/>
            <a:r>
              <a:rPr lang="pt-BR" dirty="0" smtClean="0"/>
              <a:t>	             Mês 2 – Zero</a:t>
            </a:r>
          </a:p>
          <a:p>
            <a:pPr algn="ctr"/>
            <a:r>
              <a:rPr lang="pt-BR" dirty="0" smtClean="0"/>
              <a:t>			               Mês 3 – 20% (02 de 10 gestantes)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761420478"/>
              </p:ext>
            </p:extLst>
          </p:nvPr>
        </p:nvGraphicFramePr>
        <p:xfrm>
          <a:off x="1619672" y="1772817"/>
          <a:ext cx="58326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60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72608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53752"/>
            <a:ext cx="7427168" cy="1143000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Indicador 23.</a:t>
            </a:r>
            <a:r>
              <a:rPr lang="pt-BR" sz="2800" dirty="0" smtClean="0"/>
              <a:t> Proporção de gestantes com registro na ficha espelho de pré-natal/vacinação</a:t>
            </a:r>
            <a:endParaRPr lang="pt-BR" sz="2800" dirty="0"/>
          </a:p>
        </p:txBody>
      </p:sp>
      <p:sp>
        <p:nvSpPr>
          <p:cNvPr id="6" name="Pergaminho horizontal 5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alcançada: 	Mês 1 – 90,9% (10)</a:t>
            </a:r>
          </a:p>
          <a:p>
            <a:pPr algn="ctr"/>
            <a:r>
              <a:rPr lang="pt-BR" dirty="0" smtClean="0"/>
              <a:t>		Mês 2 – 91,7% (11)</a:t>
            </a:r>
          </a:p>
          <a:p>
            <a:pPr algn="ctr"/>
            <a:r>
              <a:rPr lang="pt-BR" dirty="0" smtClean="0"/>
              <a:t>		Mês 3 – 85,7% (12)</a:t>
            </a: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29891010"/>
              </p:ext>
            </p:extLst>
          </p:nvPr>
        </p:nvGraphicFramePr>
        <p:xfrm>
          <a:off x="1547664" y="1340768"/>
          <a:ext cx="6192689" cy="336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5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Município de Poço Branco, RN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84177"/>
            <a:ext cx="8229600" cy="6766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pt-BR" sz="2800" b="1" i="1" dirty="0" smtClean="0">
                <a:solidFill>
                  <a:srgbClr val="0070C0"/>
                </a:solidFill>
              </a:rPr>
              <a:t>População</a:t>
            </a:r>
            <a:r>
              <a:rPr lang="pt-BR" sz="2800" b="1" i="1" dirty="0">
                <a:solidFill>
                  <a:srgbClr val="0070C0"/>
                </a:solidFill>
              </a:rPr>
              <a:t>: 13.949 habitantes (IBGE, 2010)</a:t>
            </a:r>
          </a:p>
          <a:p>
            <a:pPr marL="0" indent="0" algn="ctr">
              <a:buNone/>
            </a:pPr>
            <a:endParaRPr lang="pt-BR" sz="28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sz="28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pt-BR" sz="28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71601" y="2492896"/>
            <a:ext cx="7128791" cy="2308324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dirty="0" smtClean="0"/>
              <a:t>06 Unidades de Estratégia de Saúde da Família </a:t>
            </a:r>
          </a:p>
          <a:p>
            <a:r>
              <a:rPr lang="pt-BR" sz="2400" dirty="0"/>
              <a:t>0</a:t>
            </a:r>
            <a:r>
              <a:rPr lang="pt-BR" sz="2400" dirty="0" smtClean="0"/>
              <a:t>1 Hospital Municipal – atua como unidade mista</a:t>
            </a:r>
          </a:p>
          <a:p>
            <a:r>
              <a:rPr lang="pt-BR" sz="2400" dirty="0" smtClean="0"/>
              <a:t>01 Centro de Especialidades :</a:t>
            </a:r>
          </a:p>
          <a:p>
            <a:r>
              <a:rPr lang="pt-BR" sz="2400" dirty="0"/>
              <a:t>	cardiologista, cirurgião geral, ginecologista, nutricionista, psicóloga e fisioterapeuta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946809" y="5041190"/>
            <a:ext cx="7128792" cy="830997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txBody>
          <a:bodyPr wrap="square">
            <a:spAutoFit/>
          </a:bodyPr>
          <a:lstStyle/>
          <a:p>
            <a:r>
              <a:rPr lang="pt-BR" sz="2400" dirty="0"/>
              <a:t>Não há Núcleo de Apoio à Saúde da Família (NASF)</a:t>
            </a:r>
          </a:p>
          <a:p>
            <a:r>
              <a:rPr lang="pt-BR" sz="2400" dirty="0"/>
              <a:t>Não há Centro de Especialidades odontológicas (CEO)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83152" cy="864096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Indicador 24</a:t>
            </a:r>
            <a:r>
              <a:rPr lang="pt-BR" sz="2800" dirty="0" smtClean="0"/>
              <a:t>. Proporção de gestantes com avaliação de risco gestacional.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8784976" cy="5400600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Pergaminho horizontal 4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alcançada: 	 Mês 1 – 90,9% (10)</a:t>
            </a:r>
          </a:p>
          <a:p>
            <a:pPr algn="ctr"/>
            <a:r>
              <a:rPr lang="pt-BR" dirty="0" smtClean="0"/>
              <a:t>		Mês 2 – 100% (12)</a:t>
            </a:r>
          </a:p>
          <a:p>
            <a:pPr algn="ctr"/>
            <a:r>
              <a:rPr lang="pt-BR" dirty="0" smtClean="0"/>
              <a:t>		  Mês 3 – 92,9 % (13)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839120616"/>
              </p:ext>
            </p:extLst>
          </p:nvPr>
        </p:nvGraphicFramePr>
        <p:xfrm>
          <a:off x="1547665" y="1268759"/>
          <a:ext cx="6336704" cy="3403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94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Indicador 25.</a:t>
            </a:r>
            <a:r>
              <a:rPr lang="pt-BR" sz="2800" dirty="0" smtClean="0"/>
              <a:t> Proporção de gestantes com avaliação de prioridade de atendimento odontológico.</a:t>
            </a:r>
            <a:endParaRPr lang="pt-BR" sz="2800" dirty="0"/>
          </a:p>
        </p:txBody>
      </p:sp>
      <p:sp>
        <p:nvSpPr>
          <p:cNvPr id="6" name="Pergaminho horizontal 5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alcançada: 	 Mês 1 – 90,9% (10)</a:t>
            </a:r>
          </a:p>
          <a:p>
            <a:pPr algn="ctr"/>
            <a:r>
              <a:rPr lang="pt-BR" dirty="0" smtClean="0"/>
              <a:t>		Mês 2 – 100% (12)</a:t>
            </a:r>
          </a:p>
          <a:p>
            <a:pPr algn="ctr"/>
            <a:r>
              <a:rPr lang="pt-BR" dirty="0" smtClean="0"/>
              <a:t>		 Mês 3 – 85,7% (12)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179505278"/>
              </p:ext>
            </p:extLst>
          </p:nvPr>
        </p:nvGraphicFramePr>
        <p:xfrm>
          <a:off x="1619672" y="1196752"/>
          <a:ext cx="5904656" cy="351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2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Indicador 26.</a:t>
            </a:r>
            <a:r>
              <a:rPr lang="pt-BR" sz="2800" dirty="0" smtClean="0"/>
              <a:t> Proporção de gestantes que receberam orientação nutricional.</a:t>
            </a:r>
            <a:endParaRPr lang="pt-BR" sz="2800" dirty="0"/>
          </a:p>
        </p:txBody>
      </p:sp>
      <p:sp>
        <p:nvSpPr>
          <p:cNvPr id="6" name="Pergaminho horizontal 5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alcançada: 	Mês 1 – 90,9% (10)</a:t>
            </a:r>
          </a:p>
          <a:p>
            <a:pPr algn="ctr"/>
            <a:r>
              <a:rPr lang="pt-BR" dirty="0" smtClean="0"/>
              <a:t>		Mês 2 – 100% (12)</a:t>
            </a:r>
          </a:p>
          <a:p>
            <a:pPr algn="ctr"/>
            <a:r>
              <a:rPr lang="pt-BR" dirty="0" smtClean="0"/>
              <a:t>		 Mês 3 – 100 % (14)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611093253"/>
              </p:ext>
            </p:extLst>
          </p:nvPr>
        </p:nvGraphicFramePr>
        <p:xfrm>
          <a:off x="1835696" y="1196752"/>
          <a:ext cx="5400600" cy="34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7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Indicador 27.</a:t>
            </a:r>
            <a:r>
              <a:rPr lang="pt-BR" sz="2800" dirty="0" smtClean="0"/>
              <a:t> Proporção de gestantes que receberam orientação sobre aleitamento materno.</a:t>
            </a:r>
            <a:endParaRPr lang="pt-BR" sz="2800" dirty="0"/>
          </a:p>
        </p:txBody>
      </p:sp>
      <p:sp>
        <p:nvSpPr>
          <p:cNvPr id="6" name="Pergaminho horizontal 5"/>
          <p:cNvSpPr/>
          <p:nvPr/>
        </p:nvSpPr>
        <p:spPr>
          <a:xfrm>
            <a:off x="1187624" y="4509120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alcançada: 	   Mês 1 – 36,4% (04)</a:t>
            </a:r>
          </a:p>
          <a:p>
            <a:pPr algn="ctr"/>
            <a:r>
              <a:rPr lang="pt-BR" dirty="0" smtClean="0"/>
              <a:t>		Mês 2 – 50% (06)</a:t>
            </a:r>
          </a:p>
          <a:p>
            <a:pPr algn="ctr"/>
            <a:r>
              <a:rPr lang="pt-BR" dirty="0" smtClean="0"/>
              <a:t>		   Mês 3 – 100% (14)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72926509"/>
              </p:ext>
            </p:extLst>
          </p:nvPr>
        </p:nvGraphicFramePr>
        <p:xfrm>
          <a:off x="1907704" y="1340768"/>
          <a:ext cx="568863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7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Indicador 28.</a:t>
            </a:r>
            <a:r>
              <a:rPr lang="pt-BR" sz="2800" dirty="0" smtClean="0"/>
              <a:t> Proporção de gestantes que receberam orientação sobre cuidados com o recém-nascido.</a:t>
            </a:r>
            <a:endParaRPr lang="pt-BR" sz="2800" dirty="0"/>
          </a:p>
        </p:txBody>
      </p:sp>
      <p:sp>
        <p:nvSpPr>
          <p:cNvPr id="6" name="Pergaminho horizontal 5"/>
          <p:cNvSpPr/>
          <p:nvPr/>
        </p:nvSpPr>
        <p:spPr>
          <a:xfrm>
            <a:off x="1115616" y="4437112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alcançada: 	Mês 1 – 36,4% (04)</a:t>
            </a:r>
          </a:p>
          <a:p>
            <a:pPr algn="ctr"/>
            <a:r>
              <a:rPr lang="pt-BR" dirty="0" smtClean="0"/>
              <a:t>		 Mês 2 – 33,3% (04)</a:t>
            </a:r>
          </a:p>
          <a:p>
            <a:pPr algn="ctr"/>
            <a:r>
              <a:rPr lang="pt-BR" dirty="0" smtClean="0"/>
              <a:t>		 Mês 3 – 28,6% (04) 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16132713"/>
              </p:ext>
            </p:extLst>
          </p:nvPr>
        </p:nvGraphicFramePr>
        <p:xfrm>
          <a:off x="1979712" y="1412776"/>
          <a:ext cx="5760640" cy="302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66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Indicador 29.</a:t>
            </a:r>
            <a:r>
              <a:rPr lang="pt-BR" sz="2800" dirty="0" smtClean="0"/>
              <a:t> Proporção de gestantes com orientação sobre anticoncepção após o parto</a:t>
            </a:r>
            <a:endParaRPr lang="pt-BR" sz="2800" dirty="0"/>
          </a:p>
        </p:txBody>
      </p:sp>
      <p:sp>
        <p:nvSpPr>
          <p:cNvPr id="6" name="Pergaminho horizontal 5"/>
          <p:cNvSpPr/>
          <p:nvPr/>
        </p:nvSpPr>
        <p:spPr>
          <a:xfrm>
            <a:off x="1115616" y="4437112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esperada: 100%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alcançada: 	Mês 1 – 18,2% (02)</a:t>
            </a:r>
          </a:p>
          <a:p>
            <a:pPr algn="ctr"/>
            <a:r>
              <a:rPr lang="pt-BR" dirty="0" smtClean="0"/>
              <a:t>		Mês 2 – 16,7% (02)</a:t>
            </a:r>
          </a:p>
          <a:p>
            <a:pPr algn="ctr"/>
            <a:r>
              <a:rPr lang="pt-BR" dirty="0" smtClean="0"/>
              <a:t>		Mês 3 – 28,6% (04)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940443758"/>
              </p:ext>
            </p:extLst>
          </p:nvPr>
        </p:nvGraphicFramePr>
        <p:xfrm>
          <a:off x="1763688" y="1268760"/>
          <a:ext cx="61926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60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064896" cy="3312368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Indicador 30. </a:t>
            </a:r>
            <a:r>
              <a:rPr lang="pt-BR" sz="2800" dirty="0" smtClean="0"/>
              <a:t>Proporção de gestantes com orientação sobre os riscos do tabagismo e do uso de álcool e drogas na gestação.</a:t>
            </a:r>
            <a:br>
              <a:rPr lang="pt-BR" sz="2800" dirty="0" smtClean="0"/>
            </a:br>
            <a:r>
              <a:rPr lang="pt-BR" sz="2800" b="1" dirty="0"/>
              <a:t>Indicador 31.</a:t>
            </a:r>
            <a:r>
              <a:rPr lang="pt-BR" sz="2800" dirty="0"/>
              <a:t> Proporção de gestantes e puérperas com primeira consulta odontológica com orientação sobre higiene bucal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6" name="Pergaminho horizontal 5"/>
          <p:cNvSpPr/>
          <p:nvPr/>
        </p:nvSpPr>
        <p:spPr>
          <a:xfrm>
            <a:off x="827584" y="3501008"/>
            <a:ext cx="7704856" cy="2304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Meta esperada: 100%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Meta alcançada: 100%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277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Discussão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</a:rPr>
              <a:t>Importância da intervenção para a equipe</a:t>
            </a:r>
          </a:p>
          <a:p>
            <a:pPr>
              <a:buNone/>
            </a:pPr>
            <a:endParaRPr lang="pt-BR" b="1" i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Capacitação quanto ao pré-natal</a:t>
            </a:r>
          </a:p>
          <a:p>
            <a:r>
              <a:rPr lang="pt-BR" dirty="0" smtClean="0">
                <a:latin typeface="Cambria" pitchFamily="18" charset="0"/>
              </a:rPr>
              <a:t>Trabalho em equipe</a:t>
            </a:r>
          </a:p>
          <a:p>
            <a:r>
              <a:rPr lang="pt-BR" dirty="0" smtClean="0">
                <a:latin typeface="Cambria" pitchFamily="18" charset="0"/>
              </a:rPr>
              <a:t>Engajamento público</a:t>
            </a:r>
          </a:p>
          <a:p>
            <a:r>
              <a:rPr lang="pt-BR" dirty="0" err="1" smtClean="0">
                <a:latin typeface="Cambria" pitchFamily="18" charset="0"/>
              </a:rPr>
              <a:t>Auto-avaliação</a:t>
            </a:r>
            <a:endParaRPr lang="pt-BR" dirty="0" smtClean="0">
              <a:latin typeface="Cambria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Discussão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</a:rPr>
              <a:t>Importância da intervenção para o serviço</a:t>
            </a:r>
          </a:p>
          <a:p>
            <a:pPr>
              <a:buNone/>
            </a:pPr>
            <a:endParaRPr lang="pt-BR" b="1" i="1" dirty="0">
              <a:solidFill>
                <a:schemeClr val="accent1"/>
              </a:solidFill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Organização e priorização das consultas de pré-natal</a:t>
            </a:r>
          </a:p>
          <a:p>
            <a:r>
              <a:rPr lang="pt-BR" dirty="0" smtClean="0">
                <a:latin typeface="Cambria" pitchFamily="18" charset="0"/>
              </a:rPr>
              <a:t>Protocolos</a:t>
            </a:r>
          </a:p>
          <a:p>
            <a:r>
              <a:rPr lang="pt-BR" dirty="0" smtClean="0">
                <a:latin typeface="Cambria" pitchFamily="18" charset="0"/>
              </a:rPr>
              <a:t>Ficha-espelho – com melhora do registro</a:t>
            </a:r>
          </a:p>
          <a:p>
            <a:r>
              <a:rPr lang="pt-BR" dirty="0" smtClean="0">
                <a:latin typeface="Cambria" pitchFamily="18" charset="0"/>
              </a:rPr>
              <a:t>Monitoramen</a:t>
            </a:r>
            <a:r>
              <a:rPr lang="pt-BR" dirty="0" smtClean="0"/>
              <a:t>to</a:t>
            </a:r>
            <a:endParaRPr lang="pt-BR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Discussão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</a:rPr>
              <a:t>Importância da Intervenção para a comunidade</a:t>
            </a:r>
          </a:p>
          <a:p>
            <a:pPr marL="0" indent="0">
              <a:buNone/>
            </a:pPr>
            <a:endParaRPr lang="pt-BR" dirty="0" smtClean="0">
              <a:solidFill>
                <a:schemeClr val="accent1"/>
              </a:solidFill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Educação permanente (grupo das gestantes)</a:t>
            </a:r>
          </a:p>
          <a:p>
            <a:r>
              <a:rPr lang="pt-BR" dirty="0" smtClean="0">
                <a:latin typeface="Cambria" pitchFamily="18" charset="0"/>
              </a:rPr>
              <a:t>Protocolos</a:t>
            </a:r>
          </a:p>
          <a:p>
            <a:r>
              <a:rPr lang="pt-BR" dirty="0" smtClean="0">
                <a:latin typeface="Cambria" pitchFamily="18" charset="0"/>
              </a:rPr>
              <a:t>Busca ativa às faltosas</a:t>
            </a:r>
          </a:p>
          <a:p>
            <a:r>
              <a:rPr lang="pt-BR" dirty="0" smtClean="0">
                <a:latin typeface="Cambria" pitchFamily="18" charset="0"/>
              </a:rPr>
              <a:t>Promoção à saúde</a:t>
            </a:r>
          </a:p>
          <a:p>
            <a:pPr marL="0" indent="0">
              <a:buNone/>
            </a:pPr>
            <a:endParaRPr lang="pt-BR" dirty="0" smtClean="0">
              <a:latin typeface="Cambria" pitchFamily="18" charset="0"/>
            </a:endParaRPr>
          </a:p>
          <a:p>
            <a:pPr>
              <a:buNone/>
            </a:pPr>
            <a:endParaRPr lang="pt-BR" dirty="0" smtClean="0">
              <a:latin typeface="Cambria" pitchFamily="18" charset="0"/>
            </a:endParaRPr>
          </a:p>
          <a:p>
            <a:endParaRPr lang="pt-BR" dirty="0" smtClean="0">
              <a:latin typeface="Cambria" pitchFamily="18" charset="0"/>
            </a:endParaRP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636912"/>
            <a:ext cx="8424936" cy="319695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t-BR" sz="3600" dirty="0" smtClean="0"/>
              <a:t>População: 1739</a:t>
            </a:r>
            <a:r>
              <a:rPr lang="pt-BR" sz="3600" dirty="0"/>
              <a:t> </a:t>
            </a:r>
            <a:r>
              <a:rPr lang="pt-BR" sz="3600" dirty="0" smtClean="0"/>
              <a:t>habitantes</a:t>
            </a:r>
          </a:p>
          <a:p>
            <a:pPr marL="0" indent="0" algn="just">
              <a:buNone/>
            </a:pPr>
            <a:endParaRPr lang="pt-BR" sz="3600" dirty="0" smtClean="0"/>
          </a:p>
          <a:p>
            <a:pPr marL="0" indent="0" algn="just">
              <a:buNone/>
            </a:pPr>
            <a:r>
              <a:rPr lang="pt-BR" sz="3600" dirty="0" smtClean="0"/>
              <a:t>1 equipe (01 médico, 01 enfermeira, 01 dentista, 01 tec. de saúde bucal, 01 tec. enf., 01 auxiliar de </a:t>
            </a:r>
            <a:r>
              <a:rPr lang="pt-BR" sz="3600" dirty="0" err="1" smtClean="0"/>
              <a:t>enf</a:t>
            </a:r>
            <a:r>
              <a:rPr lang="pt-BR" sz="3600" dirty="0"/>
              <a:t>,</a:t>
            </a:r>
            <a:r>
              <a:rPr lang="pt-BR" sz="3600" dirty="0" smtClean="0"/>
              <a:t>  05 ACS, 01 ASG e 01 motorista)</a:t>
            </a:r>
            <a:endParaRPr lang="pt-BR" sz="3600" u="sng" dirty="0" smtClean="0"/>
          </a:p>
          <a:p>
            <a:pPr algn="just">
              <a:buNone/>
            </a:pPr>
            <a:endParaRPr lang="pt-BR" sz="3500" dirty="0">
              <a:latin typeface="Cambr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70080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  <a:latin typeface="Cambria" pitchFamily="18" charset="0"/>
                <a:cs typeface="Arial"/>
              </a:rPr>
              <a:t>Caracterização da ESF - </a:t>
            </a:r>
            <a:r>
              <a:rPr lang="pt-BR" sz="2800" b="1" i="1" dirty="0" smtClean="0">
                <a:solidFill>
                  <a:srgbClr val="0070C0"/>
                </a:solidFill>
              </a:rPr>
              <a:t>Contador – Zona Rural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74637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 </a:t>
            </a:r>
            <a:br>
              <a:rPr lang="pt-BR" sz="3200" dirty="0" smtClean="0"/>
            </a:br>
            <a:r>
              <a:rPr lang="pt-BR" sz="3200" dirty="0" smtClean="0"/>
              <a:t> 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11560" y="1700809"/>
            <a:ext cx="8046636" cy="4608511"/>
          </a:xfrm>
        </p:spPr>
        <p:txBody>
          <a:bodyPr/>
          <a:lstStyle/>
          <a:p>
            <a:pPr>
              <a:buNone/>
            </a:pP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  <a:cs typeface="Arial"/>
              </a:rPr>
              <a:t>Incorporação da intervenção à rotina do serviço</a:t>
            </a:r>
            <a:endParaRPr lang="pt-BR" dirty="0" smtClean="0"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Busca ativa</a:t>
            </a:r>
          </a:p>
          <a:p>
            <a:r>
              <a:rPr lang="pt-BR" dirty="0" smtClean="0">
                <a:latin typeface="Cambria" pitchFamily="18" charset="0"/>
              </a:rPr>
              <a:t>Ficha-espelho</a:t>
            </a:r>
          </a:p>
          <a:p>
            <a:r>
              <a:rPr lang="pt-BR" dirty="0" smtClean="0">
                <a:latin typeface="Cambria" pitchFamily="18" charset="0"/>
              </a:rPr>
              <a:t>Agenda</a:t>
            </a:r>
          </a:p>
          <a:p>
            <a:r>
              <a:rPr lang="pt-BR" dirty="0" smtClean="0">
                <a:latin typeface="Cambria" pitchFamily="18" charset="0"/>
              </a:rPr>
              <a:t>Protocolos</a:t>
            </a:r>
            <a:endParaRPr lang="pt-BR" dirty="0"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Extensão para as outras ESF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8596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Discussão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Reflexões críticas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1196752"/>
            <a:ext cx="8477544" cy="554461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pt-BR" sz="2400" b="1" i="1" dirty="0" smtClean="0">
                <a:solidFill>
                  <a:schemeClr val="accent1"/>
                </a:solidFill>
                <a:latin typeface="Cambria" pitchFamily="18" charset="0"/>
                <a:cs typeface="Arial"/>
              </a:rPr>
              <a:t>D</a:t>
            </a:r>
            <a:r>
              <a:rPr lang="pt-BR" sz="2400" b="1" i="1" dirty="0" smtClean="0">
                <a:solidFill>
                  <a:schemeClr val="accent1"/>
                </a:solidFill>
                <a:latin typeface="Cambria" pitchFamily="18" charset="0"/>
              </a:rPr>
              <a:t>esenvolvimento do curso em relação às  expectativas iniciais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 smtClean="0">
                <a:latin typeface="Cambria" pitchFamily="18" charset="0"/>
              </a:rPr>
              <a:t>  </a:t>
            </a:r>
            <a:r>
              <a:rPr lang="pt-BR" sz="2400" dirty="0">
                <a:latin typeface="Cambria" pitchFamily="18" charset="0"/>
              </a:rPr>
              <a:t>	</a:t>
            </a:r>
            <a:r>
              <a:rPr lang="pt-BR" sz="2400" dirty="0" smtClean="0">
                <a:latin typeface="Cambria" pitchFamily="18" charset="0"/>
              </a:rPr>
              <a:t>Teoria X  </a:t>
            </a:r>
            <a:r>
              <a:rPr lang="pt-BR" sz="2400" dirty="0">
                <a:latin typeface="Cambria" pitchFamily="18" charset="0"/>
              </a:rPr>
              <a:t>P</a:t>
            </a:r>
            <a:r>
              <a:rPr lang="pt-BR" sz="2400" dirty="0" smtClean="0">
                <a:latin typeface="Cambria" pitchFamily="18" charset="0"/>
              </a:rPr>
              <a:t>rática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 smtClean="0">
                <a:latin typeface="Cambria" pitchFamily="18" charset="0"/>
                <a:cs typeface="Arial"/>
              </a:rPr>
              <a:t>	Precariedade da estrutura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>
                <a:latin typeface="Cambria" pitchFamily="18" charset="0"/>
                <a:cs typeface="Arial"/>
              </a:rPr>
              <a:t>	</a:t>
            </a:r>
            <a:endParaRPr lang="pt-BR" sz="2400" dirty="0" smtClean="0">
              <a:latin typeface="Cambria" pitchFamily="18" charset="0"/>
              <a:cs typeface="Arial"/>
            </a:endParaRPr>
          </a:p>
          <a:p>
            <a:pPr>
              <a:spcBef>
                <a:spcPts val="1200"/>
              </a:spcBef>
              <a:buNone/>
            </a:pPr>
            <a:r>
              <a:rPr lang="pt-BR" sz="2400" b="1" i="1" dirty="0" smtClean="0">
                <a:solidFill>
                  <a:schemeClr val="accent1"/>
                </a:solidFill>
                <a:latin typeface="Cambria" pitchFamily="18" charset="0"/>
                <a:cs typeface="Arial"/>
              </a:rPr>
              <a:t>O</a:t>
            </a:r>
            <a:r>
              <a:rPr lang="pt-BR" sz="2400" b="1" i="1" dirty="0" smtClean="0">
                <a:solidFill>
                  <a:schemeClr val="accent1"/>
                </a:solidFill>
                <a:latin typeface="Cambria" pitchFamily="18" charset="0"/>
              </a:rPr>
              <a:t> significado do curso para a  prática profissional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 smtClean="0">
                <a:latin typeface="Cambria" pitchFamily="18" charset="0"/>
              </a:rPr>
              <a:t>    </a:t>
            </a:r>
            <a:r>
              <a:rPr lang="pt-BR" sz="2400" dirty="0" smtClean="0"/>
              <a:t> Trabalho em equipe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 smtClean="0"/>
              <a:t>	Organização do serviço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/>
              <a:t>	</a:t>
            </a:r>
            <a:r>
              <a:rPr lang="pt-BR" sz="2400" dirty="0" smtClean="0"/>
              <a:t>Necessidade de investimento em estrutura (gestão)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/>
              <a:t>	</a:t>
            </a:r>
            <a:r>
              <a:rPr lang="pt-BR" sz="2400" dirty="0" smtClean="0"/>
              <a:t>Educação continuada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 smtClean="0"/>
              <a:t>	Exigência pessoal na melhoria da prática clínica</a:t>
            </a:r>
          </a:p>
          <a:p>
            <a:pPr>
              <a:spcBef>
                <a:spcPts val="1200"/>
              </a:spcBef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Reflexões críticas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421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b="1" i="1" dirty="0" smtClean="0">
                <a:solidFill>
                  <a:schemeClr val="accent1"/>
                </a:solidFill>
                <a:latin typeface="Cambria" pitchFamily="18" charset="0"/>
                <a:cs typeface="Arial"/>
              </a:rPr>
              <a:t>Aprendizados mais relevantes</a:t>
            </a:r>
          </a:p>
          <a:p>
            <a:endParaRPr lang="pt-BR" sz="2800" dirty="0" smtClean="0">
              <a:latin typeface="Cambria" pitchFamily="18" charset="0"/>
              <a:cs typeface="Arial"/>
            </a:endParaRPr>
          </a:p>
          <a:p>
            <a:r>
              <a:rPr lang="pt-BR" sz="2800" dirty="0" smtClean="0">
                <a:latin typeface="Cambria" pitchFamily="18" charset="0"/>
                <a:cs typeface="Arial"/>
              </a:rPr>
              <a:t>Necessidade de dados locais para intervenções</a:t>
            </a:r>
          </a:p>
          <a:p>
            <a:r>
              <a:rPr lang="pt-BR" sz="2800" dirty="0" smtClean="0">
                <a:latin typeface="Cambria" pitchFamily="18" charset="0"/>
              </a:rPr>
              <a:t>Necessidade de organização do serviço</a:t>
            </a:r>
          </a:p>
          <a:p>
            <a:r>
              <a:rPr lang="pt-BR" sz="2800" dirty="0" smtClean="0">
                <a:latin typeface="Cambria" pitchFamily="18" charset="0"/>
              </a:rPr>
              <a:t>Lutar por melhores condições – é possível!</a:t>
            </a:r>
          </a:p>
          <a:p>
            <a:r>
              <a:rPr lang="pt-BR" sz="2800" dirty="0" smtClean="0">
                <a:latin typeface="Cambria" pitchFamily="18" charset="0"/>
              </a:rPr>
              <a:t>Busca de apoio popular</a:t>
            </a:r>
          </a:p>
          <a:p>
            <a:r>
              <a:rPr lang="pt-BR" sz="2800" dirty="0" smtClean="0">
                <a:latin typeface="Cambria" pitchFamily="18" charset="0"/>
              </a:rPr>
              <a:t>Necessidade de manter educação permanente.</a:t>
            </a:r>
            <a:endParaRPr lang="pt-BR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92" y="190774"/>
            <a:ext cx="4794480" cy="6478586"/>
          </a:xfrm>
        </p:spPr>
      </p:pic>
    </p:spTree>
    <p:extLst>
      <p:ext uri="{BB962C8B-B14F-4D97-AF65-F5344CB8AC3E}">
        <p14:creationId xmlns:p14="http://schemas.microsoft.com/office/powerpoint/2010/main" val="1736092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accent1"/>
                </a:solidFill>
                <a:latin typeface="Cambria" pitchFamily="18" charset="0"/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BRASIL. Ministério da Saúde - Secretaria de Atenção à Saúde. Departamento de Ações Programáticas Estratégicas. Brasília (DF). Pré-Natal e Puerpério.  Atenção Qualificada e Humanizada (Manual Técnico). 2005. Disponível em: &lt; </a:t>
            </a:r>
            <a:r>
              <a:rPr lang="pt-BR" sz="2000" u="sng" dirty="0">
                <a:hlinkClick r:id="rId2"/>
              </a:rPr>
              <a:t>http://bvsms.saude.gov.br/bvs/publicacoes/pre-natal_puerperio_atencao_humanizada.pdf</a:t>
            </a:r>
            <a:r>
              <a:rPr lang="pt-BR" sz="2000" dirty="0"/>
              <a:t> &gt;. Acesso em 03 jan. 2014.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BRASIL. Ministério da Saúde. Secretaria da Atenção à Saúde. Departamento de Atenção Básica. Brasília (DF). Cadernos de Atenção Básica – Atenção ao Pré-Natal de baixo risco.) 2012 a. Disponível em: &lt; </a:t>
            </a:r>
            <a:r>
              <a:rPr lang="pt-BR" sz="2000" u="sng" dirty="0">
                <a:hlinkClick r:id="rId3"/>
              </a:rPr>
              <a:t>http://bvsms.saude.gov.br/bvs/publicacoes/cadernos_atencao_basica_32_prenatal.pdf</a:t>
            </a:r>
            <a:r>
              <a:rPr lang="pt-BR" sz="2000" dirty="0"/>
              <a:t> &gt;. Acesso em 03 jan. 2014.</a:t>
            </a:r>
          </a:p>
        </p:txBody>
      </p:sp>
    </p:spTree>
    <p:extLst>
      <p:ext uri="{BB962C8B-B14F-4D97-AF65-F5344CB8AC3E}">
        <p14:creationId xmlns:p14="http://schemas.microsoft.com/office/powerpoint/2010/main" val="2564153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74867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sz="4800" dirty="0" smtClean="0">
                <a:solidFill>
                  <a:srgbClr val="0070C0"/>
                </a:solidFill>
              </a:rPr>
              <a:t>OBRIGADA!</a:t>
            </a:r>
            <a:endParaRPr lang="pt-BR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7488832" cy="5616624"/>
          </a:xfrm>
        </p:spPr>
      </p:pic>
    </p:spTree>
    <p:extLst>
      <p:ext uri="{BB962C8B-B14F-4D97-AF65-F5344CB8AC3E}">
        <p14:creationId xmlns:p14="http://schemas.microsoft.com/office/powerpoint/2010/main" val="5261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2852936"/>
            <a:ext cx="6984776" cy="3412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>
                <a:latin typeface="Cambria" pitchFamily="18" charset="0"/>
              </a:rPr>
              <a:t>Baixa cobertura;</a:t>
            </a:r>
          </a:p>
          <a:p>
            <a:pPr marL="0" indent="0" algn="ctr">
              <a:buNone/>
            </a:pPr>
            <a:endParaRPr lang="pt-BR" sz="28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Cambria" pitchFamily="18" charset="0"/>
              </a:rPr>
              <a:t>Exames laboratoriais;</a:t>
            </a:r>
          </a:p>
          <a:p>
            <a:pPr marL="0" indent="0" algn="ctr">
              <a:buNone/>
            </a:pPr>
            <a:endParaRPr lang="pt-BR" sz="28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Cambria" pitchFamily="18" charset="0"/>
              </a:rPr>
              <a:t>Exames ginecológicos e avaliação bucal;</a:t>
            </a:r>
          </a:p>
          <a:p>
            <a:pPr marL="0" indent="0" algn="ctr">
              <a:buNone/>
            </a:pPr>
            <a:endParaRPr lang="pt-BR" dirty="0" smtClean="0">
              <a:latin typeface="Cambria" pitchFamily="18" charset="0"/>
            </a:endParaRPr>
          </a:p>
          <a:p>
            <a:pPr>
              <a:buNone/>
            </a:pPr>
            <a:endParaRPr lang="pt-BR" dirty="0">
              <a:latin typeface="Cambr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484784"/>
            <a:ext cx="7380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0070C0"/>
                </a:solidFill>
                <a:latin typeface="Cambria" pitchFamily="18" charset="0"/>
                <a:cs typeface="Arial"/>
              </a:rPr>
              <a:t>Situação da ação programática antes da intervenção</a:t>
            </a:r>
            <a:endParaRPr lang="pt-BR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Objetivo geral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3600" dirty="0" smtClean="0"/>
              <a:t>Melhorar </a:t>
            </a:r>
            <a:r>
              <a:rPr lang="pt-BR" sz="3600" dirty="0"/>
              <a:t>a atenção ao pré-natal e </a:t>
            </a:r>
            <a:r>
              <a:rPr lang="pt-BR" sz="3600" dirty="0" smtClean="0"/>
              <a:t>puerpério na ESF-Contador</a:t>
            </a:r>
            <a:endParaRPr lang="pt-BR" sz="3600" dirty="0"/>
          </a:p>
          <a:p>
            <a:pPr algn="ctr">
              <a:buNone/>
            </a:pPr>
            <a:endParaRPr lang="pt-BR" sz="3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Metodologia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3600" dirty="0" smtClean="0">
                <a:latin typeface="Cambria" pitchFamily="18" charset="0"/>
              </a:rPr>
              <a:t>Protocolo - Ministério da saúde, 2012 -  </a:t>
            </a:r>
            <a:r>
              <a:rPr lang="pt-BR" sz="3600" i="1" dirty="0" smtClean="0">
                <a:latin typeface="Cambria" pitchFamily="18" charset="0"/>
              </a:rPr>
              <a:t>“Cadernos de Atenção Básica: Atenção ao Pré-Natal de Baixo Risco”</a:t>
            </a:r>
          </a:p>
          <a:p>
            <a:pPr algn="just"/>
            <a:endParaRPr lang="pt-BR" sz="3600" i="1" dirty="0" smtClean="0">
              <a:latin typeface="Cambria" pitchFamily="18" charset="0"/>
            </a:endParaRPr>
          </a:p>
          <a:p>
            <a:pPr algn="just"/>
            <a:r>
              <a:rPr lang="pt-BR" sz="3600" dirty="0" smtClean="0">
                <a:latin typeface="Cambria" pitchFamily="18" charset="0"/>
              </a:rPr>
              <a:t>Ações em 4 eixos:</a:t>
            </a:r>
          </a:p>
          <a:p>
            <a:pPr algn="just">
              <a:buNone/>
            </a:pPr>
            <a:r>
              <a:rPr lang="pt-BR" sz="3600" dirty="0" smtClean="0">
                <a:latin typeface="Cambria" pitchFamily="18" charset="0"/>
              </a:rPr>
              <a:t>   - Organização e gestão dos serviços</a:t>
            </a:r>
          </a:p>
          <a:p>
            <a:pPr algn="just">
              <a:buNone/>
            </a:pPr>
            <a:r>
              <a:rPr lang="pt-BR" sz="3600" dirty="0" smtClean="0">
                <a:latin typeface="Cambria" pitchFamily="18" charset="0"/>
              </a:rPr>
              <a:t>   - Qualificação da prática clínica</a:t>
            </a:r>
          </a:p>
          <a:p>
            <a:pPr algn="just">
              <a:buNone/>
            </a:pPr>
            <a:r>
              <a:rPr lang="pt-BR" sz="3600" dirty="0" smtClean="0">
                <a:latin typeface="Cambria" pitchFamily="18" charset="0"/>
              </a:rPr>
              <a:t>   - Engajamento Público </a:t>
            </a:r>
          </a:p>
          <a:p>
            <a:pPr algn="just">
              <a:buNone/>
            </a:pPr>
            <a:r>
              <a:rPr lang="pt-BR" sz="3600" dirty="0" smtClean="0">
                <a:latin typeface="Cambria" pitchFamily="18" charset="0"/>
              </a:rPr>
              <a:t>   - Monitoramento e avaliação</a:t>
            </a:r>
          </a:p>
          <a:p>
            <a:pPr algn="just"/>
            <a:endParaRPr lang="pt-BR" sz="3600" dirty="0" smtClean="0">
              <a:latin typeface="Cambria" pitchFamily="18" charset="0"/>
            </a:endParaRPr>
          </a:p>
          <a:p>
            <a:pPr algn="just"/>
            <a:r>
              <a:rPr lang="pt-BR" sz="3600" dirty="0" smtClean="0">
                <a:latin typeface="Cambria" pitchFamily="18" charset="0"/>
              </a:rPr>
              <a:t>Registro: ficha-espelho</a:t>
            </a:r>
          </a:p>
          <a:p>
            <a:pPr algn="just"/>
            <a:endParaRPr lang="pt-BR" sz="3600" dirty="0" smtClean="0">
              <a:latin typeface="Cambria" pitchFamily="18" charset="0"/>
            </a:endParaRPr>
          </a:p>
          <a:p>
            <a:pPr algn="just"/>
            <a:r>
              <a:rPr lang="pt-BR" sz="3600" dirty="0" smtClean="0">
                <a:latin typeface="Cambria" pitchFamily="18" charset="0"/>
              </a:rPr>
              <a:t>Monitoramento -  planilhas para coleta de dados</a:t>
            </a:r>
            <a:endParaRPr lang="pt-BR" sz="3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Metodologia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492514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3600" dirty="0" smtClean="0">
                <a:latin typeface="Cambria" pitchFamily="18" charset="0"/>
              </a:rPr>
              <a:t>Logística:</a:t>
            </a:r>
          </a:p>
          <a:p>
            <a:pPr algn="just"/>
            <a:r>
              <a:rPr lang="pt-BR" sz="3600" dirty="0" smtClean="0">
                <a:latin typeface="Cambria" pitchFamily="18" charset="0"/>
              </a:rPr>
              <a:t>Consulta ao Caderno de Atenção Básica</a:t>
            </a:r>
          </a:p>
          <a:p>
            <a:pPr algn="just"/>
            <a:r>
              <a:rPr lang="pt-BR" sz="3600" dirty="0" err="1" smtClean="0">
                <a:latin typeface="Cambria" pitchFamily="18" charset="0"/>
              </a:rPr>
              <a:t>Pactuação</a:t>
            </a:r>
            <a:r>
              <a:rPr lang="pt-BR" sz="3600" dirty="0" smtClean="0">
                <a:latin typeface="Cambria" pitchFamily="18" charset="0"/>
              </a:rPr>
              <a:t> com a gestão</a:t>
            </a:r>
          </a:p>
          <a:p>
            <a:pPr algn="just"/>
            <a:r>
              <a:rPr lang="pt-BR" sz="3600" dirty="0" smtClean="0">
                <a:latin typeface="Cambria" pitchFamily="18" charset="0"/>
              </a:rPr>
              <a:t>Ficha-espelho (pré-natal e saúde bucal)</a:t>
            </a:r>
          </a:p>
          <a:p>
            <a:pPr algn="just"/>
            <a:r>
              <a:rPr lang="pt-BR" sz="3600" dirty="0" smtClean="0">
                <a:latin typeface="Cambria" pitchFamily="18" charset="0"/>
              </a:rPr>
              <a:t>Treinamento da equipe</a:t>
            </a:r>
          </a:p>
          <a:p>
            <a:pPr algn="just"/>
            <a:r>
              <a:rPr lang="pt-BR" sz="3600" dirty="0" smtClean="0">
                <a:latin typeface="Cambria" pitchFamily="18" charset="0"/>
              </a:rPr>
              <a:t>Grupo das gestantes.</a:t>
            </a:r>
          </a:p>
          <a:p>
            <a:pPr algn="just"/>
            <a:r>
              <a:rPr lang="pt-BR" sz="3600" dirty="0" smtClean="0">
                <a:latin typeface="Cambria" pitchFamily="18" charset="0"/>
              </a:rPr>
              <a:t>Armazenamento e comparação dos dados.</a:t>
            </a:r>
          </a:p>
          <a:p>
            <a:pPr algn="just"/>
            <a:endParaRPr lang="pt-BR" sz="3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1155</Words>
  <Application>Microsoft Office PowerPoint</Application>
  <PresentationFormat>Apresentação na tela (4:3)</PresentationFormat>
  <Paragraphs>334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MELHORIA DA QUALIDADE DA ATENÇÃO AO PRÉ-NATAL E PUERPÉRIO NA ESTRATÉGIA DE SAÚDE DA FAMÍLIA – CONTADOR EM POÇO BRANCO/RN</vt:lpstr>
      <vt:lpstr>Introdução</vt:lpstr>
      <vt:lpstr>Município de Poço Branco, RN</vt:lpstr>
      <vt:lpstr>Introdução</vt:lpstr>
      <vt:lpstr>Apresentação do PowerPoint</vt:lpstr>
      <vt:lpstr>Introdução</vt:lpstr>
      <vt:lpstr>Objetivo geral</vt:lpstr>
      <vt:lpstr>Metodologia</vt:lpstr>
      <vt:lpstr>Metodologia</vt:lpstr>
      <vt:lpstr>Pactuação com a gestão</vt:lpstr>
      <vt:lpstr>Treinamento da equipe</vt:lpstr>
      <vt:lpstr>Grupo de Gestantes</vt:lpstr>
      <vt:lpstr>Grupo de Gestantes</vt:lpstr>
      <vt:lpstr>Objetivos específicos</vt:lpstr>
      <vt:lpstr>Indicador  1. Proporção de gestantes cadastradas no Programa de Pré-natal e Puerpério.</vt:lpstr>
      <vt:lpstr>Apresentação do PowerPoint</vt:lpstr>
      <vt:lpstr>Indicador 3. Proporção de gestantes com primeira consulta odontológica. </vt:lpstr>
      <vt:lpstr>Indicador 4. Proporção de gestantes de alto risco com primeira consulta odontológica. </vt:lpstr>
      <vt:lpstr>Indicador 5. Proporção de gestantes faltosas às consultas que receberam busca ativa e Indicador 6. Proporção de busca ativa realizada às gestantes faltosas às consultas odontológicas.</vt:lpstr>
      <vt:lpstr>Indicador 7. Proporção de gestantes com pelo menos um exame ginecológico por trimestre.</vt:lpstr>
      <vt:lpstr>Indicador 8. Proporção de gestantes com pelo menos um exame das mamas durante o pré-natal.</vt:lpstr>
      <vt:lpstr>Indicaor 9. Proporção de gestantes com prescrição de suplementação de sulfato ferroso e ácido fólico.</vt:lpstr>
      <vt:lpstr>Exames Laboratoriais (Indicadores de 10 a 17)</vt:lpstr>
      <vt:lpstr>Indicador 18 e 19. Proporção de gestantes com o esquema da vacina anti-tetânica completo e esquema de vacina de hepatite B completo</vt:lpstr>
      <vt:lpstr>Apresentação do PowerPoint</vt:lpstr>
      <vt:lpstr>Indicador 21. Proporção de gestantes com exame de puerpério entre 30º e 42º dia do pós-parto </vt:lpstr>
      <vt:lpstr>Visita Domiciliar às Puérperas e RN</vt:lpstr>
      <vt:lpstr>Apresentação do PowerPoint</vt:lpstr>
      <vt:lpstr>Indicador 23. Proporção de gestantes com registro na ficha espelho de pré-natal/vacinação</vt:lpstr>
      <vt:lpstr>Indicador 24. Proporção de gestantes com avaliação de risco gestacional.</vt:lpstr>
      <vt:lpstr>Indicador 25. Proporção de gestantes com avaliação de prioridade de atendimento odontológico.</vt:lpstr>
      <vt:lpstr>Indicador 26. Proporção de gestantes que receberam orientação nutricional.</vt:lpstr>
      <vt:lpstr>Indicador 27. Proporção de gestantes que receberam orientação sobre aleitamento materno.</vt:lpstr>
      <vt:lpstr>Indicador 28. Proporção de gestantes que receberam orientação sobre cuidados com o recém-nascido.</vt:lpstr>
      <vt:lpstr>Indicador 29. Proporção de gestantes com orientação sobre anticoncepção após o parto</vt:lpstr>
      <vt:lpstr>Indicador 30. Proporção de gestantes com orientação sobre os riscos do tabagismo e do uso de álcool e drogas na gestação. Indicador 31. Proporção de gestantes e puérperas com primeira consulta odontológica com orientação sobre higiene bucal.</vt:lpstr>
      <vt:lpstr>Discussão</vt:lpstr>
      <vt:lpstr>Discussão</vt:lpstr>
      <vt:lpstr>Discussão</vt:lpstr>
      <vt:lpstr>    </vt:lpstr>
      <vt:lpstr>Reflexões críticas</vt:lpstr>
      <vt:lpstr>Reflexões críticas</vt:lpstr>
      <vt:lpstr>Apresentação do PowerPoint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Especialização em Saúde da Família</dc:title>
  <dc:creator>Rodrigo</dc:creator>
  <cp:lastModifiedBy>Ludmila</cp:lastModifiedBy>
  <cp:revision>146</cp:revision>
  <dcterms:created xsi:type="dcterms:W3CDTF">2012-09-16T14:57:11Z</dcterms:created>
  <dcterms:modified xsi:type="dcterms:W3CDTF">2014-02-28T03:00:21Z</dcterms:modified>
</cp:coreProperties>
</file>