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4" r:id="rId9"/>
    <p:sldId id="289" r:id="rId10"/>
    <p:sldId id="290" r:id="rId11"/>
    <p:sldId id="291" r:id="rId12"/>
    <p:sldId id="292" r:id="rId13"/>
    <p:sldId id="285" r:id="rId14"/>
    <p:sldId id="286" r:id="rId15"/>
    <p:sldId id="287" r:id="rId16"/>
    <p:sldId id="288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2" r:id="rId26"/>
    <p:sldId id="303" r:id="rId27"/>
    <p:sldId id="305" r:id="rId28"/>
    <p:sldId id="280" r:id="rId29"/>
    <p:sldId id="281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3" autoAdjust="0"/>
    <p:restoredTop sz="94958" autoAdjust="0"/>
  </p:normalViewPr>
  <p:slideViewPr>
    <p:cSldViewPr>
      <p:cViewPr>
        <p:scale>
          <a:sx n="55" d="100"/>
          <a:sy n="55" d="100"/>
        </p:scale>
        <p:origin x="-546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6C8FB-2115-45BB-A9C4-41A94CEAE5CF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1B33A-2476-47DD-9FD7-3CA0045065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196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86C8-0BBD-4631-874B-C733115A32F2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7BE029-1D7C-4558-9C24-5D45DD822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86C8-0BBD-4631-874B-C733115A32F2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E029-1D7C-4558-9C24-5D45DD822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86C8-0BBD-4631-874B-C733115A32F2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E029-1D7C-4558-9C24-5D45DD822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86C8-0BBD-4631-874B-C733115A32F2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E029-1D7C-4558-9C24-5D45DD822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86C8-0BBD-4631-874B-C733115A32F2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E029-1D7C-4558-9C24-5D45DD822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86C8-0BBD-4631-874B-C733115A32F2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E029-1D7C-4558-9C24-5D45DD822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86C8-0BBD-4631-874B-C733115A32F2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E029-1D7C-4558-9C24-5D45DD822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86C8-0BBD-4631-874B-C733115A32F2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E029-1D7C-4558-9C24-5D45DD822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86C8-0BBD-4631-874B-C733115A32F2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E029-1D7C-4558-9C24-5D45DD822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86C8-0BBD-4631-874B-C733115A32F2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E029-1D7C-4558-9C24-5D45DD822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86C8-0BBD-4631-874B-C733115A32F2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E029-1D7C-4558-9C24-5D45DD822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B8286C8-0BBD-4631-874B-C733115A32F2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37BE029-1D7C-4558-9C24-5D45DD822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minhapos.com.br/data/artigos/images/ufpel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827584" y="339382"/>
            <a:ext cx="7772400" cy="42672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100" b="1" dirty="0" smtClean="0">
                <a:effectLst/>
              </a:rPr>
              <a:t>UNIVERSIDADE </a:t>
            </a:r>
            <a:r>
              <a:rPr lang="pt-BR" sz="2100" b="1" dirty="0">
                <a:effectLst/>
              </a:rPr>
              <a:t>ABERTA DO SUS</a:t>
            </a:r>
            <a:r>
              <a:rPr lang="pt-BR" sz="2100" dirty="0">
                <a:effectLst/>
              </a:rPr>
              <a:t/>
            </a:r>
            <a:br>
              <a:rPr lang="pt-BR" sz="2100" dirty="0">
                <a:effectLst/>
              </a:rPr>
            </a:br>
            <a:r>
              <a:rPr lang="pt-BR" sz="2100" b="1" dirty="0">
                <a:effectLst/>
              </a:rPr>
              <a:t>UNIVERSIDADE FEDERAL DE PELOTAS</a:t>
            </a:r>
            <a:r>
              <a:rPr lang="pt-BR" sz="2100" dirty="0">
                <a:effectLst/>
              </a:rPr>
              <a:t/>
            </a:r>
            <a:br>
              <a:rPr lang="pt-BR" sz="2100" dirty="0">
                <a:effectLst/>
              </a:rPr>
            </a:br>
            <a:r>
              <a:rPr lang="pt-BR" sz="2100" b="1" dirty="0">
                <a:effectLst/>
              </a:rPr>
              <a:t>DEPARTAMENTO DE MEDICINA SOCIAL</a:t>
            </a:r>
            <a:r>
              <a:rPr lang="pt-BR" sz="2100" dirty="0">
                <a:effectLst/>
              </a:rPr>
              <a:t/>
            </a:r>
            <a:br>
              <a:rPr lang="pt-BR" sz="2100" dirty="0">
                <a:effectLst/>
              </a:rPr>
            </a:br>
            <a:r>
              <a:rPr lang="pt-BR" sz="2100" b="1" dirty="0">
                <a:effectLst/>
              </a:rPr>
              <a:t>CURSO DE ESPECIALIZAÇÃO EM SAÚDE DA </a:t>
            </a:r>
            <a:r>
              <a:rPr lang="pt-BR" sz="2100" b="1" dirty="0" smtClean="0">
                <a:effectLst/>
              </a:rPr>
              <a:t>FAMÍLIA</a:t>
            </a:r>
            <a:r>
              <a:rPr lang="pt-BR" sz="3200" dirty="0" smtClean="0">
                <a:effectLst/>
              </a:rPr>
              <a:t/>
            </a:r>
            <a:br>
              <a:rPr lang="pt-BR" sz="3200" dirty="0" smtClean="0">
                <a:effectLst/>
              </a:rPr>
            </a:br>
            <a:r>
              <a:rPr lang="pt-BR" sz="3200" dirty="0" smtClean="0">
                <a:effectLst/>
              </a:rPr>
              <a:t/>
            </a:r>
            <a:br>
              <a:rPr lang="pt-BR" sz="3200" dirty="0" smtClean="0">
                <a:effectLst/>
              </a:rPr>
            </a:br>
            <a:r>
              <a:rPr lang="pt-BR" sz="3200" dirty="0" smtClean="0">
                <a:effectLst/>
              </a:rPr>
              <a:t/>
            </a:r>
            <a:br>
              <a:rPr lang="pt-BR" sz="3200" dirty="0" smtClean="0">
                <a:effectLst/>
              </a:rPr>
            </a:br>
            <a:r>
              <a:rPr lang="pt-BR" sz="3200" dirty="0" smtClean="0">
                <a:effectLst/>
              </a:rPr>
              <a:t/>
            </a:r>
            <a:br>
              <a:rPr lang="pt-BR" sz="3200" dirty="0" smtClean="0">
                <a:effectLst/>
              </a:rPr>
            </a:br>
            <a:r>
              <a:rPr lang="pt-BR" sz="3000" b="1" dirty="0" smtClean="0">
                <a:effectLst/>
              </a:rPr>
              <a:t>Melhoria </a:t>
            </a:r>
            <a:r>
              <a:rPr lang="pt-BR" sz="3000" b="1" dirty="0">
                <a:effectLst/>
              </a:rPr>
              <a:t>da qualidade do atendimento ao pré-natal e puerpério na UBS/ESF Boiba, Cocal, PI</a:t>
            </a:r>
            <a:r>
              <a:rPr lang="pt-BR" dirty="0">
                <a:effectLst/>
              </a:rPr>
              <a:t/>
            </a:r>
            <a:br>
              <a:rPr lang="pt-BR" dirty="0">
                <a:effectLst/>
              </a:rPr>
            </a:br>
            <a:endParaRPr lang="pt-BR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9672" y="4581128"/>
            <a:ext cx="6400800" cy="1752600"/>
          </a:xfrm>
        </p:spPr>
        <p:txBody>
          <a:bodyPr>
            <a:normAutofit lnSpcReduction="10000"/>
          </a:bodyPr>
          <a:lstStyle/>
          <a:p>
            <a:pPr algn="ctr"/>
            <a:endParaRPr lang="pt-BR" dirty="0" smtClean="0"/>
          </a:p>
          <a:p>
            <a:pPr algn="ctr"/>
            <a:r>
              <a:rPr lang="pt-BR" dirty="0" err="1" smtClean="0"/>
              <a:t>Ludnilanne</a:t>
            </a:r>
            <a:r>
              <a:rPr lang="pt-BR" dirty="0" smtClean="0"/>
              <a:t> de Moura Santos </a:t>
            </a:r>
          </a:p>
          <a:p>
            <a:endParaRPr lang="pt-BR" dirty="0" smtClean="0"/>
          </a:p>
          <a:p>
            <a:pPr algn="ctr"/>
            <a:r>
              <a:rPr lang="pt-BR" dirty="0" smtClean="0"/>
              <a:t>Orientadora: </a:t>
            </a:r>
            <a:r>
              <a:rPr lang="pt-BR" dirty="0" err="1"/>
              <a:t>Seiko</a:t>
            </a:r>
            <a:r>
              <a:rPr lang="pt-BR" dirty="0"/>
              <a:t> </a:t>
            </a:r>
            <a:r>
              <a:rPr lang="pt-BR" dirty="0" err="1"/>
              <a:t>Nomiyama</a:t>
            </a:r>
            <a:endParaRPr lang="pt-BR" dirty="0"/>
          </a:p>
        </p:txBody>
      </p:sp>
      <p:sp>
        <p:nvSpPr>
          <p:cNvPr id="2" name="AutoShape 2" descr="data:image/jpeg;base64,/9j/4AAQSkZJRgABAQAAAQABAAD/2wCEAAkGBhQREBQUEhQQFRQVFBUUFxUQDxQVFBQUFhUVFRgVFBYYHCYhFxolGRQUIC8gIzMpLCwsFyo9NTAtNSgrLCkBCQoKDgwOFw8PGDUiHBwpLCktLCk1KTAzKSkpLCwpKSksKTU1NTApLCkpLCkpLikpLDUsKSkpLCkpKSksKS0pLP/AABEIAIAAgAMBIgACEQEDEQH/xAAbAAABBQEBAAAAAAAAAAAAAAAAAQIDBAYFB//EAEUQAAIBAwEDBwcIBwgDAAAAAAECAwAEESEFEjEGBxMiQVFhFDJCcZGhsRUzQ3JzgYKyIyQ1UmLB4SVjg4SSo8LRU1R0/8QAGQEBAQEBAQEAAAAAAAAAAAAAAAECAwQF/8QALhEAAgEBAwoFBQAAAAAAAAAAAAECERKR8AMTITFBUWFxsdEEQoGh4SIyYoKS/9oADAMBAAIRAxEAPwD0k0UUVk4hRRRQBRRRQBRRS0AYpaMU7FAJiloxS0AUopKdQCYoxTqKoK9FLSVAFFFFAFFFKBQBThSUUA4UtMzTgaAWiiloAFKKSgmgHClqPepwaqUiNJVPbG1FtreWdwxWJC5C4yQO7PbXN5J8sYtorIYlkXoyqnpANSwJGMHwqEptO6aKydlzjwS3bWojmDq8qEkLu5iLBiNeB3Tiq2xedi1uZo4gssZkIVWkChd48FJB4k6DxoWjNqKcKx+2ucy3tblrd45i6lRlQu718Y7fGnXHOdbx3vkhjmMnTJBkBd3edlUHjw6woKM1+KjlcjgC3gMfzNSSlvRC+tj/ACAqjNayt50wT7OID3sTUbMSbWpA8sx81IwO95Dn2AfzqIC6/etR/hyH/nVOewiHzt3L99wifACq3ktn/wCwx/zRrk3ip5JTddPvKnQ7Ctcjj5M31d9PiWqxHcP6cePqOGHvwa4S2dr6N047sXg+BzVyCxP0d3IR/EY3Hwqps3CcufJpnazSE1TiEo84xuPAFD8SD7qtA99dEz0p1DNODU2iqU4HL/8AZd59g/wrIcx3zd39pF+Rq9G2pYJNDJFL5kiFG1xoRjjXkkPN/tO0kfyGeNlbALRTqjMozu76sMAjJ4d9DcdTRR5Pft2b7e9/NLWMtIWZcpvZRN8leKhcdfwwca9leu8hObtraR5riSJpijoiI+9ul/OZnOrMf+9TVDkRzeT2dwXvBbiEwSRNiYHO/u94HYDVNWkYTau12urpZnGHZoQ2OBZSqkj14zXa2pj5fbOc+XwYwPS34sZ8M4q/bc1E3SkxvFJEsnUZZl3iqtlS/cdNfVXauuRcz7QMwjtGDzo5l8p6+Ay5aOMg7rADTXsFZb3GJ5SmiKrceg3Fu51e4KDujVUHtbJrj3MVj9JO0nrnd/clWn5L22f0hdj/AHk5z8RUy8n7VQD0ceOwsxI9pNcnFvZefPnk8pPyr1bfscXynZq8EJ/DIfzGl+VNn/8Ai/2v61oItlW/oxQfhRTS+SwDTdhHhhaWHwMLw2U/H+fkzvyjs4/R4/wiPgaVPk1j+6fXMv8AStCNnwNwSE+pVNQtsq1P0cGfAKD7qWHuQfh8pug/1+Spa2kJ+ZuZB4LOG9zZrqQxyLxdXHeU3W9q6e6qE/Ji19KNV8ekZf54psexY1+anlQ9wmDD2Gqk1sO0I5SPlXo301HaoqiqyR+dKjj+8UIx+9dPdVyN8jOn3HI9tdEz0p12HH5wR/Zd59g/wrxPkPyk+T7tJOETdSYKOKH0gBxKnB9te3c4P7KvPsH+FeOcjuTHl9pf7mDNCLaSIjtP6xvJ+IAD1gd1aO0dWkn5BoDt1SMHM1wQRjUEyYIPqNUts7Tn2zfbqZcO5EEbEKiRjOGOdAd0FiTrrgdgqXmtkB2rb4I9P8hpu3tjXGxr3fjyiq5aCXAZChzhGzoSFOCDxxkeA1tK8kd1sW74hJFCuRG2Ypo88DoMg4I1AIz2VNyrt/ItpCeJcBmjvIhjGQxDlMjx3h6mqLF3tq77HdsKWRd2KGPXj3AZJ1JY1uud7k8BaQTJn9WxE32TBQCfUyr/AKjQV0oyXLy6+Udq7kWGB6KCI4OOsAS/gBvnP1TXT52rhRJa2UQHRwRjqAabz4RNOGd1T/qPfUfNBswS3clw2Ny3jzvHgHfIznvCq3trPNdTbR2g8tuC8zyGWNerlVQgpkN1dAq5B0JoNvI1PMztLorua3OglQEL2CSIkH78Nj8PhWT5UwI20rkOVVTcsGcoW3FLDLbo1bAJOBqcUrXE2z9oJLcKVmSUTuvUywdiXxu9XrKXGmgz2VPtNEm2wyE5SW9VTg4JSSRRkEfwtxoWmmpseRZg2dY39zBcrON2NerbSQbsiiTdXEnnEmVfZXmESNHuSJoytlHAGekj3HyD3jfQ/fW/5y7GDZ0MVpbbyrM5uJd+QsT0YCINewkk/gFZifYV2tkkrRsLUHpVbEfGUKpYkdfUKgwdBgd1CR3m/wCde/W42XaSrgrJPG47tYJjj215h5AqQxzLLH0jSMvRJkTRhc4kJHBTjjpx0zrjsT7dEuxkhJ1t71ca/RyRTldfBg4x3AVoOQfN1Df2onlkmHXddyMqFIU444zQL6UcflVtB7jZ2zHmO+w8tTebUkI8KAnvOANa9Q5r1xsuDH8fD67Vi+d/Z8VtHs+KIBI0W5VRn/59STxJ45ra815/suD8f5zUMv7TT3usZ6/R9pfCnAGp0YEVzUjO6WF5IAMAnoYBqeH0fjXQvbbfQqDg6EEjIypDDI7RkVXubeSSMq24Gyp6juBoQfOGo4cRwqOKZxcFLX1ZGti2VxdPlslf0NuCQMZx+j8RUU9qSBvXTkOcDMUBDHhjzKuPZb25kkFVIBDFmViUIYM2pxu9vHNLb2pWNFJBKkEkDAOpJwOzjUsLDZnNx43vuUIbEq24lywI9FYoBjt4BPGhYyzbou3J1GOjh1I4gdTXFW49nkTmTOc+iS2B1QAVHANoQT2g+FR22z3URoSm5GcggHfbGQAewcdSOPhSwsNjNR43vuMaxddDdONM/NQDTOM+Z4++kWwbXFy+hwcRQaE40PU8R7asX1mzsCu7gqVbeJBA3lbK4Gp6pGDjjTX2ad5mUgFnBOmjICpwfEYOD40sLDYzUeN77kR2e5Oty+ScaxQcQM48zuqNbQ5AF0+WAYYig1Bzg+Z4H2VbvLAujKDgl85HEA6MPA7pYffStaHpw4A3dxV0ldMbpkPmKN1x1xx4YpYWGxmo8b33KgtS29+tOd3zsxwdXGePU8D7Ketk7AYupCDw/RQY0/BTotlsvS+a3SBsByxAyzHdx+6Q2uO3v0xYtrVgqbxyVJPnFsAggDeIy2M8TrSwsNjNR43vuc/yfqFhcuVBxpDBxzjHmccnFS+SMrBPKnDHUDo4Adc/weB9lTS7NLJuMRul3ZtM5DFiB7x7Kb8nuZEdmBKrGCAWAYqZMsQNPTBH3+ulhYbGajvd77kM9uVAL3b4OQN6ODiOOOp4Vfso8IOv0mdQ2FGQfqgCoHtHVldOjJAkUhyQMO4cEMAcHTUY1+6rFlb9GgUkE5JOBgZZixwOwa1VFIqgo6V1ZaIppFTFaYUqmyOinFaTFAJRS4pMUAUUuKMUAlLS4ooApKWkoBKKKKAKKKKAulKQpT6Q1opE0dMKVMaZUIM3KQpUmKKAi3aXdp9JUA3FJTs0hoAIpmKcaaaAaaKKKAKKKK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4" descr="data:image/jpeg;base64,/9j/4AAQSkZJRgABAQAAAQABAAD/2wCEAAkGBhQREBQUEhQQFRQVFBUUFxUQDxQVFBQUFhUVFRgVFBYYHCYhFxolGRQUIC8gIzMpLCwsFyo9NTAtNSgrLCkBCQoKDgwOFw8PGDUiHBwpLCktLCk1KTAzKSkpLCwpKSksKTU1NTApLCkpLCkpLikpLDUsKSkpLCkpKSksKS0pLP/AABEIAIAAgAMBIgACEQEDEQH/xAAbAAABBQEBAAAAAAAAAAAAAAAAAQIDBAYFB//EAEUQAAIBAwEDBwcIBwgDAAAAAAECAwAEESEFEjEGBxMiQVFhFDJCcZGhsRUzQ3JzgYKyIyQ1UmLB4SVjg4SSo8LRU1R0/8QAGQEBAQEBAQEAAAAAAAAAAAAAAAECAwQF/8QALhEAAgEBAwoFBQAAAAAAAAAAAAECERKR8AMTITFBUWFxsdEEQoGh4SIyYoKS/9oADAMBAAIRAxEAPwD0k0UUVk4hRRRQBRRRQBRRS0AYpaMU7FAJiloxS0AUopKdQCYoxTqKoK9FLSVAFFFFAFFFKBQBThSUUA4UtMzTgaAWiiloAFKKSgmgHClqPepwaqUiNJVPbG1FtreWdwxWJC5C4yQO7PbXN5J8sYtorIYlkXoyqnpANSwJGMHwqEptO6aKydlzjwS3bWojmDq8qEkLu5iLBiNeB3Tiq2xedi1uZo4gssZkIVWkChd48FJB4k6DxoWjNqKcKx+2ucy3tblrd45i6lRlQu718Y7fGnXHOdbx3vkhjmMnTJBkBd3edlUHjw6woKM1+KjlcjgC3gMfzNSSlvRC+tj/ACAqjNayt50wT7OID3sTUbMSbWpA8sx81IwO95Dn2AfzqIC6/etR/hyH/nVOewiHzt3L99wifACq3ktn/wCwx/zRrk3ip5JTddPvKnQ7Ctcjj5M31d9PiWqxHcP6cePqOGHvwa4S2dr6N047sXg+BzVyCxP0d3IR/EY3Hwqps3CcufJpnazSE1TiEo84xuPAFD8SD7qtA99dEz0p1DNODU2iqU4HL/8AZd59g/wrIcx3zd39pF+Rq9G2pYJNDJFL5kiFG1xoRjjXkkPN/tO0kfyGeNlbALRTqjMozu76sMAjJ4d9DcdTRR5Pft2b7e9/NLWMtIWZcpvZRN8leKhcdfwwca9leu8hObtraR5riSJpijoiI+9ul/OZnOrMf+9TVDkRzeT2dwXvBbiEwSRNiYHO/u94HYDVNWkYTau12urpZnGHZoQ2OBZSqkj14zXa2pj5fbOc+XwYwPS34sZ8M4q/bc1E3SkxvFJEsnUZZl3iqtlS/cdNfVXauuRcz7QMwjtGDzo5l8p6+Ay5aOMg7rADTXsFZb3GJ5SmiKrceg3Fu51e4KDujVUHtbJrj3MVj9JO0nrnd/clWn5L22f0hdj/AHk5z8RUy8n7VQD0ceOwsxI9pNcnFvZefPnk8pPyr1bfscXynZq8EJ/DIfzGl+VNn/8Ai/2v61oItlW/oxQfhRTS+SwDTdhHhhaWHwMLw2U/H+fkzvyjs4/R4/wiPgaVPk1j+6fXMv8AStCNnwNwSE+pVNQtsq1P0cGfAKD7qWHuQfh8pug/1+Spa2kJ+ZuZB4LOG9zZrqQxyLxdXHeU3W9q6e6qE/Ji19KNV8ekZf54psexY1+anlQ9wmDD2Gqk1sO0I5SPlXo301HaoqiqyR+dKjj+8UIx+9dPdVyN8jOn3HI9tdEz0p12HH5wR/Zd59g/wrxPkPyk+T7tJOETdSYKOKH0gBxKnB9te3c4P7KvPsH+FeOcjuTHl9pf7mDNCLaSIjtP6xvJ+IAD1gd1aO0dWkn5BoDt1SMHM1wQRjUEyYIPqNUts7Tn2zfbqZcO5EEbEKiRjOGOdAd0FiTrrgdgqXmtkB2rb4I9P8hpu3tjXGxr3fjyiq5aCXAZChzhGzoSFOCDxxkeA1tK8kd1sW74hJFCuRG2Ypo88DoMg4I1AIz2VNyrt/ItpCeJcBmjvIhjGQxDlMjx3h6mqLF3tq77HdsKWRd2KGPXj3AZJ1JY1uud7k8BaQTJn9WxE32TBQCfUyr/AKjQV0oyXLy6+Udq7kWGB6KCI4OOsAS/gBvnP1TXT52rhRJa2UQHRwRjqAabz4RNOGd1T/qPfUfNBswS3clw2Ny3jzvHgHfIznvCq3trPNdTbR2g8tuC8zyGWNerlVQgpkN1dAq5B0JoNvI1PMztLorua3OglQEL2CSIkH78Nj8PhWT5UwI20rkOVVTcsGcoW3FLDLbo1bAJOBqcUrXE2z9oJLcKVmSUTuvUywdiXxu9XrKXGmgz2VPtNEm2wyE5SW9VTg4JSSRRkEfwtxoWmmpseRZg2dY39zBcrON2NerbSQbsiiTdXEnnEmVfZXmESNHuSJoytlHAGekj3HyD3jfQ/fW/5y7GDZ0MVpbbyrM5uJd+QsT0YCINewkk/gFZifYV2tkkrRsLUHpVbEfGUKpYkdfUKgwdBgd1CR3m/wCde/W42XaSrgrJPG47tYJjj215h5AqQxzLLH0jSMvRJkTRhc4kJHBTjjpx0zrjsT7dEuxkhJ1t71ca/RyRTldfBg4x3AVoOQfN1Df2onlkmHXddyMqFIU444zQL6UcflVtB7jZ2zHmO+w8tTebUkI8KAnvOANa9Q5r1xsuDH8fD67Vi+d/Z8VtHs+KIBI0W5VRn/59STxJ45ra815/suD8f5zUMv7TT3usZ6/R9pfCnAGp0YEVzUjO6WF5IAMAnoYBqeH0fjXQvbbfQqDg6EEjIypDDI7RkVXubeSSMq24Gyp6juBoQfOGo4cRwqOKZxcFLX1ZGti2VxdPlslf0NuCQMZx+j8RUU9qSBvXTkOcDMUBDHhjzKuPZb25kkFVIBDFmViUIYM2pxu9vHNLb2pWNFJBKkEkDAOpJwOzjUsLDZnNx43vuUIbEq24lywI9FYoBjt4BPGhYyzbou3J1GOjh1I4gdTXFW49nkTmTOc+iS2B1QAVHANoQT2g+FR22z3URoSm5GcggHfbGQAewcdSOPhSwsNjNR43vuMaxddDdONM/NQDTOM+Z4++kWwbXFy+hwcRQaE40PU8R7asX1mzsCu7gqVbeJBA3lbK4Gp6pGDjjTX2ad5mUgFnBOmjICpwfEYOD40sLDYzUeN77kR2e5Oty+ScaxQcQM48zuqNbQ5AF0+WAYYig1Bzg+Z4H2VbvLAujKDgl85HEA6MPA7pYffStaHpw4A3dxV0ldMbpkPmKN1x1xx4YpYWGxmo8b33KgtS29+tOd3zsxwdXGePU8D7Ketk7AYupCDw/RQY0/BTotlsvS+a3SBsByxAyzHdx+6Q2uO3v0xYtrVgqbxyVJPnFsAggDeIy2M8TrSwsNjNR43vuc/yfqFhcuVBxpDBxzjHmccnFS+SMrBPKnDHUDo4Adc/weB9lTS7NLJuMRul3ZtM5DFiB7x7Kb8nuZEdmBKrGCAWAYqZMsQNPTBH3+ulhYbGajvd77kM9uVAL3b4OQN6ODiOOOp4Vfso8IOv0mdQ2FGQfqgCoHtHVldOjJAkUhyQMO4cEMAcHTUY1+6rFlb9GgUkE5JOBgZZixwOwa1VFIqgo6V1ZaIppFTFaYUqmyOinFaTFAJRS4pMUAUUuKMUAlLS4ooApKWkoBKKKKAKKKKAulKQpT6Q1opE0dMKVMaZUIM3KQpUmKKAi3aXdp9JUA3FJTs0hoAIpmKcaaaAaaKKKAKKKKA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7" name="Picture 3" descr="http://www.minhapos.com.br/data/artigos/images/ufpel.gi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29" y="160338"/>
            <a:ext cx="1097092" cy="110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008" y="113131"/>
            <a:ext cx="1399496" cy="93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77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69368"/>
          </a:xfrm>
        </p:spPr>
        <p:txBody>
          <a:bodyPr/>
          <a:lstStyle/>
          <a:p>
            <a:r>
              <a:rPr lang="pt-BR" sz="2400" dirty="0"/>
              <a:t>Objetivos , Metas e Resultados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800" dirty="0"/>
              <a:t>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u="sng" dirty="0" smtClean="0"/>
              <a:t>2. </a:t>
            </a:r>
            <a:r>
              <a:rPr lang="pt-BR" sz="2800" b="1" u="sng" dirty="0"/>
              <a:t>Melhorar a qualidade da atenção ao pré-natal e ao </a:t>
            </a:r>
            <a:r>
              <a:rPr lang="pt-BR" sz="2800" b="1" u="sng" dirty="0" smtClean="0"/>
              <a:t>puerpério</a:t>
            </a:r>
          </a:p>
          <a:p>
            <a:pPr marL="0" indent="0">
              <a:buNone/>
            </a:pPr>
            <a:endParaRPr lang="pt-BR" sz="2800" b="1" u="sng" dirty="0" smtClean="0"/>
          </a:p>
          <a:p>
            <a:pPr marL="0" indent="0">
              <a:buNone/>
            </a:pPr>
            <a:r>
              <a:rPr lang="pt-BR" sz="2800" b="1" dirty="0" smtClean="0"/>
              <a:t>Meta </a:t>
            </a:r>
            <a:r>
              <a:rPr lang="pt-BR" sz="2800" b="1" dirty="0"/>
              <a:t>6</a:t>
            </a:r>
            <a:r>
              <a:rPr lang="pt-BR" sz="2800" dirty="0"/>
              <a:t>: Garantir a 100% das gestantes a prescrição de sulfato ferroso e ácido fólico conforme </a:t>
            </a:r>
            <a:r>
              <a:rPr lang="pt-BR" sz="2800" dirty="0" smtClean="0"/>
              <a:t>protocolo</a:t>
            </a:r>
            <a:endParaRPr lang="pt-BR" sz="2000" dirty="0" smtClean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b="1" dirty="0"/>
              <a:t>Meta 7</a:t>
            </a:r>
            <a:r>
              <a:rPr lang="pt-BR" sz="2800" dirty="0"/>
              <a:t>: Garantir que 100% das gestantes estejam com vacina antitetânica em </a:t>
            </a:r>
            <a:r>
              <a:rPr lang="pt-BR" sz="2800" dirty="0" smtClean="0"/>
              <a:t>dia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366794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69368"/>
          </a:xfrm>
        </p:spPr>
        <p:txBody>
          <a:bodyPr/>
          <a:lstStyle/>
          <a:p>
            <a:r>
              <a:rPr lang="pt-BR" sz="2400" dirty="0"/>
              <a:t>Objetivos , Metas e Resultados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800" dirty="0"/>
              <a:t>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800" b="1" u="sng" dirty="0" smtClean="0"/>
              <a:t>2. </a:t>
            </a:r>
            <a:r>
              <a:rPr lang="pt-BR" sz="2800" b="1" u="sng" dirty="0"/>
              <a:t>Melhorar a qualidade da atenção ao pré-natal e ao </a:t>
            </a:r>
            <a:r>
              <a:rPr lang="pt-BR" sz="2800" b="1" u="sng" dirty="0" smtClean="0"/>
              <a:t>puerpério</a:t>
            </a:r>
          </a:p>
          <a:p>
            <a:pPr marL="0" indent="0">
              <a:buNone/>
            </a:pPr>
            <a:endParaRPr lang="pt-BR" sz="2800" b="1" u="sng" dirty="0" smtClean="0"/>
          </a:p>
          <a:p>
            <a:pPr marL="0" indent="0">
              <a:buNone/>
            </a:pPr>
            <a:r>
              <a:rPr lang="pt-BR" sz="2800" b="1" dirty="0" smtClean="0"/>
              <a:t>Meta </a:t>
            </a:r>
            <a:r>
              <a:rPr lang="pt-BR" sz="2800" b="1" dirty="0"/>
              <a:t>8</a:t>
            </a:r>
            <a:r>
              <a:rPr lang="pt-BR" sz="2800" dirty="0"/>
              <a:t>: Garantir que 100% das gestantes estejam com vacina contra hepatite B em dia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b="1" dirty="0"/>
              <a:t>Meta 9</a:t>
            </a:r>
            <a:r>
              <a:rPr lang="pt-BR" sz="2800" dirty="0"/>
              <a:t>: Realizar avaliação da necessidade de atendimento odontológico em 100% das gestantes durante o pré-natal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endParaRPr lang="pt-BR" sz="2800" dirty="0"/>
          </a:p>
          <a:p>
            <a:pPr lvl="1">
              <a:buFont typeface="Wingdings" pitchFamily="2" charset="2"/>
              <a:buChar char="ü"/>
            </a:pPr>
            <a:r>
              <a:rPr lang="pt-BR" sz="2600" dirty="0" smtClean="0"/>
              <a:t>	Acesso dificultado pela distancia entre zona rural e urbana e deficiência na equipe de saúde bucal do município  </a:t>
            </a:r>
            <a:endParaRPr lang="pt-BR" sz="2600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366794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69368"/>
          </a:xfrm>
        </p:spPr>
        <p:txBody>
          <a:bodyPr/>
          <a:lstStyle/>
          <a:p>
            <a:r>
              <a:rPr lang="pt-BR" sz="2400" dirty="0"/>
              <a:t>Objetivos , Metas e Resultados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800" dirty="0"/>
              <a:t>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u="sng" dirty="0" smtClean="0"/>
              <a:t>2. </a:t>
            </a:r>
            <a:r>
              <a:rPr lang="pt-BR" sz="2800" b="1" u="sng" dirty="0"/>
              <a:t>Melhorar a qualidade da atenção ao pré-natal e ao </a:t>
            </a:r>
            <a:r>
              <a:rPr lang="pt-BR" sz="2800" b="1" u="sng" dirty="0" smtClean="0"/>
              <a:t>puerpério</a:t>
            </a:r>
          </a:p>
          <a:p>
            <a:pPr marL="0" indent="0">
              <a:buNone/>
            </a:pPr>
            <a:endParaRPr lang="pt-BR" sz="2800" b="1" u="sng" dirty="0" smtClean="0"/>
          </a:p>
          <a:p>
            <a:pPr marL="0" indent="0">
              <a:buNone/>
            </a:pPr>
            <a:r>
              <a:rPr lang="pt-BR" sz="2800" b="1" dirty="0" smtClean="0"/>
              <a:t>Meta 10</a:t>
            </a:r>
            <a:r>
              <a:rPr lang="pt-BR" sz="2800" dirty="0" smtClean="0"/>
              <a:t>: Garantir a primeira consulta odontológica programática para 100% das gestantes cadastradas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92532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8720"/>
          </a:xfrm>
        </p:spPr>
        <p:txBody>
          <a:bodyPr/>
          <a:lstStyle/>
          <a:p>
            <a:r>
              <a:rPr lang="pt-BR" sz="2400" dirty="0"/>
              <a:t>Objetivos , Metas e </a:t>
            </a:r>
            <a:r>
              <a:rPr lang="pt-BR" sz="2400" dirty="0" smtClean="0"/>
              <a:t>Resultados</a:t>
            </a:r>
            <a:br>
              <a:rPr lang="pt-BR" sz="2400" dirty="0" smtClean="0"/>
            </a:br>
            <a:r>
              <a:rPr lang="pt-BR" sz="2800" dirty="0"/>
              <a:t>Pré-natal</a:t>
            </a:r>
            <a:r>
              <a:rPr lang="pt-BR" sz="2800" dirty="0" smtClean="0"/>
              <a:t>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pt-BR" sz="2800" b="1" u="sng" dirty="0"/>
              <a:t>3. Melhorar a adesão ao pré-natal e ao </a:t>
            </a:r>
            <a:r>
              <a:rPr lang="pt-BR" sz="2800" b="1" u="sng" dirty="0" smtClean="0"/>
              <a:t>puerpério</a:t>
            </a:r>
          </a:p>
          <a:p>
            <a:pPr marL="0" indent="0">
              <a:buNone/>
            </a:pPr>
            <a:endParaRPr lang="pt-BR" sz="2800" b="1" u="sng" dirty="0" smtClean="0"/>
          </a:p>
          <a:p>
            <a:pPr marL="0" indent="0">
              <a:buNone/>
            </a:pPr>
            <a:r>
              <a:rPr lang="pt-BR" sz="2800" b="1" dirty="0"/>
              <a:t>Meta 11</a:t>
            </a:r>
            <a:r>
              <a:rPr lang="pt-BR" sz="2800" dirty="0"/>
              <a:t>: Realizar busca ativa de 100% das gestantes faltosas às consultas de pré-natal.</a:t>
            </a:r>
          </a:p>
          <a:p>
            <a:pPr marL="0" indent="0">
              <a:buNone/>
            </a:pPr>
            <a:endParaRPr lang="pt-BR" b="1" u="sng" dirty="0" smtClean="0"/>
          </a:p>
          <a:p>
            <a:pPr>
              <a:buFont typeface="Wingdings" pitchFamily="2" charset="2"/>
              <a:buChar char="ü"/>
            </a:pPr>
            <a:r>
              <a:rPr lang="pt-BR" dirty="0" smtClean="0"/>
              <a:t>5 gestantes faltosas </a:t>
            </a:r>
          </a:p>
          <a:p>
            <a:pPr>
              <a:buFont typeface="Wingdings" pitchFamily="2" charset="2"/>
              <a:buChar char="ü"/>
            </a:pPr>
            <a:r>
              <a:rPr lang="pt-BR" dirty="0" smtClean="0"/>
              <a:t>Problemas de âmbito socioeconômicos</a:t>
            </a:r>
          </a:p>
          <a:p>
            <a:pPr>
              <a:buFont typeface="Wingdings" pitchFamily="2" charset="2"/>
              <a:buChar char="ü"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40935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08720"/>
          </a:xfrm>
        </p:spPr>
        <p:txBody>
          <a:bodyPr/>
          <a:lstStyle/>
          <a:p>
            <a:r>
              <a:rPr lang="pt-BR" sz="2400" dirty="0"/>
              <a:t>Objetivos , Metas e Resultados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800" dirty="0" smtClean="0"/>
              <a:t>Pré-natal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19392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pt-BR" sz="2800" b="1" u="sng" dirty="0"/>
              <a:t>4. Melhorar o registro do programa de pré-natal e </a:t>
            </a:r>
            <a:r>
              <a:rPr lang="pt-BR" sz="2800" b="1" u="sng" dirty="0" smtClean="0"/>
              <a:t>puerpério</a:t>
            </a:r>
          </a:p>
          <a:p>
            <a:pPr marL="0" indent="0">
              <a:buNone/>
            </a:pPr>
            <a:endParaRPr lang="pt-BR" sz="2800" b="1" u="sng" dirty="0"/>
          </a:p>
          <a:p>
            <a:pPr marL="0" indent="0">
              <a:buNone/>
            </a:pPr>
            <a:r>
              <a:rPr lang="pt-BR" sz="2800" b="1" dirty="0"/>
              <a:t>Meta 12</a:t>
            </a:r>
            <a:r>
              <a:rPr lang="pt-BR" sz="2800" dirty="0"/>
              <a:t>: Manter registro na ficha espelho de pré-natal/vacinação em 100% das gestantes.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480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u="sng" dirty="0"/>
              <a:t>5. </a:t>
            </a:r>
            <a:r>
              <a:rPr lang="pt-BR" sz="2800" b="1" u="sng" dirty="0" smtClean="0"/>
              <a:t>Realizar </a:t>
            </a:r>
            <a:r>
              <a:rPr lang="pt-BR" sz="2800" b="1" u="sng" dirty="0"/>
              <a:t>avaliação de risco </a:t>
            </a:r>
            <a:r>
              <a:rPr lang="pt-BR" sz="2800" b="1" u="sng" dirty="0" smtClean="0"/>
              <a:t>gestacional</a:t>
            </a:r>
          </a:p>
          <a:p>
            <a:pPr marL="0" indent="0">
              <a:buNone/>
            </a:pPr>
            <a:endParaRPr lang="pt-BR" sz="2800" b="1" u="sng" dirty="0" smtClean="0"/>
          </a:p>
          <a:p>
            <a:pPr marL="0" indent="0">
              <a:buNone/>
            </a:pPr>
            <a:r>
              <a:rPr lang="pt-BR" sz="2800" b="1" dirty="0"/>
              <a:t>Meta 13</a:t>
            </a:r>
            <a:r>
              <a:rPr lang="pt-BR" sz="2800" dirty="0"/>
              <a:t>: Avaliar risco gestacional em 100% das gestantes.</a:t>
            </a:r>
            <a:endParaRPr lang="pt-BR" sz="2800" b="1" u="sng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39552" y="404664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2400" dirty="0" smtClean="0"/>
              <a:t>Objetivos , Metas e Resultados </a:t>
            </a:r>
            <a:br>
              <a:rPr lang="pt-BR" sz="2400" dirty="0" smtClean="0"/>
            </a:br>
            <a:r>
              <a:rPr lang="pt-BR" sz="2800" dirty="0" smtClean="0"/>
              <a:t>Pré-natal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5480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908720"/>
          </a:xfrm>
        </p:spPr>
        <p:txBody>
          <a:bodyPr/>
          <a:lstStyle/>
          <a:p>
            <a:r>
              <a:rPr lang="pt-BR" sz="2400" dirty="0"/>
              <a:t>Objetivos , Metas e Resultados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u="sng" dirty="0"/>
              <a:t>6. Promover a saúde no pré-natal e no </a:t>
            </a:r>
            <a:r>
              <a:rPr lang="pt-BR" sz="2800" b="1" u="sng" dirty="0" smtClean="0"/>
              <a:t>puerpério</a:t>
            </a:r>
          </a:p>
          <a:p>
            <a:pPr marL="0" indent="0" algn="just">
              <a:buNone/>
            </a:pPr>
            <a:endParaRPr lang="pt-BR" sz="2800" b="1" u="sng" dirty="0" smtClean="0"/>
          </a:p>
          <a:p>
            <a:pPr marL="0" indent="0" algn="just">
              <a:buNone/>
            </a:pPr>
            <a:r>
              <a:rPr lang="pt-BR" sz="2800" b="1" dirty="0"/>
              <a:t>Meta 14</a:t>
            </a:r>
            <a:r>
              <a:rPr lang="pt-BR" sz="2800" dirty="0"/>
              <a:t>: Garantir a 100% das gestantes, orientação nutricional durante a gestação</a:t>
            </a:r>
            <a:r>
              <a:rPr lang="pt-BR" sz="2800" dirty="0" smtClean="0"/>
              <a:t>.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r>
              <a:rPr lang="pt-BR" sz="2800" b="1" dirty="0"/>
              <a:t>Meta 15</a:t>
            </a:r>
            <a:r>
              <a:rPr lang="pt-BR" sz="2800" dirty="0"/>
              <a:t>: Promover o aleitamento materno junto a 100% das gestantes.</a:t>
            </a:r>
          </a:p>
          <a:p>
            <a:pPr marL="0" indent="0">
              <a:buNone/>
            </a:pPr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95480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88032"/>
            <a:ext cx="8229600" cy="908720"/>
          </a:xfrm>
        </p:spPr>
        <p:txBody>
          <a:bodyPr/>
          <a:lstStyle/>
          <a:p>
            <a:r>
              <a:rPr lang="pt-BR" sz="2400" dirty="0"/>
              <a:t>Objetivos , Metas e Resultados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800" dirty="0" smtClean="0"/>
              <a:t>Pré-natal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u="sng" dirty="0"/>
              <a:t>6. Promover a saúde no pré-natal e no </a:t>
            </a:r>
            <a:r>
              <a:rPr lang="pt-BR" b="1" u="sng" dirty="0" smtClean="0"/>
              <a:t>puerpério</a:t>
            </a:r>
          </a:p>
          <a:p>
            <a:pPr marL="0" indent="0">
              <a:buNone/>
            </a:pPr>
            <a:endParaRPr lang="pt-BR" b="1" u="sng" dirty="0" smtClean="0"/>
          </a:p>
          <a:p>
            <a:pPr marL="0" indent="0">
              <a:buNone/>
            </a:pPr>
            <a:r>
              <a:rPr lang="pt-BR" sz="2800" b="1" dirty="0" smtClean="0"/>
              <a:t>Meta </a:t>
            </a:r>
            <a:r>
              <a:rPr lang="pt-BR" sz="2800" b="1" dirty="0"/>
              <a:t>16</a:t>
            </a:r>
            <a:r>
              <a:rPr lang="pt-BR" sz="2800" dirty="0"/>
              <a:t>: Garantir a 100% das gestantes, orientação sobre os cuidados com o recém-nascido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b="1" dirty="0"/>
              <a:t>Meta 17</a:t>
            </a:r>
            <a:r>
              <a:rPr lang="pt-BR" sz="2800" dirty="0"/>
              <a:t>: Orientar 100% das gestantes sobre anticoncepção após o </a:t>
            </a:r>
            <a:r>
              <a:rPr lang="pt-BR" sz="2800" dirty="0" smtClean="0"/>
              <a:t>parto</a:t>
            </a:r>
          </a:p>
          <a:p>
            <a:pPr marL="0" indent="0">
              <a:buNone/>
            </a:pPr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53835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88032"/>
            <a:ext cx="8229600" cy="908720"/>
          </a:xfrm>
        </p:spPr>
        <p:txBody>
          <a:bodyPr/>
          <a:lstStyle/>
          <a:p>
            <a:r>
              <a:rPr lang="pt-BR" sz="2400" dirty="0"/>
              <a:t>Objetivos , Metas e Resultados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800" dirty="0" smtClean="0"/>
              <a:t>Pré-natal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u="sng" dirty="0"/>
              <a:t>6. Promover a saúde no pré-natal e no </a:t>
            </a:r>
            <a:r>
              <a:rPr lang="pt-BR" b="1" u="sng" dirty="0" smtClean="0"/>
              <a:t>puerpério</a:t>
            </a:r>
          </a:p>
          <a:p>
            <a:pPr marL="0" indent="0">
              <a:buNone/>
            </a:pPr>
            <a:endParaRPr lang="pt-BR" b="1" u="sng" dirty="0" smtClean="0"/>
          </a:p>
          <a:p>
            <a:pPr marL="0" indent="0">
              <a:buNone/>
            </a:pPr>
            <a:r>
              <a:rPr lang="pt-BR" sz="2800" b="1" dirty="0" smtClean="0"/>
              <a:t>Meta </a:t>
            </a:r>
            <a:r>
              <a:rPr lang="pt-BR" sz="2800" b="1" dirty="0"/>
              <a:t>18</a:t>
            </a:r>
            <a:r>
              <a:rPr lang="pt-BR" sz="2800" dirty="0"/>
              <a:t>: Orientar 100% das gestantes sobre os riscos do tabagismo e do uso de álcool e drogas na gestação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b="1" dirty="0"/>
              <a:t>Meta 19</a:t>
            </a:r>
            <a:r>
              <a:rPr lang="pt-BR" sz="2800" dirty="0"/>
              <a:t>: Orientar 100% das gestantes e puérperas sobre higiene bucal.</a:t>
            </a:r>
          </a:p>
          <a:p>
            <a:pPr marL="0" indent="0">
              <a:buNone/>
            </a:pPr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53835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Objetivos , Metas e Resultados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000" dirty="0" smtClean="0"/>
              <a:t>Puerpério 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b="1" u="sng" dirty="0" smtClean="0"/>
              <a:t>1.Ampliar </a:t>
            </a:r>
            <a:r>
              <a:rPr lang="pt-BR" sz="2800" b="1" u="sng" dirty="0"/>
              <a:t>a cobertura de pré-natal e </a:t>
            </a:r>
            <a:r>
              <a:rPr lang="pt-BR" sz="2800" b="1" u="sng" dirty="0" smtClean="0"/>
              <a:t>puerpério</a:t>
            </a:r>
          </a:p>
          <a:p>
            <a:pPr marL="0" indent="0">
              <a:buNone/>
            </a:pPr>
            <a:endParaRPr lang="pt-BR" sz="2800" b="1" u="sng" dirty="0"/>
          </a:p>
          <a:p>
            <a:pPr marL="0" indent="0">
              <a:buNone/>
            </a:pPr>
            <a:r>
              <a:rPr lang="pt-BR" b="1" dirty="0"/>
              <a:t>Meta 1</a:t>
            </a:r>
            <a:r>
              <a:rPr lang="pt-BR" dirty="0"/>
              <a:t>: Garantir a 100% das puérperas cadastradas no programa de Pré-Natal e Puerpério da Unidade de Saúde consulta puerperal antes dos 42 dias após o parto.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424847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05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000" dirty="0" smtClean="0"/>
              <a:t>Introdução </a:t>
            </a:r>
            <a:endParaRPr lang="pt-BR" sz="5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/>
              <a:t>A atenção básica em saúde tem como um dos seus pilares de atuação a saúde materna e infantil e esta  é prioritária enfatizando os cuidados durante a </a:t>
            </a:r>
            <a:r>
              <a:rPr lang="pt-BR" sz="2800" dirty="0" smtClean="0"/>
              <a:t>gestação.1              </a:t>
            </a:r>
            <a:endParaRPr lang="pt-BR" sz="2800" dirty="0"/>
          </a:p>
          <a:p>
            <a:pPr algn="just"/>
            <a:r>
              <a:rPr lang="pt-BR" sz="2800" dirty="0" smtClean="0"/>
              <a:t>Cocal , </a:t>
            </a:r>
            <a:r>
              <a:rPr lang="pt-BR" sz="2800" dirty="0"/>
              <a:t>Piauí </a:t>
            </a:r>
            <a:r>
              <a:rPr lang="pt-BR" sz="2800" dirty="0" smtClean="0"/>
              <a:t> </a:t>
            </a:r>
            <a:r>
              <a:rPr lang="pt-BR" sz="2800" dirty="0"/>
              <a:t>26.036 </a:t>
            </a:r>
            <a:r>
              <a:rPr lang="pt-BR" sz="2800" dirty="0" smtClean="0"/>
              <a:t>hab. </a:t>
            </a:r>
          </a:p>
          <a:p>
            <a:pPr algn="just"/>
            <a:r>
              <a:rPr lang="pt-BR" sz="2800" dirty="0" smtClean="0"/>
              <a:t>14 UBS</a:t>
            </a:r>
          </a:p>
          <a:p>
            <a:pPr algn="just"/>
            <a:r>
              <a:rPr lang="pt-BR" sz="2800" dirty="0" smtClean="0"/>
              <a:t>12 ESF</a:t>
            </a:r>
          </a:p>
          <a:p>
            <a:pPr algn="just"/>
            <a:endParaRPr lang="pt-BR" dirty="0" smtClean="0"/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0" y="5834236"/>
            <a:ext cx="9144000" cy="1339180"/>
          </a:xfrm>
        </p:spPr>
        <p:txBody>
          <a:bodyPr/>
          <a:lstStyle/>
          <a:p>
            <a:pPr lvl="0"/>
            <a:r>
              <a:rPr lang="pt-BR" dirty="0" smtClean="0"/>
              <a:t>1.ANVERSA</a:t>
            </a:r>
            <a:r>
              <a:rPr lang="pt-BR" dirty="0"/>
              <a:t>, </a:t>
            </a:r>
            <a:r>
              <a:rPr lang="pt-BR" dirty="0" err="1"/>
              <a:t>Elenir</a:t>
            </a:r>
            <a:r>
              <a:rPr lang="pt-BR" dirty="0"/>
              <a:t> Terezinha </a:t>
            </a:r>
            <a:r>
              <a:rPr lang="pt-BR" dirty="0" err="1"/>
              <a:t>Rizzetti</a:t>
            </a:r>
            <a:r>
              <a:rPr lang="pt-BR" dirty="0"/>
              <a:t>; BASTOS, Gisele Alsina Nader; NUNES, Luciana Neves  </a:t>
            </a:r>
            <a:r>
              <a:rPr lang="pt-BR" dirty="0" err="1"/>
              <a:t>and</a:t>
            </a:r>
            <a:r>
              <a:rPr lang="pt-BR" dirty="0"/>
              <a:t>  DAL PIZZOL, Tatiane da Silva.</a:t>
            </a:r>
            <a:r>
              <a:rPr lang="pt-BR" b="1" dirty="0"/>
              <a:t> Qualidade do processo da assistência pré-natal: unidades básicas de saúde e unidades de Estratégia Saúde da Família em município 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</a:t>
            </a:r>
            <a:r>
              <a:rPr lang="pt-BR" dirty="0"/>
              <a:t> BRASIL. Instituto Brasileiro de Geografia e Estatística. IBGE. Censo 2010. Disponível em: &lt;www.ibge.gov.br&gt;. Acesso em agosto de 2014.</a:t>
            </a:r>
          </a:p>
          <a:p>
            <a:pPr algn="l"/>
            <a:endParaRPr lang="pt-BR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0" y="5803676"/>
            <a:ext cx="350043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86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69368"/>
          </a:xfrm>
        </p:spPr>
        <p:txBody>
          <a:bodyPr/>
          <a:lstStyle/>
          <a:p>
            <a:r>
              <a:rPr lang="pt-BR" sz="2400" dirty="0"/>
              <a:t>Objetivos , Metas e Resultados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800" dirty="0" smtClean="0"/>
              <a:t>Puerpério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u="sng" dirty="0" smtClean="0"/>
              <a:t>2. </a:t>
            </a:r>
            <a:r>
              <a:rPr lang="pt-BR" sz="2800" b="1" u="sng" dirty="0"/>
              <a:t>Melhorar a qualidade da atenção ao pré-natal e ao </a:t>
            </a:r>
            <a:r>
              <a:rPr lang="pt-BR" sz="2800" b="1" u="sng" dirty="0" smtClean="0"/>
              <a:t>puerpério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b="1" dirty="0"/>
              <a:t>Meta 2</a:t>
            </a:r>
            <a:r>
              <a:rPr lang="pt-BR" sz="2800" dirty="0"/>
              <a:t>: Examinar as mamas em 100% das puérperas cadastradas no Programa.</a:t>
            </a:r>
          </a:p>
          <a:p>
            <a:pPr marL="0" indent="0">
              <a:buNone/>
            </a:pPr>
            <a:r>
              <a:rPr lang="pt-BR" sz="2800" b="1" dirty="0"/>
              <a:t>Meta 3</a:t>
            </a:r>
            <a:r>
              <a:rPr lang="pt-BR" sz="2800" dirty="0"/>
              <a:t>: Examinar o abdome em 100% das puérperas cadastradas no Programa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r>
              <a:rPr lang="pt-BR" sz="2800" b="1" dirty="0"/>
              <a:t>Meta 4</a:t>
            </a:r>
            <a:r>
              <a:rPr lang="pt-BR" sz="2800" dirty="0"/>
              <a:t>: Realizar exame ginecológico em 100% das puérperas cadastradas no Programa.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28" y="2204864"/>
            <a:ext cx="8217728" cy="4439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77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69368"/>
          </a:xfrm>
        </p:spPr>
        <p:txBody>
          <a:bodyPr/>
          <a:lstStyle/>
          <a:p>
            <a:r>
              <a:rPr lang="pt-BR" sz="2400" dirty="0"/>
              <a:t>Objetivos , Metas e Resultados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800" dirty="0" smtClean="0"/>
              <a:t>Puerpério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u="sng" dirty="0" smtClean="0"/>
              <a:t>2. </a:t>
            </a:r>
            <a:r>
              <a:rPr lang="pt-BR" sz="2800" b="1" u="sng" dirty="0"/>
              <a:t>Melhorar a qualidade da atenção ao pré-natal e ao </a:t>
            </a:r>
            <a:r>
              <a:rPr lang="pt-BR" sz="2800" b="1" u="sng" dirty="0" smtClean="0"/>
              <a:t>puerpério</a:t>
            </a:r>
          </a:p>
          <a:p>
            <a:pPr marL="0" indent="0">
              <a:buNone/>
            </a:pPr>
            <a:endParaRPr lang="pt-BR" sz="2800" b="1" u="sng" dirty="0" smtClean="0"/>
          </a:p>
          <a:p>
            <a:pPr marL="0" indent="0">
              <a:buNone/>
            </a:pPr>
            <a:r>
              <a:rPr lang="pt-BR" sz="2800" b="1" dirty="0" smtClean="0"/>
              <a:t>Meta 5</a:t>
            </a:r>
            <a:r>
              <a:rPr lang="pt-BR" sz="2800" dirty="0" smtClean="0"/>
              <a:t>: Avaliar o estado psíquico em 100% das puérperas cadastradas no Programa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b="1" dirty="0"/>
              <a:t>Meta 6</a:t>
            </a:r>
            <a:r>
              <a:rPr lang="pt-BR" sz="2800" dirty="0"/>
              <a:t>: Avaliar intercorrências em 100% das puérperas cadastradas no Programa.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sz="2800" b="1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6912"/>
            <a:ext cx="8361183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77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69368"/>
          </a:xfrm>
        </p:spPr>
        <p:txBody>
          <a:bodyPr/>
          <a:lstStyle/>
          <a:p>
            <a:r>
              <a:rPr lang="pt-BR" sz="2400" dirty="0"/>
              <a:t>Objetivos , Metas e Resultados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800" dirty="0"/>
              <a:t>Puerpério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u="sng" dirty="0" smtClean="0"/>
              <a:t>2. </a:t>
            </a:r>
            <a:r>
              <a:rPr lang="pt-BR" sz="2800" b="1" u="sng" dirty="0"/>
              <a:t>Melhorar a qualidade da atenção ao pré-natal e ao </a:t>
            </a:r>
            <a:r>
              <a:rPr lang="pt-BR" sz="2800" b="1" u="sng" dirty="0" smtClean="0"/>
              <a:t>puerpério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b="1" dirty="0"/>
              <a:t>Meta 7</a:t>
            </a:r>
            <a:r>
              <a:rPr lang="pt-BR" sz="2800" dirty="0"/>
              <a:t>: Prescrever a 100% das puérperas um dos métodos de anticoncepção</a:t>
            </a:r>
            <a:r>
              <a:rPr lang="pt-BR" sz="2800" dirty="0" smtClean="0"/>
              <a:t>.</a:t>
            </a:r>
          </a:p>
          <a:p>
            <a:pPr lvl="2">
              <a:buFont typeface="Wingdings" pitchFamily="2" charset="2"/>
              <a:buChar char="ü"/>
            </a:pPr>
            <a:r>
              <a:rPr lang="pt-BR" sz="2600" dirty="0" smtClean="0"/>
              <a:t>Métodos de barreira e ACO</a:t>
            </a:r>
            <a:endParaRPr lang="pt-BR" sz="2600" dirty="0"/>
          </a:p>
          <a:p>
            <a:pPr marL="0" indent="0">
              <a:buNone/>
            </a:pPr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62077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69368"/>
          </a:xfrm>
        </p:spPr>
        <p:txBody>
          <a:bodyPr/>
          <a:lstStyle/>
          <a:p>
            <a:r>
              <a:rPr lang="pt-BR" sz="2400" dirty="0"/>
              <a:t>Objetivos , Metas e Resultados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800" dirty="0"/>
              <a:t>Puerpério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u="sng" dirty="0"/>
              <a:t>3. Melhorar a adesão ao pré-natal e ao </a:t>
            </a:r>
            <a:r>
              <a:rPr lang="pt-BR" sz="2800" b="1" u="sng" dirty="0" smtClean="0"/>
              <a:t>puerpério</a:t>
            </a:r>
          </a:p>
          <a:p>
            <a:pPr marL="0" indent="0">
              <a:buNone/>
            </a:pPr>
            <a:endParaRPr lang="pt-BR" sz="2800" b="1" u="sng" dirty="0"/>
          </a:p>
          <a:p>
            <a:pPr marL="0" indent="0">
              <a:buNone/>
            </a:pPr>
            <a:r>
              <a:rPr lang="pt-BR" sz="2800" b="1" dirty="0"/>
              <a:t>Meta 8</a:t>
            </a:r>
            <a:r>
              <a:rPr lang="pt-BR" sz="2800" dirty="0"/>
              <a:t>: Realizar busca ativa em 100% das puérperas que não realizaram a consulta de puerpério até 30 dias após o parto.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62077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69368"/>
          </a:xfrm>
        </p:spPr>
        <p:txBody>
          <a:bodyPr/>
          <a:lstStyle/>
          <a:p>
            <a:r>
              <a:rPr lang="pt-BR" sz="2400" dirty="0"/>
              <a:t>Objetivos , Metas e Resultados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800" dirty="0"/>
              <a:t>Puerpério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u="sng" dirty="0"/>
              <a:t>4. Melhorar o registro do programa de pré-natal e </a:t>
            </a:r>
            <a:r>
              <a:rPr lang="pt-BR" sz="2800" b="1" u="sng" dirty="0" smtClean="0"/>
              <a:t>puerpério</a:t>
            </a:r>
          </a:p>
          <a:p>
            <a:pPr marL="0" indent="0">
              <a:buNone/>
            </a:pPr>
            <a:endParaRPr lang="pt-BR" sz="2800" b="1" u="sng" dirty="0"/>
          </a:p>
          <a:p>
            <a:pPr marL="0" indent="0">
              <a:buNone/>
            </a:pPr>
            <a:r>
              <a:rPr lang="pt-BR" sz="2800" b="1" dirty="0" smtClean="0"/>
              <a:t>Meta </a:t>
            </a:r>
            <a:r>
              <a:rPr lang="pt-BR" sz="2800" b="1" dirty="0"/>
              <a:t>9</a:t>
            </a:r>
            <a:r>
              <a:rPr lang="pt-BR" sz="2800" dirty="0"/>
              <a:t>: Manter registro na ficha de acompanhamento do Programa 100% das puérperas</a:t>
            </a:r>
            <a:r>
              <a:rPr lang="pt-BR" dirty="0"/>
              <a:t>.</a:t>
            </a:r>
          </a:p>
          <a:p>
            <a:pPr marL="1085850" lvl="2" indent="-285750">
              <a:buFont typeface="Wingdings" pitchFamily="2" charset="2"/>
              <a:buChar char="ü"/>
            </a:pPr>
            <a:r>
              <a:rPr lang="pt-BR" sz="2800" dirty="0" smtClean="0"/>
              <a:t>Registro da mudança domiciliar</a:t>
            </a:r>
            <a:endParaRPr lang="pt-BR" sz="2800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251743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69368"/>
          </a:xfrm>
        </p:spPr>
        <p:txBody>
          <a:bodyPr/>
          <a:lstStyle/>
          <a:p>
            <a:r>
              <a:rPr lang="pt-BR" sz="2400" dirty="0"/>
              <a:t>Objetivos , Metas e Resultados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800" dirty="0"/>
              <a:t>Puerpério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800" b="1" u="sng" dirty="0"/>
              <a:t>6. Promover a saúde no pré-natal e no </a:t>
            </a:r>
            <a:r>
              <a:rPr lang="pt-BR" sz="2800" b="1" u="sng" dirty="0" smtClean="0"/>
              <a:t>puerpério</a:t>
            </a:r>
          </a:p>
          <a:p>
            <a:pPr marL="0" indent="0">
              <a:buNone/>
            </a:pPr>
            <a:endParaRPr lang="pt-BR" sz="2800" b="1" u="sng" dirty="0"/>
          </a:p>
          <a:p>
            <a:pPr marL="0" indent="0">
              <a:buNone/>
            </a:pPr>
            <a:r>
              <a:rPr lang="pt-BR" sz="2800" b="1" dirty="0" smtClean="0"/>
              <a:t>Meta </a:t>
            </a:r>
            <a:r>
              <a:rPr lang="pt-BR" sz="2800" b="1" dirty="0"/>
              <a:t>10</a:t>
            </a:r>
            <a:r>
              <a:rPr lang="pt-BR" sz="2800" dirty="0"/>
              <a:t>: Orientar 100% das puérperas cadastradas no Programa sobre os cuidados do recém-nascido.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b="1" dirty="0"/>
              <a:t>Meta 11</a:t>
            </a:r>
            <a:r>
              <a:rPr lang="pt-BR" sz="2800" dirty="0"/>
              <a:t>: Orientar 100% das puérperas cadastradas no Programa sobre aleitamento materno </a:t>
            </a:r>
            <a:r>
              <a:rPr lang="pt-BR" sz="2800" dirty="0" smtClean="0"/>
              <a:t>exclusivo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b="1" dirty="0"/>
              <a:t>Meta 12</a:t>
            </a:r>
            <a:r>
              <a:rPr lang="pt-BR" sz="2800" dirty="0"/>
              <a:t>: Orientar 100% das puérperas cadastradas no Programa sobre planejamento familiar.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sz="2800" b="1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47" y="2060849"/>
            <a:ext cx="8066301" cy="435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40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Capacitação da ESF;</a:t>
            </a:r>
          </a:p>
          <a:p>
            <a:r>
              <a:rPr lang="pt-BR" sz="2800" dirty="0" smtClean="0"/>
              <a:t>Maior engajamento da ESF;</a:t>
            </a:r>
          </a:p>
          <a:p>
            <a:r>
              <a:rPr lang="pt-BR" sz="2800" dirty="0" smtClean="0"/>
              <a:t>Humanização do profissional de saúde;</a:t>
            </a:r>
          </a:p>
          <a:p>
            <a:r>
              <a:rPr lang="pt-BR" sz="2800" dirty="0" smtClean="0"/>
              <a:t>Fornecimento de insumos para a UBS;</a:t>
            </a:r>
          </a:p>
          <a:p>
            <a:r>
              <a:rPr lang="pt-BR" sz="2800" dirty="0" smtClean="0"/>
              <a:t>Organização  da  UBS;</a:t>
            </a:r>
          </a:p>
          <a:p>
            <a:r>
              <a:rPr lang="pt-BR" sz="2800" dirty="0" smtClean="0"/>
              <a:t>Melhor acolhimento ao usuário;</a:t>
            </a:r>
          </a:p>
          <a:p>
            <a:endParaRPr lang="pt-BR" sz="2800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70164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intervenção propiciou mudanças à rotina do serviço prestado. O aprendizado da ESF, quanto a humanização, acolhimento, engajamento ; agora é transferido também a outras ações programáticas e demais usuários.</a:t>
            </a:r>
          </a:p>
          <a:p>
            <a:r>
              <a:rPr lang="pt-BR" dirty="0" smtClean="0"/>
              <a:t>Devemos buscar junto aos gestores melhorias para a saúde bucal e incentivar a realizar convênios com laboratórios da localidade.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7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 Crítica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Aprendizagem teórica e prática;</a:t>
            </a:r>
          </a:p>
          <a:p>
            <a:r>
              <a:rPr lang="pt-BR" sz="2600" dirty="0" smtClean="0"/>
              <a:t>Análise da população de atuação;</a:t>
            </a:r>
          </a:p>
          <a:p>
            <a:r>
              <a:rPr lang="pt-BR" sz="2600" dirty="0" smtClean="0"/>
              <a:t>Estruturação da  UBS;</a:t>
            </a:r>
          </a:p>
          <a:p>
            <a:pPr lvl="1"/>
            <a:r>
              <a:rPr lang="pt-BR" sz="2400" dirty="0" smtClean="0"/>
              <a:t>Organização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 smtClean="0"/>
              <a:t>Medicamentos </a:t>
            </a:r>
          </a:p>
          <a:p>
            <a:pPr lvl="1"/>
            <a:endParaRPr lang="pt-BR" dirty="0" smtClean="0"/>
          </a:p>
          <a:p>
            <a:r>
              <a:rPr lang="pt-BR" sz="2600" dirty="0" smtClean="0"/>
              <a:t>Engajamento social;</a:t>
            </a:r>
          </a:p>
          <a:p>
            <a:pPr lvl="1"/>
            <a:r>
              <a:rPr lang="pt-BR" sz="2400" dirty="0" smtClean="0"/>
              <a:t>Acolhimento e humanização</a:t>
            </a:r>
          </a:p>
          <a:p>
            <a:r>
              <a:rPr lang="pt-BR" sz="2600" dirty="0" smtClean="0"/>
              <a:t>Resiliência.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7857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12" name="Grupo 11"/>
          <p:cNvGrpSpPr/>
          <p:nvPr/>
        </p:nvGrpSpPr>
        <p:grpSpPr>
          <a:xfrm>
            <a:off x="-252353" y="-27384"/>
            <a:ext cx="9504873" cy="6857999"/>
            <a:chOff x="24876" y="0"/>
            <a:chExt cx="9119123" cy="6857999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9992" y="3398162"/>
              <a:ext cx="4644007" cy="3459837"/>
            </a:xfrm>
            <a:prstGeom prst="rect">
              <a:avLst/>
            </a:prstGeom>
          </p:spPr>
        </p:pic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52" y="3211508"/>
              <a:ext cx="4474940" cy="3646491"/>
            </a:xfrm>
            <a:prstGeom prst="rect">
              <a:avLst/>
            </a:prstGeom>
          </p:spPr>
        </p:pic>
        <p:pic>
          <p:nvPicPr>
            <p:cNvPr id="9" name="Imagem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9992" y="0"/>
              <a:ext cx="4644007" cy="3398163"/>
            </a:xfrm>
            <a:prstGeom prst="rect">
              <a:avLst/>
            </a:prstGeom>
          </p:spPr>
        </p:pic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76" y="0"/>
              <a:ext cx="4475116" cy="3398162"/>
            </a:xfrm>
            <a:prstGeom prst="rect">
              <a:avLst/>
            </a:prstGeom>
          </p:spPr>
        </p:pic>
      </p:grp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1569368" y="2780928"/>
            <a:ext cx="8229600" cy="1600200"/>
          </a:xfrm>
        </p:spPr>
        <p:txBody>
          <a:bodyPr/>
          <a:lstStyle/>
          <a:p>
            <a:pPr algn="r"/>
            <a:r>
              <a:rPr lang="pt-B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Obrigada</a:t>
            </a:r>
            <a:endParaRPr lang="pt-B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0899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Na UBS Boiba são realizadas consultas pré-natal, entretanto ainda possui muitas deficiências;</a:t>
            </a:r>
          </a:p>
          <a:p>
            <a:pPr lvl="1" algn="just"/>
            <a:r>
              <a:rPr lang="pt-BR" sz="2200" dirty="0" smtClean="0"/>
              <a:t>Dificuldade de realização de exames</a:t>
            </a:r>
          </a:p>
          <a:p>
            <a:pPr lvl="1" algn="just"/>
            <a:r>
              <a:rPr lang="pt-BR" sz="2200" dirty="0" smtClean="0"/>
              <a:t>Realização da </a:t>
            </a:r>
            <a:r>
              <a:rPr lang="pt-BR" sz="2200" dirty="0" err="1" smtClean="0"/>
              <a:t>colpocitologia</a:t>
            </a:r>
            <a:endParaRPr lang="pt-BR" sz="2200" dirty="0" smtClean="0"/>
          </a:p>
          <a:p>
            <a:pPr lvl="1" algn="just"/>
            <a:r>
              <a:rPr lang="pt-BR" sz="2200" dirty="0" smtClean="0"/>
              <a:t>Atendimento pela  saúde bucal</a:t>
            </a:r>
          </a:p>
          <a:p>
            <a:pPr lvl="1" algn="just"/>
            <a:r>
              <a:rPr lang="pt-BR" sz="2200" dirty="0" smtClean="0"/>
              <a:t>Consulta puerperal</a:t>
            </a:r>
          </a:p>
          <a:p>
            <a:pPr lvl="1" algn="just"/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-17253" y="6092099"/>
            <a:ext cx="9144000" cy="649269"/>
          </a:xfrm>
        </p:spPr>
        <p:txBody>
          <a:bodyPr/>
          <a:lstStyle/>
          <a:p>
            <a:pPr algn="l"/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0" y="6163716"/>
            <a:ext cx="350043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54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600200"/>
            <a:ext cx="8858280" cy="49006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2800" b="1" dirty="0" smtClean="0"/>
              <a:t>Objetivo Geral</a:t>
            </a:r>
          </a:p>
          <a:p>
            <a:r>
              <a:rPr lang="pt-BR" sz="2800" dirty="0" smtClean="0"/>
              <a:t>Melhorar </a:t>
            </a:r>
            <a:r>
              <a:rPr lang="pt-BR" sz="2800" dirty="0"/>
              <a:t>a qualidade de atenção no pré-natal e puerpério da UBS Boiba.</a:t>
            </a:r>
          </a:p>
          <a:p>
            <a:pPr marL="0" indent="0">
              <a:buNone/>
            </a:pPr>
            <a:r>
              <a:rPr lang="pt-BR" sz="2800" b="1" dirty="0"/>
              <a:t> </a:t>
            </a:r>
            <a:endParaRPr lang="pt-BR" sz="2800" dirty="0"/>
          </a:p>
          <a:p>
            <a:pPr marL="0" indent="0">
              <a:buNone/>
            </a:pPr>
            <a:r>
              <a:rPr lang="pt-BR" sz="2800" b="1" dirty="0" smtClean="0"/>
              <a:t>Objetivos </a:t>
            </a:r>
            <a:r>
              <a:rPr lang="pt-BR" sz="2800" b="1" dirty="0"/>
              <a:t>Específicos</a:t>
            </a:r>
          </a:p>
          <a:p>
            <a:pPr marL="0" indent="0">
              <a:buNone/>
            </a:pPr>
            <a:r>
              <a:rPr lang="pt-BR" sz="2800" dirty="0"/>
              <a:t>1. Ampliar a cobertura de pré-natal e puerpério</a:t>
            </a:r>
          </a:p>
          <a:p>
            <a:pPr marL="0" indent="0">
              <a:buNone/>
            </a:pPr>
            <a:r>
              <a:rPr lang="pt-BR" sz="2800" dirty="0"/>
              <a:t>2. Melhorar a qualidade da atenção ao pré-natal e ao puerpério</a:t>
            </a:r>
          </a:p>
          <a:p>
            <a:pPr marL="0" indent="0">
              <a:buNone/>
            </a:pPr>
            <a:r>
              <a:rPr lang="pt-BR" sz="2800" dirty="0"/>
              <a:t>3. Melhorar a adesão ao pré-natal e ao puerpério</a:t>
            </a:r>
          </a:p>
          <a:p>
            <a:pPr marL="0" indent="0">
              <a:buNone/>
            </a:pPr>
            <a:r>
              <a:rPr lang="pt-BR" sz="2800" dirty="0"/>
              <a:t>4. Melhorar o registro do programa de pré-natal e puerpério</a:t>
            </a:r>
          </a:p>
          <a:p>
            <a:pPr marL="0" indent="0">
              <a:buNone/>
            </a:pPr>
            <a:r>
              <a:rPr lang="pt-BR" sz="2800" dirty="0"/>
              <a:t>5. Realizar avaliação de risco gestacional</a:t>
            </a:r>
          </a:p>
          <a:p>
            <a:pPr marL="0" indent="0">
              <a:buNone/>
            </a:pPr>
            <a:r>
              <a:rPr lang="pt-BR" sz="2800" dirty="0"/>
              <a:t>6. Promover a saúde no pré-natal e no puerpério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348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Ações</a:t>
            </a:r>
          </a:p>
          <a:p>
            <a:pPr lvl="1"/>
            <a:r>
              <a:rPr lang="pt-BR" sz="2400" dirty="0" smtClean="0"/>
              <a:t>Eixos </a:t>
            </a:r>
            <a:r>
              <a:rPr lang="pt-BR" sz="2400" dirty="0"/>
              <a:t>estruturantes: </a:t>
            </a:r>
            <a:endParaRPr lang="pt-BR" sz="2400" dirty="0" smtClean="0"/>
          </a:p>
          <a:p>
            <a:pPr lvl="2"/>
            <a:r>
              <a:rPr lang="pt-BR" sz="2400" dirty="0" smtClean="0"/>
              <a:t>monitoramento </a:t>
            </a:r>
            <a:r>
              <a:rPr lang="pt-BR" sz="2400" dirty="0"/>
              <a:t>e </a:t>
            </a:r>
            <a:r>
              <a:rPr lang="pt-BR" sz="2400" dirty="0" smtClean="0"/>
              <a:t>avaliação,</a:t>
            </a:r>
          </a:p>
          <a:p>
            <a:pPr lvl="2"/>
            <a:r>
              <a:rPr lang="pt-BR" sz="2400" dirty="0" smtClean="0"/>
              <a:t>organização </a:t>
            </a:r>
            <a:r>
              <a:rPr lang="pt-BR" sz="2400" dirty="0"/>
              <a:t>e gestão do serviço, </a:t>
            </a:r>
            <a:endParaRPr lang="pt-BR" sz="2400" dirty="0" smtClean="0"/>
          </a:p>
          <a:p>
            <a:pPr lvl="2"/>
            <a:r>
              <a:rPr lang="pt-BR" sz="2400" dirty="0" smtClean="0"/>
              <a:t>engajamento </a:t>
            </a:r>
            <a:r>
              <a:rPr lang="pt-BR" sz="2400" dirty="0"/>
              <a:t>público </a:t>
            </a:r>
            <a:endParaRPr lang="pt-BR" sz="2400" dirty="0" smtClean="0"/>
          </a:p>
          <a:p>
            <a:pPr lvl="2"/>
            <a:r>
              <a:rPr lang="pt-BR" sz="2400" dirty="0" smtClean="0"/>
              <a:t>qualificação </a:t>
            </a:r>
            <a:r>
              <a:rPr lang="pt-BR" sz="2400" dirty="0"/>
              <a:t>da prática clínica. </a:t>
            </a:r>
          </a:p>
          <a:p>
            <a:pPr lvl="1"/>
            <a:r>
              <a:rPr lang="pt-BR" sz="2400" dirty="0" smtClean="0"/>
              <a:t>Cada </a:t>
            </a:r>
            <a:r>
              <a:rPr lang="pt-BR" sz="2400" dirty="0"/>
              <a:t>eixo engloba um conjunto de ações referentes às metas propostas.</a:t>
            </a:r>
          </a:p>
          <a:p>
            <a:pPr marL="164592" indent="0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9511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Logística</a:t>
            </a:r>
          </a:p>
          <a:p>
            <a:pPr lvl="1"/>
            <a:r>
              <a:rPr lang="pt-BR" sz="3200" dirty="0"/>
              <a:t>Atenção ao pré-natal de baixo risco, elaborado pelo Ministério da Saúde (Brasil, 2012</a:t>
            </a:r>
            <a:r>
              <a:rPr lang="pt-BR" sz="3200" dirty="0" smtClean="0"/>
              <a:t>).</a:t>
            </a:r>
          </a:p>
          <a:p>
            <a:pPr lvl="1"/>
            <a:r>
              <a:rPr lang="pt-BR" sz="3200" dirty="0" smtClean="0">
                <a:latin typeface="Arial" pitchFamily="34" charset="0"/>
                <a:cs typeface="Arial" pitchFamily="34" charset="0"/>
              </a:rPr>
              <a:t>Registros no prontuário , cartão da gestante e ficha espelho ;</a:t>
            </a:r>
          </a:p>
        </p:txBody>
      </p:sp>
    </p:spTree>
    <p:extLst>
      <p:ext uri="{BB962C8B-B14F-4D97-AF65-F5344CB8AC3E}">
        <p14:creationId xmlns:p14="http://schemas.microsoft.com/office/powerpoint/2010/main" val="176574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Objetivos , Metas e Resultados </a:t>
            </a:r>
            <a:br>
              <a:rPr lang="pt-BR" dirty="0" smtClean="0"/>
            </a:br>
            <a:r>
              <a:rPr lang="pt-BR" sz="3000" dirty="0" smtClean="0"/>
              <a:t>Pré-natal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BR" sz="2800" b="1" u="sng" dirty="0" smtClean="0"/>
              <a:t>1.Ampliar </a:t>
            </a:r>
            <a:r>
              <a:rPr lang="pt-BR" sz="2800" b="1" u="sng" dirty="0"/>
              <a:t>a cobertura de pré-natal e puerpério</a:t>
            </a:r>
          </a:p>
          <a:p>
            <a:pPr marL="0" indent="0">
              <a:buNone/>
            </a:pPr>
            <a:r>
              <a:rPr lang="pt-BR" b="1" dirty="0"/>
              <a:t>Meta 1</a:t>
            </a:r>
            <a:r>
              <a:rPr lang="pt-BR" dirty="0"/>
              <a:t>: Alcançar 100% de cobertura no programa de </a:t>
            </a:r>
            <a:r>
              <a:rPr lang="pt-BR" dirty="0" smtClean="0"/>
              <a:t>pré-natal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1% da população 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609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69368"/>
          </a:xfrm>
        </p:spPr>
        <p:txBody>
          <a:bodyPr/>
          <a:lstStyle/>
          <a:p>
            <a:r>
              <a:rPr lang="pt-BR" sz="2400" dirty="0"/>
              <a:t>Objetivos , Metas e Resultados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800" dirty="0"/>
              <a:t>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u="sng" dirty="0" smtClean="0"/>
              <a:t>2. </a:t>
            </a:r>
            <a:r>
              <a:rPr lang="pt-BR" sz="2800" b="1" u="sng" dirty="0"/>
              <a:t>Melhorar a qualidade da atenção ao pré-natal e ao </a:t>
            </a:r>
            <a:r>
              <a:rPr lang="pt-BR" sz="2800" b="1" u="sng" dirty="0" smtClean="0"/>
              <a:t>puerpério</a:t>
            </a:r>
          </a:p>
          <a:p>
            <a:pPr marL="0" indent="0">
              <a:buNone/>
            </a:pPr>
            <a:endParaRPr lang="pt-BR" sz="2800" b="1" u="sng" dirty="0" smtClean="0"/>
          </a:p>
          <a:p>
            <a:pPr marL="0" indent="0">
              <a:buNone/>
            </a:pPr>
            <a:r>
              <a:rPr lang="pt-BR" sz="2800" b="1" dirty="0"/>
              <a:t>Meta 2</a:t>
            </a:r>
            <a:r>
              <a:rPr lang="pt-BR" sz="2800" dirty="0"/>
              <a:t>: Garantir a 100% das gestantes o ingresso no Programa de Pré-Natal no primeiro trimestre de gestação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b="1" dirty="0"/>
              <a:t>Meta 3</a:t>
            </a:r>
            <a:r>
              <a:rPr lang="pt-BR" sz="2800" dirty="0"/>
              <a:t>: Realizar pelo menos um exame ginecológico por trimestre em 100% das gestantes.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381834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69368"/>
          </a:xfrm>
        </p:spPr>
        <p:txBody>
          <a:bodyPr/>
          <a:lstStyle/>
          <a:p>
            <a:r>
              <a:rPr lang="pt-BR" sz="2400" dirty="0"/>
              <a:t>Objetivos , Metas e Resultados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800" dirty="0"/>
              <a:t>Pré-natal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800" b="1" u="sng" dirty="0" smtClean="0"/>
              <a:t>2. </a:t>
            </a:r>
            <a:r>
              <a:rPr lang="pt-BR" sz="2800" b="1" u="sng" dirty="0"/>
              <a:t>Melhorar a qualidade da atenção ao pré-natal e ao </a:t>
            </a:r>
            <a:r>
              <a:rPr lang="pt-BR" sz="2800" b="1" u="sng" dirty="0" smtClean="0"/>
              <a:t>puerpério</a:t>
            </a:r>
          </a:p>
          <a:p>
            <a:pPr marL="0" indent="0">
              <a:buNone/>
            </a:pPr>
            <a:endParaRPr lang="pt-BR" sz="2800" b="1" u="sng" dirty="0" smtClean="0"/>
          </a:p>
          <a:p>
            <a:pPr marL="0" indent="0">
              <a:buNone/>
            </a:pPr>
            <a:r>
              <a:rPr lang="pt-BR" sz="2800" b="1" dirty="0" smtClean="0"/>
              <a:t>Meta </a:t>
            </a:r>
            <a:r>
              <a:rPr lang="pt-BR" sz="2800" b="1" dirty="0"/>
              <a:t>4</a:t>
            </a:r>
            <a:r>
              <a:rPr lang="pt-BR" sz="2800" dirty="0"/>
              <a:t>: Realizar pelo menos um exame de mamas em 100% das gestantes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b="1" dirty="0"/>
              <a:t>Meta 5</a:t>
            </a:r>
            <a:r>
              <a:rPr lang="pt-BR" sz="2800" dirty="0"/>
              <a:t>: Garantir a 100% das gestantes a solicitação de exames laboratoriais de acordo com protocolo</a:t>
            </a:r>
            <a:r>
              <a:rPr lang="pt-BR" sz="2800" dirty="0" smtClean="0"/>
              <a:t>.</a:t>
            </a:r>
          </a:p>
          <a:p>
            <a:pPr lvl="1">
              <a:buFont typeface="Wingdings" pitchFamily="2" charset="2"/>
              <a:buChar char="ü"/>
            </a:pPr>
            <a:r>
              <a:rPr lang="pt-BR" sz="2600" dirty="0" smtClean="0"/>
              <a:t>Dificuldade para realização dos exames laboratoriais e de imagem</a:t>
            </a:r>
            <a:endParaRPr lang="pt-BR" sz="2600" dirty="0"/>
          </a:p>
          <a:p>
            <a:pPr marL="0" indent="0">
              <a:buNone/>
            </a:pPr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366794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6697</TotalTime>
  <Words>1136</Words>
  <Application>Microsoft Office PowerPoint</Application>
  <PresentationFormat>Apresentação na tela (4:3)</PresentationFormat>
  <Paragraphs>183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Executivo</vt:lpstr>
      <vt:lpstr>UNIVERSIDADE ABERTA DO SUS UNIVERSIDADE FEDERAL DE PELOTAS DEPARTAMENTO DE MEDICINA SOCIAL CURSO DE ESPECIALIZAÇÃO EM SAÚDE DA FAMÍLIA    Melhoria da qualidade do atendimento ao pré-natal e puerpério na UBS/ESF Boiba, Cocal, PI </vt:lpstr>
      <vt:lpstr>Introdução </vt:lpstr>
      <vt:lpstr>Introdução </vt:lpstr>
      <vt:lpstr>Objetivos</vt:lpstr>
      <vt:lpstr>Metodologia </vt:lpstr>
      <vt:lpstr>Metodologia</vt:lpstr>
      <vt:lpstr>Objetivos , Metas e Resultados  Pré-natal</vt:lpstr>
      <vt:lpstr>Objetivos , Metas e Resultados  Pré-natal</vt:lpstr>
      <vt:lpstr>Objetivos , Metas e Resultados  Pré-natal</vt:lpstr>
      <vt:lpstr>Objetivos , Metas e Resultados  Pré-natal</vt:lpstr>
      <vt:lpstr>Objetivos , Metas e Resultados  Pré-natal</vt:lpstr>
      <vt:lpstr>Objetivos , Metas e Resultados  Pré-natal</vt:lpstr>
      <vt:lpstr>Objetivos , Metas e Resultados Pré-natal </vt:lpstr>
      <vt:lpstr>Objetivos , Metas e Resultados  Pré-natal</vt:lpstr>
      <vt:lpstr>Apresentação do PowerPoint</vt:lpstr>
      <vt:lpstr>Objetivos , Metas e Resultados </vt:lpstr>
      <vt:lpstr>Objetivos , Metas e Resultados  Pré-natal</vt:lpstr>
      <vt:lpstr>Objetivos , Metas e Resultados  Pré-natal</vt:lpstr>
      <vt:lpstr>Objetivos , Metas e Resultados  Puerpério </vt:lpstr>
      <vt:lpstr>Objetivos , Metas e Resultados  Puerpério </vt:lpstr>
      <vt:lpstr>Objetivos , Metas e Resultados  Puerpério </vt:lpstr>
      <vt:lpstr>Objetivos , Metas e Resultados  Puerpério </vt:lpstr>
      <vt:lpstr>Objetivos , Metas e Resultados  Puerpério </vt:lpstr>
      <vt:lpstr>Objetivos , Metas e Resultados  Puerpério </vt:lpstr>
      <vt:lpstr>Objetivos , Metas e Resultados  Puerpério </vt:lpstr>
      <vt:lpstr>Discussão</vt:lpstr>
      <vt:lpstr>Discussão</vt:lpstr>
      <vt:lpstr>Reflexão Crítica</vt:lpstr>
      <vt:lpstr>Obrigada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PERCEPÇÃO DOS OBSTETRAS SOBRE A PRÁTICA DO ABORTO EM UM CENTRO DE REFERÊNCIA DO ESTADO DO PIAUÍ.</dc:title>
  <dc:creator>User</dc:creator>
  <cp:lastModifiedBy>Usuario</cp:lastModifiedBy>
  <cp:revision>135</cp:revision>
  <dcterms:created xsi:type="dcterms:W3CDTF">2012-05-29T23:19:45Z</dcterms:created>
  <dcterms:modified xsi:type="dcterms:W3CDTF">2015-01-19T04:32:08Z</dcterms:modified>
</cp:coreProperties>
</file>