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9" r:id="rId3"/>
    <p:sldId id="262" r:id="rId4"/>
    <p:sldId id="263" r:id="rId5"/>
    <p:sldId id="306" r:id="rId6"/>
    <p:sldId id="265" r:id="rId7"/>
    <p:sldId id="269" r:id="rId8"/>
    <p:sldId id="307" r:id="rId9"/>
    <p:sldId id="308" r:id="rId10"/>
    <p:sldId id="309" r:id="rId11"/>
    <p:sldId id="275" r:id="rId12"/>
    <p:sldId id="276" r:id="rId13"/>
    <p:sldId id="278" r:id="rId14"/>
    <p:sldId id="282" r:id="rId15"/>
    <p:sldId id="284" r:id="rId16"/>
    <p:sldId id="285" r:id="rId17"/>
    <p:sldId id="310" r:id="rId18"/>
    <p:sldId id="290" r:id="rId19"/>
    <p:sldId id="291" r:id="rId20"/>
    <p:sldId id="293" r:id="rId21"/>
    <p:sldId id="295" r:id="rId22"/>
    <p:sldId id="297" r:id="rId23"/>
    <p:sldId id="301" r:id="rId24"/>
    <p:sldId id="302" r:id="rId25"/>
    <p:sldId id="303" r:id="rId26"/>
    <p:sldId id="304" r:id="rId27"/>
    <p:sldId id="305" r:id="rId28"/>
    <p:sldId id="31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7B13-937F-4BC6-98E5-51102B7E6486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09590-18AE-40F9-AEEC-D7F9026706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079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9590-18AE-40F9-AEEC-D7F9026706B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443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9590-18AE-40F9-AEEC-D7F9026706BC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785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445C9-55E2-4E71-9ED1-BA79AF6666EE}" type="datetimeFigureOut">
              <a:rPr lang="pt-BR" smtClean="0"/>
              <a:pPr/>
              <a:t>20/05/2015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1D8E42-69E8-4507-BA4E-54C72EA3180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2996952"/>
            <a:ext cx="7851648" cy="129785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Melhoria da atenção  à saúde das usuárias no Programa de Pré-Natal  e </a:t>
            </a:r>
            <a:r>
              <a:rPr lang="pt-BR" sz="2800" dirty="0" err="1" smtClean="0">
                <a:solidFill>
                  <a:schemeClr val="tx1"/>
                </a:solidFill>
              </a:rPr>
              <a:t>Puerpério</a:t>
            </a:r>
            <a:r>
              <a:rPr lang="pt-BR" sz="2800" dirty="0" smtClean="0">
                <a:solidFill>
                  <a:schemeClr val="tx1"/>
                </a:solidFill>
              </a:rPr>
              <a:t> na UBS/EFS Infraero II, Macapá /AP 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1887" y="4581128"/>
            <a:ext cx="7854696" cy="1205662"/>
          </a:xfrm>
        </p:spPr>
        <p:txBody>
          <a:bodyPr>
            <a:normAutofit fontScale="70000" lnSpcReduction="20000"/>
          </a:bodyPr>
          <a:lstStyle/>
          <a:p>
            <a:endParaRPr lang="pt-BR" b="1" dirty="0" smtClean="0"/>
          </a:p>
          <a:p>
            <a:pPr>
              <a:lnSpc>
                <a:spcPct val="120000"/>
              </a:lnSpc>
            </a:pPr>
            <a:r>
              <a:rPr lang="pt-BR" b="1" dirty="0" smtClean="0"/>
              <a:t>Luis Emilio </a:t>
            </a:r>
            <a:r>
              <a:rPr lang="pt-BR" b="1" dirty="0" err="1" smtClean="0"/>
              <a:t>Madrazo</a:t>
            </a:r>
            <a:r>
              <a:rPr lang="pt-BR" b="1" dirty="0" smtClean="0"/>
              <a:t> Marin</a:t>
            </a:r>
          </a:p>
          <a:p>
            <a:endParaRPr lang="pt-BR" dirty="0" smtClean="0"/>
          </a:p>
          <a:p>
            <a:r>
              <a:rPr lang="pt-BR" b="1" dirty="0" smtClean="0"/>
              <a:t>Orientador (a): </a:t>
            </a:r>
            <a:r>
              <a:rPr lang="pt-BR" b="1" dirty="0" err="1" smtClean="0"/>
              <a:t>MSc</a:t>
            </a:r>
            <a:r>
              <a:rPr lang="pt-BR" b="1" dirty="0" smtClean="0"/>
              <a:t>. Miriam Lopes</a:t>
            </a:r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4" name="Imagem 3" descr="C:\Users\Raquel Mariano\Desktop\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20" y="278849"/>
            <a:ext cx="1330960" cy="1213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971600" y="476672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UNIVERSIDADE ABERTA DO SUS – UNASUS</a:t>
            </a:r>
            <a:endParaRPr lang="pt-BR" dirty="0"/>
          </a:p>
          <a:p>
            <a:pPr algn="ctr"/>
            <a:r>
              <a:rPr lang="pt-BR" b="1" dirty="0"/>
              <a:t>UNIVERSIDADE FEDERAL DE PELOTAS</a:t>
            </a:r>
            <a:endParaRPr lang="pt-BR" dirty="0"/>
          </a:p>
          <a:p>
            <a:pPr algn="ctr"/>
            <a:r>
              <a:rPr lang="pt-BR" b="1" dirty="0"/>
              <a:t>DEPARTAMENTO DE MEDICINA SOCIAL</a:t>
            </a:r>
            <a:endParaRPr lang="pt-BR" dirty="0"/>
          </a:p>
          <a:p>
            <a:pPr algn="ctr"/>
            <a:r>
              <a:rPr lang="pt-BR" b="1" dirty="0"/>
              <a:t>ESPECIALIZAÇÃO EM SAÚDE DA FAMÍLIA</a:t>
            </a:r>
            <a:endParaRPr lang="pt-BR" dirty="0"/>
          </a:p>
          <a:p>
            <a:pPr algn="ctr"/>
            <a:r>
              <a:rPr lang="pt-BR" b="1" dirty="0"/>
              <a:t>MODALIDADE À DISTÂNCIA</a:t>
            </a:r>
            <a:endParaRPr lang="pt-BR" dirty="0"/>
          </a:p>
          <a:p>
            <a:pPr algn="ctr"/>
            <a:r>
              <a:rPr lang="pt-BR" b="1" dirty="0"/>
              <a:t>TURMA 5    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27784" y="61332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Pelotas/RS</a:t>
            </a:r>
          </a:p>
          <a:p>
            <a:pPr algn="ctr"/>
            <a:r>
              <a:rPr lang="pt-BR" b="1" dirty="0" smtClean="0"/>
              <a:t>2015</a:t>
            </a:r>
            <a:endParaRPr lang="pt-BR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300" b="1" dirty="0" smtClean="0"/>
              <a:t>OBJETIVOS ESPECÍFICOS</a:t>
            </a:r>
            <a:br>
              <a:rPr lang="pt-BR" sz="3300" b="1" dirty="0" smtClean="0"/>
            </a:br>
            <a:r>
              <a:rPr lang="pt-BR" sz="3300" b="1" dirty="0" smtClean="0"/>
              <a:t> 	METAS </a:t>
            </a:r>
            <a:br>
              <a:rPr lang="pt-BR" sz="3300" b="1" dirty="0" smtClean="0"/>
            </a:br>
            <a:r>
              <a:rPr lang="pt-BR" sz="3300" b="1" dirty="0" smtClean="0"/>
              <a:t>		INDICADORES</a:t>
            </a:r>
            <a:br>
              <a:rPr lang="pt-BR" sz="3300" b="1" dirty="0" smtClean="0"/>
            </a:br>
            <a:r>
              <a:rPr lang="pt-BR" sz="3300" b="1" dirty="0" smtClean="0"/>
              <a:t>			RESULTADOS</a:t>
            </a:r>
            <a:br>
              <a:rPr lang="pt-BR" sz="3300" b="1" dirty="0" smtClean="0"/>
            </a:b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sz="3300" b="1" dirty="0" smtClean="0"/>
              <a:t>						</a:t>
            </a:r>
            <a:r>
              <a:rPr lang="pt-BR" sz="4000" b="1" dirty="0" smtClean="0">
                <a:solidFill>
                  <a:srgbClr val="FF0000"/>
                </a:solidFill>
              </a:rPr>
              <a:t>PRÉ-NATAL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8338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="1" dirty="0" smtClean="0"/>
              <a:t> </a:t>
            </a:r>
            <a:r>
              <a:rPr lang="pt-BR" sz="2000" b="1" dirty="0" smtClean="0">
                <a:solidFill>
                  <a:srgbClr val="FF0000"/>
                </a:solidFill>
              </a:rPr>
              <a:t>Objetivo 1. Ampliar a cobertura da atenção no programa de pré-natal 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2000" b="1" dirty="0" smtClean="0"/>
              <a:t>Meta 1.1 Alcançar 60% de cobertura das gestantes cadastradas no Programa de Pré- natal da Unidade de Saúde.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Indicador 1.1 Proporção de gestantes cadastradas no Programa de Pré- natal</a:t>
            </a:r>
            <a:endParaRPr lang="pt-BR" sz="2000" dirty="0"/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676" y="3017259"/>
            <a:ext cx="5712668" cy="35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59832" y="537321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24</a:t>
            </a:r>
            <a:endParaRPr lang="pt-BR" sz="1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06934" y="5373215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30</a:t>
            </a:r>
            <a:endParaRPr lang="pt-BR" sz="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09444" y="537321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37</a:t>
            </a:r>
            <a:endParaRPr lang="pt-BR" sz="15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11954" y="5373214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3</a:t>
            </a:r>
            <a:r>
              <a:rPr lang="pt-BR" sz="1500" b="1" dirty="0" smtClean="0"/>
              <a:t>4</a:t>
            </a:r>
            <a:endParaRPr lang="pt-BR" sz="15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Objetivo 2. Melhorar a qualidade da atenção no programa de pré-natal 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2000" b="1" dirty="0" smtClean="0"/>
              <a:t>Meta 2.1 Garantir a 100% das gestantes o ingresso no primeiro trimestre de gestante.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Indicador 2.1 Proporção de gestantes com ingresso no primeiro trimestre de gestação</a:t>
            </a:r>
            <a:endParaRPr lang="pt-BR" sz="2000" dirty="0"/>
          </a:p>
        </p:txBody>
      </p:sp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760640" cy="33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15816" y="501317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21</a:t>
            </a:r>
            <a:endParaRPr lang="pt-BR" sz="1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67944" y="501317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27</a:t>
            </a:r>
            <a:endParaRPr lang="pt-BR" sz="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52030" y="501317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34</a:t>
            </a:r>
            <a:endParaRPr lang="pt-BR" sz="15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52130" y="501317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31</a:t>
            </a:r>
            <a:endParaRPr lang="pt-BR" sz="15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lvl="1" algn="just"/>
            <a:r>
              <a:rPr lang="pt-BR" sz="2200" b="1" dirty="0" smtClean="0"/>
              <a:t>Meta 2.2 Realizar pelo menos um exame ginecológico por trimestre </a:t>
            </a:r>
          </a:p>
          <a:p>
            <a:pPr lvl="1" algn="just"/>
            <a:r>
              <a:rPr lang="pt-BR" sz="2200" b="1" dirty="0" smtClean="0"/>
              <a:t>Meta 2.3 Realizar pelo menos um exame de mamas </a:t>
            </a:r>
          </a:p>
          <a:p>
            <a:pPr lvl="1" algn="just"/>
            <a:r>
              <a:rPr lang="pt-BR" sz="2200" b="1" dirty="0" smtClean="0"/>
              <a:t>Meta </a:t>
            </a:r>
            <a:r>
              <a:rPr lang="pt-BR" sz="2200" b="1" dirty="0"/>
              <a:t>2.4 Garantir </a:t>
            </a:r>
            <a:r>
              <a:rPr lang="pt-BR" sz="2200" b="1" dirty="0" smtClean="0"/>
              <a:t>a </a:t>
            </a:r>
            <a:r>
              <a:rPr lang="pt-BR" sz="2200" b="1" dirty="0"/>
              <a:t>solicitação de exames laboratoriais de acordo com o </a:t>
            </a:r>
            <a:r>
              <a:rPr lang="pt-BR" sz="2200" b="1" dirty="0" smtClean="0"/>
              <a:t>protocolo</a:t>
            </a:r>
          </a:p>
          <a:p>
            <a:pPr lvl="1" algn="just"/>
            <a:r>
              <a:rPr lang="pt-BR" sz="2200" b="1" dirty="0" smtClean="0"/>
              <a:t>Meta </a:t>
            </a:r>
            <a:r>
              <a:rPr lang="pt-BR" sz="2200" b="1" dirty="0"/>
              <a:t>2.5 Garantir </a:t>
            </a:r>
            <a:r>
              <a:rPr lang="pt-BR" sz="2200" b="1" dirty="0" smtClean="0"/>
              <a:t>a </a:t>
            </a:r>
            <a:r>
              <a:rPr lang="pt-BR" sz="2200" b="1" dirty="0"/>
              <a:t>prescrição de sulfato ferroso e ácido fólico conforme o protocolo</a:t>
            </a:r>
            <a:endParaRPr lang="pt-BR" sz="2200" dirty="0"/>
          </a:p>
          <a:p>
            <a:pPr lvl="1" algn="just"/>
            <a:r>
              <a:rPr lang="pt-BR" sz="2200" b="1" dirty="0" smtClean="0"/>
              <a:t>Meta </a:t>
            </a:r>
            <a:r>
              <a:rPr lang="pt-BR" sz="2200" b="1" dirty="0"/>
              <a:t>2.6 Garantir </a:t>
            </a:r>
            <a:r>
              <a:rPr lang="pt-BR" sz="2200" b="1" dirty="0" smtClean="0"/>
              <a:t>vacinas </a:t>
            </a:r>
            <a:r>
              <a:rPr lang="pt-BR" sz="2200" b="1" dirty="0"/>
              <a:t>antitetânica em dia</a:t>
            </a:r>
            <a:endParaRPr lang="pt-BR" sz="2200" dirty="0"/>
          </a:p>
          <a:p>
            <a:pPr lvl="1" algn="just"/>
            <a:r>
              <a:rPr lang="pt-BR" sz="2200" b="1" dirty="0"/>
              <a:t>Meta 2.7 Garantir </a:t>
            </a:r>
            <a:r>
              <a:rPr lang="pt-BR" sz="2200" b="1" dirty="0" smtClean="0"/>
              <a:t>vacinas </a:t>
            </a:r>
            <a:r>
              <a:rPr lang="pt-BR" sz="2200" b="1" dirty="0"/>
              <a:t>contra hepatite B em dia</a:t>
            </a:r>
            <a:endParaRPr lang="pt-BR" sz="2200" dirty="0"/>
          </a:p>
          <a:p>
            <a:pPr lvl="1" algn="just"/>
            <a:r>
              <a:rPr lang="pt-BR" sz="2200" b="1" dirty="0" smtClean="0"/>
              <a:t>Meta </a:t>
            </a:r>
            <a:r>
              <a:rPr lang="pt-BR" sz="2200" b="1" dirty="0"/>
              <a:t>2.8 Realizar avaliação da necessidade de atendimento odontológico </a:t>
            </a:r>
            <a:r>
              <a:rPr lang="pt-BR" sz="2200" b="1" dirty="0" smtClean="0"/>
              <a:t>durante </a:t>
            </a:r>
            <a:r>
              <a:rPr lang="pt-BR" sz="2200" b="1" dirty="0"/>
              <a:t>pré-natal</a:t>
            </a:r>
            <a:endParaRPr lang="pt-BR" sz="2200" dirty="0"/>
          </a:p>
          <a:p>
            <a:pPr lvl="1" algn="just"/>
            <a:endParaRPr lang="pt-BR" sz="2000" dirty="0" smtClean="0"/>
          </a:p>
          <a:p>
            <a:pPr lvl="1" algn="just"/>
            <a:endParaRPr lang="pt-BR" sz="2000" dirty="0"/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        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RESULTADO                            100%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779912" y="6021288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lvl="1" algn="just"/>
            <a:r>
              <a:rPr lang="pt-BR" sz="2000" b="1" dirty="0" smtClean="0"/>
              <a:t>Meta 2.9 Garantir a primeira consulta odontológica programática para 100% das gestantes cadastradas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Indicador 2.9 Proporção de gestantes com primeira consulta odontológica programática</a:t>
            </a:r>
          </a:p>
          <a:p>
            <a:pPr lvl="2" algn="just"/>
            <a:endParaRPr lang="pt-BR" sz="2000" b="1" dirty="0"/>
          </a:p>
          <a:p>
            <a:pPr lvl="2" algn="just"/>
            <a:endParaRPr lang="pt-BR" sz="2000" dirty="0"/>
          </a:p>
        </p:txBody>
      </p:sp>
      <p:pic>
        <p:nvPicPr>
          <p:cNvPr id="5123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192688" cy="36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71800" y="5229200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12</a:t>
            </a:r>
            <a:endParaRPr lang="pt-BR" sz="1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66805" y="524969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14</a:t>
            </a:r>
            <a:endParaRPr lang="pt-BR" sz="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5229199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19</a:t>
            </a:r>
            <a:endParaRPr lang="pt-BR" sz="15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04118" y="5220666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19</a:t>
            </a:r>
            <a:endParaRPr lang="pt-BR" sz="15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/>
              <a:t>    </a:t>
            </a:r>
            <a:r>
              <a:rPr lang="pt-BR" sz="2000" b="1" dirty="0" smtClean="0">
                <a:solidFill>
                  <a:srgbClr val="FF0000"/>
                </a:solidFill>
              </a:rPr>
              <a:t>Objetivo 3.Melhorar a adesão da atenção no  programa de pré-natal 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2000" b="1" dirty="0" smtClean="0"/>
              <a:t>Meta 3.1 Realizar busca ativa de 100% das gestantes faltosa as consultas de pré-natal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Indicador 3.1 Proporção de gestantes faltosas às consultas que receberam busca ativa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68960"/>
            <a:ext cx="5462736" cy="323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06934" y="5373215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41426" y="5345990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83198" y="5373214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Objetivo 4. Melhorar o registro da atenção no programa de pré-natal 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2" algn="just"/>
            <a:endParaRPr lang="pt-BR" sz="2400" b="1" dirty="0"/>
          </a:p>
          <a:p>
            <a:pPr algn="just">
              <a:buNone/>
            </a:pPr>
            <a:r>
              <a:rPr lang="pt-BR" sz="2400" b="1" dirty="0">
                <a:solidFill>
                  <a:srgbClr val="FF0000"/>
                </a:solidFill>
              </a:rPr>
              <a:t>Objetivo 5. Realizar a avaliação do risco no programa de pré-natal</a:t>
            </a:r>
            <a:endParaRPr lang="pt-BR" sz="2400" dirty="0">
              <a:solidFill>
                <a:srgbClr val="FF0000"/>
              </a:solidFill>
            </a:endParaRPr>
          </a:p>
          <a:p>
            <a:pPr lvl="2" algn="just"/>
            <a:endParaRPr lang="pt-BR" sz="24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2400" b="1" dirty="0">
                <a:solidFill>
                  <a:srgbClr val="FF0000"/>
                </a:solidFill>
              </a:rPr>
              <a:t>Objetivo 6</a:t>
            </a:r>
            <a:r>
              <a:rPr lang="pt-BR" sz="2400" b="1" dirty="0" smtClean="0">
                <a:solidFill>
                  <a:srgbClr val="FF0000"/>
                </a:solidFill>
              </a:rPr>
              <a:t>. Promover </a:t>
            </a:r>
            <a:r>
              <a:rPr lang="pt-BR" sz="2400" b="1" dirty="0">
                <a:solidFill>
                  <a:srgbClr val="FF0000"/>
                </a:solidFill>
              </a:rPr>
              <a:t>saúde no programa de pré-natal </a:t>
            </a:r>
            <a:endParaRPr lang="pt-BR" sz="2400" dirty="0">
              <a:solidFill>
                <a:srgbClr val="FF0000"/>
              </a:solidFill>
            </a:endParaRPr>
          </a:p>
          <a:p>
            <a:pPr lvl="1" algn="just"/>
            <a:endParaRPr lang="pt-BR" dirty="0" smtClean="0"/>
          </a:p>
          <a:p>
            <a:pPr lvl="1" algn="just"/>
            <a:endParaRPr lang="pt-BR" dirty="0" smtClean="0"/>
          </a:p>
          <a:p>
            <a:pPr lvl="1" algn="just"/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TODAS AS METAS                              100%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endParaRPr lang="pt-BR" dirty="0"/>
          </a:p>
          <a:p>
            <a:pPr lvl="2"/>
            <a:endParaRPr lang="pt-BR" dirty="0" smtClean="0"/>
          </a:p>
          <a:p>
            <a:endParaRPr lang="pt-BR" dirty="0"/>
          </a:p>
        </p:txBody>
      </p:sp>
      <p:sp>
        <p:nvSpPr>
          <p:cNvPr id="4" name="Seta para a direita listrada 3"/>
          <p:cNvSpPr/>
          <p:nvPr/>
        </p:nvSpPr>
        <p:spPr>
          <a:xfrm>
            <a:off x="4860032" y="5013176"/>
            <a:ext cx="122413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300" b="1" dirty="0" smtClean="0"/>
              <a:t>OBJETIVOS ESPECÍFICOS</a:t>
            </a:r>
            <a:br>
              <a:rPr lang="pt-BR" sz="3300" b="1" dirty="0" smtClean="0"/>
            </a:br>
            <a:r>
              <a:rPr lang="pt-BR" sz="3300" b="1" dirty="0" smtClean="0"/>
              <a:t> 	METAS </a:t>
            </a:r>
            <a:br>
              <a:rPr lang="pt-BR" sz="3300" b="1" dirty="0" smtClean="0"/>
            </a:br>
            <a:r>
              <a:rPr lang="pt-BR" sz="3300" b="1" dirty="0" smtClean="0"/>
              <a:t>		INDICADORES</a:t>
            </a:r>
            <a:br>
              <a:rPr lang="pt-BR" sz="3300" b="1" dirty="0" smtClean="0"/>
            </a:br>
            <a:r>
              <a:rPr lang="pt-BR" sz="3300" b="1" dirty="0" smtClean="0"/>
              <a:t>			RESULTADOS</a:t>
            </a:r>
            <a:br>
              <a:rPr lang="pt-BR" sz="3300" b="1" dirty="0" smtClean="0"/>
            </a:b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sz="3300" b="1" dirty="0" smtClean="0"/>
              <a:t>						</a:t>
            </a:r>
            <a:r>
              <a:rPr lang="pt-BR" sz="4000" b="1" dirty="0" smtClean="0">
                <a:solidFill>
                  <a:srgbClr val="FF0000"/>
                </a:solidFill>
              </a:rPr>
              <a:t>PUERPÉRIO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573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Objetivo 1  Ampliar a cobertura da atenção no programa de </a:t>
            </a:r>
            <a:r>
              <a:rPr lang="pt-BR" sz="2000" b="1" dirty="0" err="1" smtClean="0">
                <a:solidFill>
                  <a:srgbClr val="FF0000"/>
                </a:solidFill>
              </a:rPr>
              <a:t>puerpério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2000" b="1" dirty="0" smtClean="0"/>
              <a:t>Meta 1.1 Garantir a 80% das puérperas cadastradas no programa de pré-natal e </a:t>
            </a:r>
            <a:r>
              <a:rPr lang="pt-BR" sz="2000" b="1" dirty="0" err="1" smtClean="0"/>
              <a:t>puerpério</a:t>
            </a:r>
            <a:r>
              <a:rPr lang="pt-BR" sz="2000" b="1" dirty="0" smtClean="0"/>
              <a:t> da Unidade de Saúde consulta puerperal antes dos 42 dias após o parto.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Indicador 1.1 Proporção de puérperas com consulta até 42 dias após o parto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54461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15816" y="530120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25</a:t>
            </a:r>
            <a:endParaRPr lang="pt-BR" sz="1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530120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39</a:t>
            </a:r>
            <a:endParaRPr lang="pt-BR" sz="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5301207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18</a:t>
            </a:r>
            <a:endParaRPr lang="pt-BR" sz="15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44208" y="5301207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14</a:t>
            </a:r>
            <a:endParaRPr lang="pt-BR" sz="15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Objetivo 2  Melhorar a qualidade da atenção no programa de </a:t>
            </a:r>
            <a:r>
              <a:rPr lang="pt-BR" sz="2000" b="1" dirty="0" err="1" smtClean="0">
                <a:solidFill>
                  <a:srgbClr val="FF0000"/>
                </a:solidFill>
              </a:rPr>
              <a:t>puerpério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2000" b="1" dirty="0" smtClean="0"/>
              <a:t>Meta 2.2 Examinar o abdômen em 100% das puérperas cadastradas no Programa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 Indicador 2.2Proporção de puérperas que tiveram o abdome avaliado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3075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90465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494116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24</a:t>
            </a:r>
            <a:endParaRPr lang="pt-BR" sz="1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41552" y="494116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38</a:t>
            </a:r>
            <a:endParaRPr lang="pt-BR" sz="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95280" y="494116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18</a:t>
            </a:r>
            <a:endParaRPr lang="pt-BR" sz="15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49008" y="4941167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14</a:t>
            </a:r>
            <a:endParaRPr lang="pt-BR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r"/>
            <a:r>
              <a:rPr lang="pt-BR" sz="3500" b="1" dirty="0" smtClean="0"/>
              <a:t>INTRODUÇÃO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algn="just"/>
            <a:r>
              <a:rPr lang="pt-BR" dirty="0"/>
              <a:t>N</a:t>
            </a:r>
            <a:r>
              <a:rPr lang="pt-BR" dirty="0" smtClean="0"/>
              <a:t>o </a:t>
            </a:r>
            <a:r>
              <a:rPr lang="pt-BR" dirty="0"/>
              <a:t>município </a:t>
            </a:r>
            <a:r>
              <a:rPr lang="pt-BR" dirty="0" smtClean="0"/>
              <a:t>há um </a:t>
            </a:r>
            <a:r>
              <a:rPr lang="pt-BR" dirty="0"/>
              <a:t>elevado número de grávidas que não são captadas pela atenção primária e por onde não recebem assistência adequada nesse período, mesmo com todos os riscos que isto </a:t>
            </a:r>
            <a:r>
              <a:rPr lang="pt-BR" dirty="0" smtClean="0"/>
              <a:t>ocasiona;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Assim, fez-nos </a:t>
            </a:r>
            <a:r>
              <a:rPr lang="pt-BR" dirty="0"/>
              <a:t>refletir sobre essa demanda na unidade; uma vez que é devido a esse </a:t>
            </a:r>
            <a:r>
              <a:rPr lang="pt-BR" dirty="0" smtClean="0"/>
              <a:t>fator que </a:t>
            </a:r>
            <a:r>
              <a:rPr lang="pt-BR" dirty="0"/>
              <a:t>os indicadores de morbimortalidade materna e infantil estão altos.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lvl="1" algn="just"/>
            <a:r>
              <a:rPr lang="pt-BR" sz="2000" b="1" dirty="0" smtClean="0"/>
              <a:t>Meta 2.3 Realizar exame ginecológico em 100% das puérperas cadastradas no Programa</a:t>
            </a:r>
            <a:endParaRPr lang="pt-BR" sz="2000" dirty="0" smtClean="0"/>
          </a:p>
          <a:p>
            <a:pPr lvl="2" algn="just"/>
            <a:r>
              <a:rPr lang="pt-BR" sz="2000" b="1" dirty="0" smtClean="0"/>
              <a:t> Indicador 2.3Proporção de puérperas que realizaram exame ginecológico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0423"/>
            <a:ext cx="5640660" cy="33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494116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24</a:t>
            </a:r>
            <a:endParaRPr lang="pt-BR" sz="1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41552" y="494116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38</a:t>
            </a:r>
            <a:endParaRPr lang="pt-BR" sz="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4941168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17</a:t>
            </a:r>
            <a:endParaRPr lang="pt-BR" sz="15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4941167"/>
            <a:ext cx="409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14</a:t>
            </a:r>
            <a:endParaRPr lang="pt-BR" sz="15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/>
          </a:bodyPr>
          <a:lstStyle/>
          <a:p>
            <a:r>
              <a:rPr lang="pt-BR" sz="3000" dirty="0" smtClean="0"/>
              <a:t>DEMAIS METAS      </a:t>
            </a:r>
          </a:p>
          <a:p>
            <a:pPr marL="0" indent="0">
              <a:buNone/>
            </a:pPr>
            <a:r>
              <a:rPr lang="pt-BR" sz="3000" dirty="0" smtClean="0"/>
              <a:t> </a:t>
            </a:r>
          </a:p>
          <a:p>
            <a:pPr lvl="1"/>
            <a:r>
              <a:rPr lang="pt-BR" sz="3000" dirty="0" smtClean="0"/>
              <a:t>Meta </a:t>
            </a:r>
            <a:r>
              <a:rPr lang="pt-BR" sz="3000" dirty="0"/>
              <a:t>2.1 - Examinar as mamas em 100 % das </a:t>
            </a:r>
            <a:r>
              <a:rPr lang="pt-BR" sz="3000" dirty="0" smtClean="0"/>
              <a:t>puérperas</a:t>
            </a:r>
          </a:p>
          <a:p>
            <a:pPr lvl="2"/>
            <a:r>
              <a:rPr lang="pt-BR" sz="3000" dirty="0" smtClean="0"/>
              <a:t>Meta </a:t>
            </a:r>
            <a:r>
              <a:rPr lang="pt-BR" sz="3000" dirty="0"/>
              <a:t>2.4 - Avaliar o estado psíquico em 100% das </a:t>
            </a:r>
            <a:r>
              <a:rPr lang="pt-BR" sz="3000" dirty="0" smtClean="0"/>
              <a:t>puérperas</a:t>
            </a:r>
          </a:p>
          <a:p>
            <a:pPr lvl="3"/>
            <a:r>
              <a:rPr lang="pt-BR" sz="3000" dirty="0"/>
              <a:t>Meta 2.5 - Avaliar intercorrências  em 100% das puérperas</a:t>
            </a:r>
            <a:endParaRPr lang="pt-BR" sz="3000" dirty="0" smtClean="0"/>
          </a:p>
          <a:p>
            <a:pPr lvl="4"/>
            <a:r>
              <a:rPr lang="pt-BR" sz="3000" dirty="0"/>
              <a:t>Meta 2.6 - Prescrever a 100% das puérperas um dos métodos de anticoncepção </a:t>
            </a:r>
            <a:endParaRPr lang="pt-BR" sz="3000" dirty="0" smtClean="0"/>
          </a:p>
          <a:p>
            <a:pPr lvl="4"/>
            <a:endParaRPr lang="pt-BR" sz="3000" dirty="0"/>
          </a:p>
          <a:p>
            <a:pPr marL="1252728" lvl="4" indent="0">
              <a:buNone/>
            </a:pP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100%</a:t>
            </a:r>
            <a:endParaRPr lang="pt-BR" sz="3200" dirty="0"/>
          </a:p>
        </p:txBody>
      </p:sp>
      <p:sp>
        <p:nvSpPr>
          <p:cNvPr id="5" name="Texto explicativo em seta para baixo 4"/>
          <p:cNvSpPr/>
          <p:nvPr/>
        </p:nvSpPr>
        <p:spPr>
          <a:xfrm>
            <a:off x="2339752" y="5661248"/>
            <a:ext cx="4752528" cy="360040"/>
          </a:xfrm>
          <a:prstGeom prst="downArrowCallout">
            <a:avLst>
              <a:gd name="adj1" fmla="val 887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just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Objetivo 3. Melhorar a adesão da atenção no programa de puerpério</a:t>
            </a:r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Objetivo  4 Melhorar o registro das informações no programa de puerpério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Objetivo 5.Promover saúde no programa de puerpério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TODAS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AS METAS                              100%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Seta para a direita listrada 3"/>
          <p:cNvSpPr/>
          <p:nvPr/>
        </p:nvSpPr>
        <p:spPr>
          <a:xfrm>
            <a:off x="4211960" y="5085184"/>
            <a:ext cx="122413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            </a:t>
            </a:r>
            <a:r>
              <a:rPr lang="pt-BR" sz="3900" b="1" dirty="0" smtClean="0"/>
              <a:t>DISCUSSÃO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intervenção propiciou:</a:t>
            </a:r>
          </a:p>
          <a:p>
            <a:pPr lvl="1" algn="just"/>
            <a:r>
              <a:rPr lang="pt-BR" dirty="0" smtClean="0"/>
              <a:t>ampliação </a:t>
            </a:r>
            <a:r>
              <a:rPr lang="pt-BR" dirty="0"/>
              <a:t>de cobertura da Atenção das usuárias no Programa de Pré-Natal e Puerpério</a:t>
            </a:r>
            <a:r>
              <a:rPr lang="pt-BR" dirty="0" smtClean="0"/>
              <a:t>,</a:t>
            </a:r>
          </a:p>
          <a:p>
            <a:pPr lvl="1" algn="just"/>
            <a:r>
              <a:rPr lang="pt-BR" dirty="0" smtClean="0"/>
              <a:t>melhoria </a:t>
            </a:r>
            <a:r>
              <a:rPr lang="pt-BR" dirty="0"/>
              <a:t>dos registros das gestantes e puérperas, </a:t>
            </a:r>
            <a:endParaRPr lang="pt-BR" dirty="0" smtClean="0"/>
          </a:p>
          <a:p>
            <a:pPr lvl="1" algn="just"/>
            <a:r>
              <a:rPr lang="pt-BR" dirty="0" smtClean="0"/>
              <a:t>melhoria </a:t>
            </a:r>
            <a:r>
              <a:rPr lang="pt-BR" dirty="0"/>
              <a:t>da qualidade de atenção integral ás usuárias, elevando-se de forma significativa e positiva os indicadores de qualidade que beneficiarão o desenvolvimento do pré-natal e do puerpério de nossas usuárias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Não atingimos  a meta ideal para as primeiras consultas odontológicos das gestantes, apesar da </a:t>
            </a:r>
            <a:r>
              <a:rPr lang="pt-BR" dirty="0"/>
              <a:t>equipe </a:t>
            </a:r>
            <a:r>
              <a:rPr lang="pt-BR" dirty="0" smtClean="0"/>
              <a:t>ter trabalhado </a:t>
            </a:r>
            <a:r>
              <a:rPr lang="pt-BR" dirty="0"/>
              <a:t>intensamente na orientação as usuárias quanto a importância deste acompanhamento bem como tivemos tentativas de aproximação com o serviço que presta este atendimento, uma vez que na nossa unidade não há este tipo de serviço.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algn="just"/>
            <a:r>
              <a:rPr lang="pt-BR" dirty="0" smtClean="0"/>
              <a:t>Assim, tivemos  alguns indicadores no puerpério onde não dependia do trabalho da equipe e, sim do consentimento das usuárias;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 intervenção proporcionou  consideravelmente a melhoria  e organização  da equipe de saúde da família e </a:t>
            </a:r>
            <a:r>
              <a:rPr lang="pt-BR" dirty="0"/>
              <a:t>se fortaleceu o vínculo com líderes da </a:t>
            </a:r>
            <a:r>
              <a:rPr lang="pt-BR" dirty="0" smtClean="0"/>
              <a:t>comunidade;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Apresentada a comunidade o Relatório da Intervenção;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Apresentada aos gestores </a:t>
            </a:r>
            <a:r>
              <a:rPr lang="pt-BR" dirty="0"/>
              <a:t>o Relatório da </a:t>
            </a:r>
            <a:r>
              <a:rPr lang="pt-BR" dirty="0" smtClean="0"/>
              <a:t>Intervenção.</a:t>
            </a:r>
            <a:endParaRPr lang="pt-B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          </a:t>
            </a:r>
            <a:r>
              <a:rPr lang="pt-BR" sz="3900" b="1" dirty="0" smtClean="0"/>
              <a:t>CONSIDERAÇÕES FINAIS</a:t>
            </a:r>
            <a:endParaRPr lang="pt-BR" sz="3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714" y="1484784"/>
            <a:ext cx="8229600" cy="5373216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lain"/>
            </a:pPr>
            <a:r>
              <a:rPr lang="pt-BR" dirty="0" smtClean="0"/>
              <a:t>A  intervenção ajudou imensamente a melhorar a atenção das gestantes e puérperas, assim como seu acompanhamento regular na UBS;</a:t>
            </a:r>
          </a:p>
          <a:p>
            <a:pPr marL="514350" indent="-514350" algn="just">
              <a:buAutoNum type="arabicPlain"/>
            </a:pPr>
            <a:endParaRPr lang="pt-BR" dirty="0" smtClean="0"/>
          </a:p>
          <a:p>
            <a:pPr marL="514350" indent="-514350" algn="just">
              <a:buAutoNum type="arabicPlain" startAt="2"/>
            </a:pPr>
            <a:r>
              <a:rPr lang="pt-BR" dirty="0" smtClean="0"/>
              <a:t>Muito positivo para a equipe de trabalho;</a:t>
            </a:r>
          </a:p>
          <a:p>
            <a:pPr marL="514350" indent="-514350" algn="just">
              <a:buAutoNum type="arabicPlain" startAt="2"/>
            </a:pPr>
            <a:endParaRPr lang="pt-BR" dirty="0" smtClean="0"/>
          </a:p>
          <a:p>
            <a:pPr marL="514350" indent="-514350" algn="just">
              <a:buAutoNum type="arabicPlain" startAt="3"/>
            </a:pPr>
            <a:r>
              <a:rPr lang="pt-BR" dirty="0" smtClean="0"/>
              <a:t>Vinculação e parceria com a outra equipe que atua na UBS;</a:t>
            </a:r>
          </a:p>
          <a:p>
            <a:pPr marL="514350" indent="-514350" algn="just">
              <a:buAutoNum type="arabicPlain" startAt="3"/>
            </a:pPr>
            <a:endParaRPr lang="pt-BR" dirty="0"/>
          </a:p>
          <a:p>
            <a:pPr marL="514350" indent="-514350" algn="just">
              <a:buAutoNum type="arabicPlain" startAt="3"/>
            </a:pPr>
            <a:r>
              <a:rPr lang="pt-BR" dirty="0" smtClean="0"/>
              <a:t>Atingimos atendimentos clínicos integrais com consultas planejadas, captações no primeiro trimestre da gestação, organizamos e melhoramos com qualidade o acolhimento de todas as usuárias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514350" indent="-514350" algn="just">
              <a:buAutoNum type="arabicPlain" startAt="5"/>
            </a:pPr>
            <a:r>
              <a:rPr lang="pt-BR" dirty="0" smtClean="0"/>
              <a:t>O  impacto na comunidade foi realmente saudável;</a:t>
            </a:r>
          </a:p>
          <a:p>
            <a:pPr marL="514350" indent="-514350" algn="just">
              <a:buAutoNum type="arabicPlain" startAt="5"/>
            </a:pPr>
            <a:endParaRPr lang="pt-BR" dirty="0" smtClean="0"/>
          </a:p>
          <a:p>
            <a:pPr marL="514350" indent="-514350" algn="just">
              <a:buAutoNum type="arabicPlain" startAt="6"/>
            </a:pPr>
            <a:r>
              <a:rPr lang="pt-BR" dirty="0" smtClean="0"/>
              <a:t>Mudanças que permanecerão no serviço de rotina  no  atendimento das usuárias;</a:t>
            </a:r>
          </a:p>
          <a:p>
            <a:pPr marL="514350" indent="-514350" algn="just">
              <a:buAutoNum type="arabicPlain" startAt="6"/>
            </a:pPr>
            <a:endParaRPr lang="pt-BR" dirty="0" smtClean="0"/>
          </a:p>
          <a:p>
            <a:pPr marL="514350" indent="-514350" algn="just">
              <a:buAutoNum type="arabicPlain" startAt="7"/>
            </a:pPr>
            <a:r>
              <a:rPr lang="pt-BR" dirty="0" smtClean="0"/>
              <a:t>Laços de parcerias entre os líderes da comunidade e a equipe de saúde da família;</a:t>
            </a:r>
          </a:p>
          <a:p>
            <a:pPr marL="514350" indent="-514350" algn="just">
              <a:buAutoNum type="arabicPlain" startAt="7"/>
            </a:pPr>
            <a:endParaRPr lang="pt-BR" dirty="0" smtClean="0"/>
          </a:p>
          <a:p>
            <a:pPr marL="514350" indent="-514350" algn="just">
              <a:buAutoNum type="arabicPlain" startAt="8"/>
            </a:pPr>
            <a:r>
              <a:rPr lang="pt-BR" dirty="0" smtClean="0"/>
              <a:t>Melhoria nas relações interpessoais dos membros da equipe. </a:t>
            </a:r>
          </a:p>
          <a:p>
            <a:pPr marL="514350" indent="-514350">
              <a:buAutoNum type="arabicPlain" startAt="5"/>
            </a:pP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/>
              <a:t>           REFERÊNCIAS    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algn="just"/>
            <a:r>
              <a:rPr lang="pt-BR" dirty="0" smtClean="0"/>
              <a:t>BRASIL Ministério de Saúde. Atenção de Saúde. Atenção ao Pré- natal de Baixo Risco.</a:t>
            </a:r>
            <a:r>
              <a:rPr lang="pt-BR" b="1" dirty="0" smtClean="0"/>
              <a:t> </a:t>
            </a:r>
            <a:r>
              <a:rPr lang="pt-BR" dirty="0" smtClean="0"/>
              <a:t>Brasília- DF 2013. (Cadernos de Atenção Básica, n. 32)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 BRASIL. Ministério da Saúde. Caderno de Atenção Básica. (Atenção ao pré-natal de baixo risco, n.32, 2013).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Manual Técnico de Pré- natal e </a:t>
            </a:r>
            <a:r>
              <a:rPr lang="pt-BR" dirty="0" err="1" smtClean="0"/>
              <a:t>Puerpério</a:t>
            </a:r>
            <a:r>
              <a:rPr lang="pt-BR" dirty="0" smtClean="0"/>
              <a:t> do Ministério da Saúde (MS)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Imagem 2" descr="C:\Users\Administrador\Documents\LUIS ESPECIALIDAD\FOTOS PARA INTREVENCION\P100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5480"/>
            <a:ext cx="47720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m 8" descr="F:\P1000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405" y="3067050"/>
            <a:ext cx="42100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m 2" descr="C:\Users\Luis Emilio Madraso\Documents\LUIS ESPECIALIDAD\FOTOS PARA INTREVENCION\P100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726" y="3997541"/>
            <a:ext cx="3982679" cy="27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39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8688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/>
              <a:t>MUNICÍPIO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Macapá – capital do Estado do Amapá</a:t>
            </a:r>
          </a:p>
          <a:p>
            <a:pPr algn="just"/>
            <a:r>
              <a:rPr lang="pt-BR" dirty="0" smtClean="0"/>
              <a:t>Apresenta uma população de 437 256 habitantes</a:t>
            </a:r>
          </a:p>
          <a:p>
            <a:pPr algn="just"/>
            <a:r>
              <a:rPr lang="pt-BR" dirty="0" smtClean="0"/>
              <a:t>Existe 23 UBS e 5 USF</a:t>
            </a:r>
          </a:p>
          <a:p>
            <a:pPr algn="just"/>
            <a:r>
              <a:rPr lang="pt-BR" dirty="0" smtClean="0"/>
              <a:t>Tem 72 Equipes de  Saúde da Família </a:t>
            </a:r>
          </a:p>
          <a:p>
            <a:pPr algn="just"/>
            <a:r>
              <a:rPr lang="pt-BR" dirty="0" smtClean="0"/>
              <a:t>Apoio do NASF</a:t>
            </a:r>
          </a:p>
          <a:p>
            <a:pPr algn="just"/>
            <a:r>
              <a:rPr lang="pt-BR" dirty="0" smtClean="0"/>
              <a:t>No município existem 4 hospitais: 1 para atenção da criança, 1 para atenção da mulher e 2 para as urgências médicas.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720080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/>
              <a:t>                          UBS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UBS </a:t>
            </a:r>
            <a:r>
              <a:rPr lang="pt-BR" dirty="0"/>
              <a:t>Infraero </a:t>
            </a:r>
            <a:r>
              <a:rPr lang="pt-BR" dirty="0" smtClean="0"/>
              <a:t>II – zona urbana</a:t>
            </a:r>
          </a:p>
          <a:p>
            <a:pPr algn="just"/>
            <a:r>
              <a:rPr lang="pt-BR" dirty="0"/>
              <a:t>população da área </a:t>
            </a:r>
            <a:r>
              <a:rPr lang="pt-BR" dirty="0" smtClean="0"/>
              <a:t>adstrita = 12000</a:t>
            </a:r>
          </a:p>
          <a:p>
            <a:pPr algn="just"/>
            <a:r>
              <a:rPr lang="pt-BR" dirty="0" smtClean="0"/>
              <a:t>Somente 8000 usuários cadastrados</a:t>
            </a:r>
          </a:p>
          <a:p>
            <a:pPr algn="just"/>
            <a:r>
              <a:rPr lang="pt-BR" dirty="0" smtClean="0"/>
              <a:t>Há 2 equipes de saúde, onde cada uma tem 1 enfermeira, 3 técnicos de enfermagem, 12 agentes comunitários de saúde (ACS) e 1 médico que realizam acompanhamento às mais de 4000 pessoas de diferentes idades	</a:t>
            </a:r>
          </a:p>
          <a:p>
            <a:pPr lvl="1" algn="just"/>
            <a:r>
              <a:rPr lang="pt-BR" sz="2200" dirty="0"/>
              <a:t>Há uma população </a:t>
            </a:r>
            <a:r>
              <a:rPr lang="pt-BR" sz="2200" dirty="0" smtClean="0"/>
              <a:t>desassistida de, aproximadamente 4000, cujo atendimento ocorre </a:t>
            </a:r>
            <a:r>
              <a:rPr lang="pt-BR" sz="2200" dirty="0"/>
              <a:t>de maneira esporádica quando as mesmas procuram por atendimento na UBS 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Gestantes registradas residentes na área – 65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0112"/>
            <a:ext cx="8229600" cy="780696"/>
          </a:xfrm>
        </p:spPr>
        <p:txBody>
          <a:bodyPr>
            <a:noAutofit/>
          </a:bodyPr>
          <a:lstStyle/>
          <a:p>
            <a:pPr algn="r"/>
            <a:r>
              <a:rPr lang="pt-BR" sz="3000" b="1" dirty="0" smtClean="0"/>
              <a:t>COMO ERA A ASSISTENCIA AO PRÉ-NATAL E PUERPÉRIO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Havia consulta </a:t>
            </a:r>
            <a:r>
              <a:rPr lang="pt-BR" dirty="0"/>
              <a:t>programadas todas as semanas para </a:t>
            </a:r>
            <a:r>
              <a:rPr lang="pt-BR" dirty="0" smtClean="0"/>
              <a:t>onde eram orientadas saiam da </a:t>
            </a:r>
            <a:r>
              <a:rPr lang="pt-BR" dirty="0"/>
              <a:t>consulta com as </a:t>
            </a:r>
            <a:r>
              <a:rPr lang="pt-BR" dirty="0" smtClean="0"/>
              <a:t>consultas </a:t>
            </a:r>
            <a:r>
              <a:rPr lang="pt-BR" dirty="0"/>
              <a:t>agendadas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Tínhamos </a:t>
            </a:r>
            <a:r>
              <a:rPr lang="pt-BR" dirty="0"/>
              <a:t>dificuldades quanto às captações precoces de gestantes inferior à 12 semanas de </a:t>
            </a:r>
            <a:r>
              <a:rPr lang="pt-BR" dirty="0" smtClean="0"/>
              <a:t>gestação, gestantes faltosas, falha na realização </a:t>
            </a:r>
            <a:r>
              <a:rPr lang="pt-BR" dirty="0"/>
              <a:t>dos exames </a:t>
            </a:r>
            <a:r>
              <a:rPr lang="pt-BR" dirty="0" smtClean="0"/>
              <a:t>solicitados.</a:t>
            </a:r>
          </a:p>
          <a:p>
            <a:pPr algn="just"/>
            <a:r>
              <a:rPr lang="pt-BR" dirty="0" smtClean="0"/>
              <a:t>Já o puerpério, conseguíamos acompanhá-las até os 45 </a:t>
            </a:r>
            <a:r>
              <a:rPr lang="pt-BR" dirty="0"/>
              <a:t>dias de </a:t>
            </a:r>
            <a:r>
              <a:rPr lang="pt-BR" dirty="0" smtClean="0"/>
              <a:t>puerpério</a:t>
            </a:r>
          </a:p>
          <a:p>
            <a:pPr algn="just"/>
            <a:r>
              <a:rPr lang="pt-BR" dirty="0" smtClean="0"/>
              <a:t>Como não havia médico na equipe, tínhamos 41 gestantes acompanhadas pela enfermeira</a:t>
            </a:r>
          </a:p>
          <a:p>
            <a:pPr marL="274320" lvl="1" indent="-274320" algn="just">
              <a:buClr>
                <a:schemeClr val="accent3"/>
              </a:buClr>
              <a:buSzPct val="95000"/>
            </a:pPr>
            <a:r>
              <a:rPr lang="pt-BR" dirty="0" smtClean="0"/>
              <a:t>Houve 126 puérperas </a:t>
            </a:r>
            <a:r>
              <a:rPr lang="pt-BR" dirty="0"/>
              <a:t>atendidas no ultimo ano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7443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/>
              <a:t>            OBJETIVO GERAL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Melhorar a atenção à saúde das usuárias no Programa de Pré-Natal e Puerpério na UBS/ESF Infraero II no município de Macapá/AP</a:t>
            </a:r>
            <a:endParaRPr lang="pt-B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            </a:t>
            </a:r>
            <a:r>
              <a:rPr lang="pt-BR" sz="3900" b="1" dirty="0" smtClean="0"/>
              <a:t>METODOLOGIA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ações segundo os eixos temáticos:</a:t>
            </a:r>
          </a:p>
          <a:p>
            <a:pPr lvl="2" algn="just"/>
            <a:r>
              <a:rPr lang="pt-BR" dirty="0" smtClean="0"/>
              <a:t>monitoramento e avaliação,</a:t>
            </a:r>
          </a:p>
          <a:p>
            <a:pPr lvl="2" algn="just"/>
            <a:r>
              <a:rPr lang="pt-BR" dirty="0" smtClean="0"/>
              <a:t>organização e gestação do serviço,</a:t>
            </a:r>
          </a:p>
          <a:p>
            <a:pPr lvl="2" algn="just"/>
            <a:r>
              <a:rPr lang="pt-BR" dirty="0" smtClean="0"/>
              <a:t> engajamento públicos e,</a:t>
            </a:r>
          </a:p>
          <a:p>
            <a:pPr lvl="2" algn="just"/>
            <a:r>
              <a:rPr lang="pt-BR" dirty="0" smtClean="0"/>
              <a:t> qualificação da prática clínica  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intervenção </a:t>
            </a:r>
            <a:r>
              <a:rPr lang="pt-BR" dirty="0"/>
              <a:t>no campo da prática assistencial </a:t>
            </a:r>
            <a:r>
              <a:rPr lang="pt-BR" dirty="0" smtClean="0"/>
              <a:t>com </a:t>
            </a:r>
            <a:r>
              <a:rPr lang="pt-BR" dirty="0"/>
              <a:t>o cadastramento e acompanhamento </a:t>
            </a:r>
            <a:r>
              <a:rPr lang="pt-BR" dirty="0" smtClean="0"/>
              <a:t>da população alvo; </a:t>
            </a:r>
          </a:p>
          <a:p>
            <a:pPr algn="just"/>
            <a:r>
              <a:rPr lang="pt-BR" dirty="0" smtClean="0"/>
              <a:t>período </a:t>
            </a:r>
            <a:r>
              <a:rPr lang="pt-BR" dirty="0"/>
              <a:t>de 22 setembro a 06 </a:t>
            </a:r>
            <a:r>
              <a:rPr lang="pt-BR" dirty="0" smtClean="0"/>
              <a:t>fevereiro (16 semanas); </a:t>
            </a:r>
          </a:p>
          <a:p>
            <a:pPr algn="just"/>
            <a:r>
              <a:rPr lang="pt-BR" dirty="0" smtClean="0"/>
              <a:t>Manual </a:t>
            </a:r>
            <a:r>
              <a:rPr lang="pt-BR" dirty="0"/>
              <a:t>Técnico de </a:t>
            </a:r>
            <a:r>
              <a:rPr lang="pt-BR" dirty="0" smtClean="0"/>
              <a:t>Pré-natal </a:t>
            </a:r>
            <a:r>
              <a:rPr lang="pt-BR" dirty="0"/>
              <a:t>e Puerpério do </a:t>
            </a:r>
            <a:r>
              <a:rPr lang="pt-BR" dirty="0" smtClean="0"/>
              <a:t>MS e os </a:t>
            </a:r>
            <a:r>
              <a:rPr lang="pt-BR" dirty="0"/>
              <a:t>Cadernos de Atenção </a:t>
            </a:r>
            <a:r>
              <a:rPr lang="pt-BR" dirty="0" smtClean="0"/>
              <a:t>Básica - </a:t>
            </a:r>
            <a:r>
              <a:rPr lang="pt-BR" dirty="0"/>
              <a:t>Atenção ao </a:t>
            </a:r>
            <a:r>
              <a:rPr lang="pt-BR" dirty="0" smtClean="0"/>
              <a:t>Pré-natal </a:t>
            </a:r>
            <a:r>
              <a:rPr lang="pt-BR" dirty="0"/>
              <a:t>de Baixo Risco</a:t>
            </a:r>
            <a:r>
              <a:rPr lang="pt-BR" dirty="0" smtClean="0"/>
              <a:t>; </a:t>
            </a:r>
          </a:p>
          <a:p>
            <a:pPr algn="just"/>
            <a:r>
              <a:rPr lang="pt-BR" dirty="0" smtClean="0"/>
              <a:t>Utilizados: fichas </a:t>
            </a:r>
            <a:r>
              <a:rPr lang="pt-BR" dirty="0"/>
              <a:t>espelhos, prontuários, e planilha de coleta de dados do pré-natal e </a:t>
            </a:r>
            <a:r>
              <a:rPr lang="pt-BR" dirty="0" smtClean="0"/>
              <a:t>puerpério.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/>
              <a:t>INTERVENÇÃO</a:t>
            </a:r>
            <a:endParaRPr lang="pt-BR" sz="3500" b="1" dirty="0"/>
          </a:p>
        </p:txBody>
      </p:sp>
      <p:pic>
        <p:nvPicPr>
          <p:cNvPr id="1026" name="Imagem 3" descr="C:\Users\Luis Emilio Madraso\Documents\LUIS ESPECIALIDAD\FOTOS PARA INTREVENCION\DSC01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0010"/>
            <a:ext cx="3888432" cy="33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5" descr="F:\fotos no usadas na intervencion\DSC01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272" y="147489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4" descr="G:\DCIM\100_PANA\P1000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0577"/>
            <a:ext cx="4442122" cy="23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6" descr="F:\fotos no usadas na intervencion\P10002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754" y="3933055"/>
            <a:ext cx="4332984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82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/>
              <a:t>INTERVENÇÃO</a:t>
            </a:r>
            <a:endParaRPr lang="pt-BR" sz="3500" b="1" dirty="0"/>
          </a:p>
        </p:txBody>
      </p:sp>
      <p:pic>
        <p:nvPicPr>
          <p:cNvPr id="2050" name="Imagem 12" descr="G:\fotos no usadas na intervencion\P100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59" y="921302"/>
            <a:ext cx="3361699" cy="257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7" descr="C:\Users\Administrador\Documents\LUIS ESPECIALIDAD\FOTOS PARA INTREVENCION\P100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4021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8" descr="F:\P100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88682"/>
            <a:ext cx="4014507" cy="328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4" descr="C:\Users\Administrador\Documents\LUIS ESPECIALIDAD\FOTOS PARA INTREVENCION\P1000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722" y="4325391"/>
            <a:ext cx="4000077" cy="24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59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579</TotalTime>
  <Words>1216</Words>
  <Application>Microsoft Office PowerPoint</Application>
  <PresentationFormat>Apresentação na tela (4:3)</PresentationFormat>
  <Paragraphs>184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Fluxo</vt:lpstr>
      <vt:lpstr>Melhoria da atenção  à saúde das usuárias no Programa de Pré-Natal  e Puerpério na UBS/EFS Infraero II, Macapá /AP  </vt:lpstr>
      <vt:lpstr>INTRODUÇÃO</vt:lpstr>
      <vt:lpstr>MUNICÍPIO</vt:lpstr>
      <vt:lpstr>                          UBS</vt:lpstr>
      <vt:lpstr>COMO ERA A ASSISTENCIA AO PRÉ-NATAL E PUERPÉRIO</vt:lpstr>
      <vt:lpstr>            OBJETIVO GERAL</vt:lpstr>
      <vt:lpstr>            METODOLOGIA</vt:lpstr>
      <vt:lpstr>INTERVENÇÃO</vt:lpstr>
      <vt:lpstr>INTERVENÇÃO</vt:lpstr>
      <vt:lpstr>OBJETIVOS ESPECÍFICOS   METAS    INDICADORES    RESULTADOS        PRÉ-NATAL</vt:lpstr>
      <vt:lpstr>Slide 11</vt:lpstr>
      <vt:lpstr>Slide 12</vt:lpstr>
      <vt:lpstr>Slide 13</vt:lpstr>
      <vt:lpstr>Slide 14</vt:lpstr>
      <vt:lpstr>Slide 15</vt:lpstr>
      <vt:lpstr>Slide 16</vt:lpstr>
      <vt:lpstr>OBJETIVOS ESPECÍFICOS   METAS    INDICADORES    RESULTADOS        PUERPÉRIO</vt:lpstr>
      <vt:lpstr>Slide 18</vt:lpstr>
      <vt:lpstr>Slide 19</vt:lpstr>
      <vt:lpstr>Slide 20</vt:lpstr>
      <vt:lpstr>Slide 21</vt:lpstr>
      <vt:lpstr>Slide 22</vt:lpstr>
      <vt:lpstr>            DISCUSSÃO</vt:lpstr>
      <vt:lpstr>Slide 24</vt:lpstr>
      <vt:lpstr>          CONSIDERAÇÕES FINAIS</vt:lpstr>
      <vt:lpstr>Slide 26</vt:lpstr>
      <vt:lpstr>           REFERÊNCIAS    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 a saúde das usuárias nOPrograma de Pre-Natal  e Puerpério na UBS/EFInfraero II,Macapa /AP</dc:title>
  <dc:creator>Luis Emilio Madraso</dc:creator>
  <cp:lastModifiedBy>Luis Emilio Madraso</cp:lastModifiedBy>
  <cp:revision>59</cp:revision>
  <dcterms:created xsi:type="dcterms:W3CDTF">2015-04-05T19:34:00Z</dcterms:created>
  <dcterms:modified xsi:type="dcterms:W3CDTF">2015-05-20T12:19:48Z</dcterms:modified>
</cp:coreProperties>
</file>