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8"/>
  </p:notesMasterIdLst>
  <p:sldIdLst>
    <p:sldId id="257" r:id="rId2"/>
    <p:sldId id="261" r:id="rId3"/>
    <p:sldId id="293" r:id="rId4"/>
    <p:sldId id="300" r:id="rId5"/>
    <p:sldId id="262" r:id="rId6"/>
    <p:sldId id="264" r:id="rId7"/>
    <p:sldId id="301" r:id="rId8"/>
    <p:sldId id="302" r:id="rId9"/>
    <p:sldId id="267" r:id="rId10"/>
    <p:sldId id="303" r:id="rId11"/>
    <p:sldId id="268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1" r:id="rId25"/>
    <p:sldId id="294" r:id="rId26"/>
    <p:sldId id="32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ise" initials="L" lastIdx="7" clrIdx="0"/>
  <p:cmAuthor id="1" name="Duddy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6" autoAdjust="0"/>
    <p:restoredTop sz="91562" autoAdjust="0"/>
  </p:normalViewPr>
  <p:slideViewPr>
    <p:cSldViewPr snapToGrid="0">
      <p:cViewPr>
        <p:scale>
          <a:sx n="70" d="100"/>
          <a:sy n="70" d="100"/>
        </p:scale>
        <p:origin x="-85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6E25-7C5C-4091-A0D8-4CDF022B293E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F2C0-D01A-4E7E-9059-2396FE652C2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98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F2C0-D01A-4E7E-9059-2396FE652C2C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75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80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47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25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26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49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30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42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083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91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63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83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19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94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16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F44C-E7B2-4EBF-897F-554EE185E3BF}" type="datetimeFigureOut">
              <a:rPr lang="pt-BR" smtClean="0"/>
              <a:t>12/08/2015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5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7306" y="126125"/>
            <a:ext cx="9475076" cy="181622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pt-B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Universidade </a:t>
            </a:r>
            <a:r>
              <a:rPr lang="pt-BR" sz="2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Aberta do SUS - UNASUS</a:t>
            </a:r>
            <a:r>
              <a:rPr lang="pt-BR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Universidade </a:t>
            </a:r>
            <a:r>
              <a:rPr lang="pt-BR" sz="2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de Pelotas</a:t>
            </a:r>
            <a:r>
              <a:rPr lang="pt-BR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Especialização </a:t>
            </a:r>
            <a:r>
              <a:rPr lang="pt-BR" sz="2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Saúde da Família</a:t>
            </a:r>
            <a:r>
              <a:rPr lang="pt-BR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Modalidade </a:t>
            </a:r>
            <a:r>
              <a:rPr lang="pt-BR" sz="2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pt-B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Distância</a:t>
            </a:r>
            <a:r>
              <a:rPr lang="pt-BR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Turma 8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464" y="2388027"/>
            <a:ext cx="10247587" cy="2635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Melhoria da Atenção à Saúde da Pessoa com Hipertensão Arterial Sistêmica e/ou Diabetes Mellitus na ESF </a:t>
            </a: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Wilson Batista </a:t>
            </a:r>
            <a:r>
              <a:rPr lang="pt-BR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Siqueira, Mâncio </a:t>
            </a: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Lima/AC</a:t>
            </a: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</a:t>
            </a: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Mendoza </a:t>
            </a:r>
            <a:r>
              <a:rPr lang="pt-BR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Cobas</a:t>
            </a: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Orientador: Thiago Santos de Souza</a:t>
            </a: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987" y="125821"/>
            <a:ext cx="1639613" cy="164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407115" y="13648"/>
            <a:ext cx="1648043" cy="1649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00863" y="5595581"/>
            <a:ext cx="10247587" cy="74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 defTabSz="914400">
              <a:spcBef>
                <a:spcPts val="600"/>
              </a:spcBef>
              <a:buClr>
                <a:srgbClr val="3891A7"/>
              </a:buClr>
              <a:buFont typeface="Wingdings 3" charset="2"/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Font typeface="Wingdings 3" charset="2"/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Font typeface="Wingdings 3" charset="2"/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Font typeface="Wingdings 3" charset="2"/>
              <a:buNone/>
            </a:pPr>
            <a:endParaRPr lang="pt-BR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07115" y="6188192"/>
            <a:ext cx="9475076" cy="553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spcBef>
                <a:spcPts val="0"/>
              </a:spcBef>
            </a:pPr>
            <a:r>
              <a:rPr lang="pt-B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Pelotas, 2015</a:t>
            </a:r>
            <a:r>
              <a:rPr lang="pt-BR" sz="2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8506" y="1719154"/>
            <a:ext cx="8596668" cy="3880773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Protocolo: Hipertensão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 e Diabetes Mellitus do Ministério da Saúde,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Espelho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Planilha coleta de dados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20725"/>
            <a:ext cx="12192000" cy="846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Logística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85" y="948366"/>
            <a:ext cx="12098215" cy="5925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Ampliar a cobertura a 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hipertensos e/ou diabéticos</a:t>
            </a:r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Cadastrar 100% dos hipertensos da área de abrangência no Programa de Atenção à Hipertensão Arterial e à Diabetes Mellitus da unidade de 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Cadastrar</a:t>
            </a: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dos diabéticos da área de abrangência no Programa de Atenção à Hipertensão Arterial e à Diabetes Mellitus da unidade de saúde.</a:t>
            </a: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Gráfico 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"/>
          <a:stretch>
            <a:fillRect/>
          </a:stretch>
        </p:blipFill>
        <p:spPr bwMode="auto">
          <a:xfrm>
            <a:off x="646386" y="3092739"/>
            <a:ext cx="4981904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6386" y="5772439"/>
            <a:ext cx="4981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8: Cobertura do programa de atenção à saúde dos hipertensos na UBS Wilson Batista Siqueira, Mâncio lima, Acre. Fonte: Planilha de Dados 2015.</a:t>
            </a:r>
          </a:p>
        </p:txBody>
      </p:sp>
      <p:pic>
        <p:nvPicPr>
          <p:cNvPr id="2051" name="Gráfico 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06" y="3092739"/>
            <a:ext cx="4981904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849006" y="5851269"/>
            <a:ext cx="4981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do programa de atenção à saúde 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diabéticos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UBS Wilson Batista Siqueira, Mâncio lima, Acre. Fonte: Planilha de Dados 2015.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09478" y="1821359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45 </a:t>
            </a:r>
            <a:r>
              <a:rPr lang="pt-BR" dirty="0">
                <a:solidFill>
                  <a:srgbClr val="FF0000"/>
                </a:solidFill>
              </a:rPr>
              <a:t>(21,1%), </a:t>
            </a:r>
            <a:r>
              <a:rPr lang="pt-BR" dirty="0" smtClean="0">
                <a:solidFill>
                  <a:srgbClr val="FF0000"/>
                </a:solidFill>
              </a:rPr>
              <a:t>Mês 2: 118 </a:t>
            </a:r>
            <a:r>
              <a:rPr lang="pt-BR" dirty="0">
                <a:solidFill>
                  <a:srgbClr val="FF0000"/>
                </a:solidFill>
              </a:rPr>
              <a:t>(55,4%), </a:t>
            </a:r>
            <a:r>
              <a:rPr lang="pt-BR" dirty="0" smtClean="0">
                <a:solidFill>
                  <a:srgbClr val="FF0000"/>
                </a:solidFill>
              </a:rPr>
              <a:t>Mês 3: 203 </a:t>
            </a:r>
            <a:r>
              <a:rPr lang="pt-BR" dirty="0">
                <a:solidFill>
                  <a:srgbClr val="FF0000"/>
                </a:solidFill>
              </a:rPr>
              <a:t>(95,3</a:t>
            </a:r>
            <a:r>
              <a:rPr lang="pt-BR" dirty="0" smtClean="0">
                <a:solidFill>
                  <a:srgbClr val="FF0000"/>
                </a:solidFill>
              </a:rPr>
              <a:t>%)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93638" y="2587908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09 (17,6%), Mês 2: 30 </a:t>
            </a:r>
            <a:r>
              <a:rPr lang="pt-BR" dirty="0">
                <a:solidFill>
                  <a:srgbClr val="FF0000"/>
                </a:solidFill>
              </a:rPr>
              <a:t>(</a:t>
            </a:r>
            <a:r>
              <a:rPr lang="pt-BR" dirty="0" smtClean="0">
                <a:solidFill>
                  <a:srgbClr val="FF0000"/>
                </a:solidFill>
              </a:rPr>
              <a:t>58,8%), Mês 3: 51 (100%)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372" y="2017987"/>
            <a:ext cx="11067394" cy="5108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2.</a:t>
            </a: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Melhorar a qualidade da atenção a hipertensos e/ou diabéticos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2.1.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exame clínico apropriado em 100% dos hipertensos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2.2.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exame clínico apropriado em 100% dos diabéticos.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36276" y="3654188"/>
            <a:ext cx="4911312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Resultado: 100% nos três meses da intervenção</a:t>
            </a:r>
            <a:endParaRPr 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85" y="869536"/>
            <a:ext cx="12098215" cy="5925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pt-BR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pt-BR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Melhorar a qualidade da atenção a hipertensos e/ou </a:t>
            </a:r>
            <a:r>
              <a:rPr lang="pt-BR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diabéticos</a:t>
            </a:r>
            <a:endParaRPr lang="pt-BR" sz="2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pt-BR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 a </a:t>
            </a:r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dos hipertensos a realização de exames complementares em dia de acordo com o protocolo.   </a:t>
            </a:r>
            <a:endParaRPr lang="pt-BR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pt-BR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 a </a:t>
            </a:r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dos diabéticos a realização de exames complementares em dia de acordo com o protocolo.</a:t>
            </a: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1428" y="5547309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10. Proporção de hipertensos com exame complementares em dia de acordo com o protocolo, UBS Wilson Batista Siqueira, Mâncio lima/Acre. Fonte: Planilha de Dados 2015.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41200" y="5508359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11. Proporção de diabéticos com exame complementares em dia de acordo com o protocolo UBS 	Wilson Batista Siqueira, Mâncio lima/Acre. Fonte: Planilha de Dados 2015.</a:t>
            </a:r>
          </a:p>
        </p:txBody>
      </p:sp>
      <p:pic>
        <p:nvPicPr>
          <p:cNvPr id="3074" name="Gráfico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"/>
          <a:stretch>
            <a:fillRect/>
          </a:stretch>
        </p:blipFill>
        <p:spPr bwMode="auto">
          <a:xfrm>
            <a:off x="441428" y="2981568"/>
            <a:ext cx="4981904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áfico 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57" y="2965385"/>
            <a:ext cx="486021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83138" y="1786622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38 (84,4%), Mês 2: 83 (70,3%), Mês 3: 154 (75,9%)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83138" y="2475756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7 (77,8%), Mês 2: 21 (70%), Mês 3: 39 (76,5%)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85" y="948366"/>
            <a:ext cx="12098215" cy="5925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pt-BR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pt-BR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Melhorar a qualidade da atenção a hipertensos e/ou </a:t>
            </a:r>
            <a:r>
              <a:rPr lang="pt-BR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diabéticos</a:t>
            </a:r>
            <a:endParaRPr lang="pt-BR" sz="2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2.5. </a:t>
            </a:r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Priorizar a prescrição de medicamentos da farmácia popular para 100% dos hipertensos cadastrados na unidade de saúde.</a:t>
            </a:r>
          </a:p>
          <a:p>
            <a:pPr marL="0" indent="0">
              <a:buNone/>
            </a:pPr>
            <a:r>
              <a:rPr lang="pt-BR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2.6. </a:t>
            </a:r>
            <a:r>
              <a:rPr lang="pt-BR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Priorizar a prescrição de medicamentos da farmácia popular para 100% dos diabéticos cadastrados na unidade de saúde.</a:t>
            </a: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5662" y="5594607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12. Proporção de hipertensos com prescrição de medicamentos da farmácia popular/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Hiperdia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priorizada, UBS Wilson Batista Siqueira, Mâncio lima/Acre Fonte: Planilha de Dados 2015.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32763" y="5602967"/>
            <a:ext cx="524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13. Proporção de diabéticos com prescrição de medicamentos da farmácia popular/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Hiperdia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priorizada, UBS Wilson Batista Siqueira, Mâncio lima/Acre. Fonte: Planilha de Dados, 2015.</a:t>
            </a:r>
          </a:p>
        </p:txBody>
      </p:sp>
      <p:pic>
        <p:nvPicPr>
          <p:cNvPr id="4098" name="Gráfico 5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/>
          <a:stretch>
            <a:fillRect/>
          </a:stretch>
        </p:blipFill>
        <p:spPr bwMode="auto">
          <a:xfrm>
            <a:off x="425662" y="2995961"/>
            <a:ext cx="4981904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Gráfico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/>
          <a:stretch>
            <a:fillRect/>
          </a:stretch>
        </p:blipFill>
        <p:spPr bwMode="auto">
          <a:xfrm>
            <a:off x="5912039" y="3001249"/>
            <a:ext cx="5470664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69569" y="1786622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41 (93,2%), Mês 2: 94 (87%), Mês 3: 169 (91,4%)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69569" y="2539525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7 (77,8%), Mês 2: 24 (80%), Mês 3: 43 (87,8%)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85" y="928840"/>
            <a:ext cx="12098215" cy="5925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Melhorar a qualidade da atenção a hipertensos e/ou </a:t>
            </a:r>
            <a:r>
              <a:rPr lang="pt-B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diabéticos</a:t>
            </a:r>
            <a:endParaRPr lang="pt-BR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2.7.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avaliação da necessidade de atendimento odontológico em 100% dos hipertensos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2.8.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avaliação da necessidade de atendimento odontológico em 100% dos diabéticos.</a:t>
            </a: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1428" y="5713203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14: proporção de hipertensos com avaliação da necessidade de atendimento odontológico UBS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Wilson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Batista Siqueira, Mâncio lima, Acre. Fonte: Planilha de Dados 2015.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558445" y="5696385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15. Proporção de diabéticos com avaliação da necessidade de atendimento odontológico UBS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Wilson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Batista Siqueira, Mâncio lima, Acre. Fonte: Planilha de Dados 2015.</a:t>
            </a:r>
          </a:p>
        </p:txBody>
      </p:sp>
      <p:pic>
        <p:nvPicPr>
          <p:cNvPr id="5122" name="Gráfico 6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8" y="3184298"/>
            <a:ext cx="4981904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Gráfico 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45" y="3143354"/>
            <a:ext cx="4981904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00578" y="1786622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39 (86,7%), Mês 2: 88 (74,6%), Mês 3: 105 (51,7%)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80022" y="2676001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8 (88,9%), Mês 2: 23 (76,7%), Mês 3: 28 (54,9%)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85" y="1058728"/>
            <a:ext cx="12098215" cy="5925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3 </a:t>
            </a:r>
            <a:r>
              <a:rPr 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Melhorar a adesão de hipertensos e/ou diabéticos ao programa</a:t>
            </a:r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3.1.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Buscar 100% dos hipertensos faltosos às consultas na unidade de saúde conforme a periodicidade recomendada.</a:t>
            </a:r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3.2.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Buscar 100% dos diabéticos faltosos às consultas na unidade de saúde conforme a periodicidade recomendada.</a:t>
            </a: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0356" y="5645903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16. Proporção de hipertensos, faltosos as consultas medicas com busca ativa UBS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Wilson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Batista Siqueira, Mâncio lima/Acre. Fonte: Planilha de Dados 2015.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063589" y="5564014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17. Proporção de diabéticos, faltosos as consultas medicas com busca ativa UBS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Wilson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Batista Siqueira, Mâncio lima/Acre. Fonte: Planilha de Dados 2015.</a:t>
            </a:r>
          </a:p>
        </p:txBody>
      </p:sp>
      <p:pic>
        <p:nvPicPr>
          <p:cNvPr id="6146" name="Gráfico 6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8" y="3305927"/>
            <a:ext cx="504496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Gráfico 6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43" y="3237687"/>
            <a:ext cx="5139544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42873" y="2820867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3 (100%), Mês 2: 10 (76,9%), Mês 3: 14 (82,4%)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24184" y="1953952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9 (81,8%), Mês 2: 35 (76,1%), Mês 3: 56 (87,5%)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85" y="864598"/>
            <a:ext cx="12098215" cy="5925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4</a:t>
            </a:r>
            <a:r>
              <a:rPr 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Melhorar o registro das informações. </a:t>
            </a:r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4.1.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Manter ficha de acompanhamento de 100% dos hipertensos cadastrados na unidade de saúde</a:t>
            </a: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4.2.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Manter ficha de acompanhamento de 100% dos diabéticos cadastrados na unidade de saúde.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4492" y="5650139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18. Proporção de hipertensos com registro adequado de acompanhamento UBS 	Wilson Batista Siqueira, Mâncio lima/Acre. Fonte: Planilha de Dados 2015.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11615" y="5681289"/>
            <a:ext cx="498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19.  Proporção de diabéticos com registro adequado na ficha de Acompanhamento UBS Wilson Batista Siqueira, Mâncio lima, Acre Fonte: Planilha de Dados 2015.</a:t>
            </a:r>
          </a:p>
        </p:txBody>
      </p:sp>
      <p:pic>
        <p:nvPicPr>
          <p:cNvPr id="7170" name="Gráfico 6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2" y="3166838"/>
            <a:ext cx="4981904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Gráfico 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28" y="3303318"/>
            <a:ext cx="5171091" cy="2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70010" y="1936224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38 (84,4%), Mês 2: 75 (63,6%), Mês 3: 143 (70,4%)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10949" y="2675478"/>
            <a:ext cx="607780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6 (66,7%), Mês 2: 15 (50%), Mês 3: 30 (58,8%)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317" y="1358282"/>
            <a:ext cx="12098215" cy="5925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5</a:t>
            </a:r>
            <a:r>
              <a:rPr lang="pt-B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Mapear hipertensos e  diabéticos de risco para doença cardiovascular</a:t>
            </a:r>
            <a:endParaRPr lang="pt-B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5.1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estratificação do risco cardiovascular em 100% dos hipertensos cadastrados na unidade de saúde.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5.2</a:t>
            </a: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estratificação do risco cardiovascular em 100% dos diabéticos cadastrados na unidade de saúde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Sendo no primeiro mês de 45 (100%), segundo mês 118 (100%), terceiro mês 203 (100%) para hipertensão. E, no primeiro mês de 9 (100%), segundo mês 30 (100%), terceiro mês 51(100%) para 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diabetes. </a:t>
            </a:r>
            <a:endParaRPr lang="pt-B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05516" y="5069528"/>
            <a:ext cx="5108263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Resultado: 100% nos três meses da intervenção</a:t>
            </a:r>
            <a:endParaRPr 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85" y="1247920"/>
            <a:ext cx="12098215" cy="59254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6 </a:t>
            </a:r>
            <a:r>
              <a:rPr lang="pt-B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Promover a saúde de hipertensos e diabéticos </a:t>
            </a:r>
            <a:endParaRPr lang="pt-B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6.1.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 orientação nutricional sobre alimentação saudável a 100% dos hipertensos e diabéticos.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6.2.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 orientação em relação à prática regular de atividade física a 100% dos pacientes hipertensos e diabéticos.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6.3.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 orientação sobre os riscos do tabagismo a 100% dos pacientes hipertensos e diabéticos.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6.4. 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 orientação sobre higiene bucal a 100% dos pacientes hipertensos e diabéticos.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0359" y="5864772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14949" y="4849109"/>
            <a:ext cx="4351989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Resultado: 100% nos três meses da intervenção</a:t>
            </a:r>
            <a:endParaRPr 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41894"/>
            <a:ext cx="12192000" cy="703385"/>
          </a:xfrm>
        </p:spPr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0725"/>
            <a:ext cx="12192000" cy="84616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9536" y="1145716"/>
            <a:ext cx="11146221" cy="579112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algn="just"/>
            <a:r>
              <a:rPr lang="pt-BR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Tendência </a:t>
            </a:r>
            <a:r>
              <a:rPr lang="pt-BR" sz="1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de envelhecimento </a:t>
            </a:r>
            <a:r>
              <a:rPr lang="pt-BR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populacional.</a:t>
            </a:r>
          </a:p>
          <a:p>
            <a:pPr algn="just"/>
            <a:r>
              <a:rPr lang="pt-BR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Brasil são cerca de 17 milhões de portadores de hipertensão arterial, 35% da população de 40 anos e mais.</a:t>
            </a:r>
          </a:p>
          <a:p>
            <a:pPr algn="just"/>
            <a:r>
              <a:rPr lang="pt-BR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Prevalência de hipertensão arterial no Brasil entre 21,1% dos homens e 27,2% das mulheres (VIGITEL, 2009).</a:t>
            </a:r>
          </a:p>
          <a:p>
            <a:pPr algn="just"/>
            <a:r>
              <a:rPr lang="pt-BR" sz="1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do VIGITEL (2011) </a:t>
            </a:r>
            <a:r>
              <a:rPr lang="pt-BR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mostram </a:t>
            </a:r>
            <a:r>
              <a:rPr lang="pt-BR" sz="1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5,6% da população refere ter </a:t>
            </a:r>
            <a:r>
              <a:rPr lang="pt-BR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DM.</a:t>
            </a:r>
          </a:p>
          <a:p>
            <a:pPr algn="just"/>
            <a:r>
              <a:rPr lang="pt-BR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Brasil são cerca de 6 milhões de portadores de diabetes mellitus. </a:t>
            </a:r>
          </a:p>
          <a:p>
            <a:endParaRPr lang="pt-BR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6391" y="155955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intervenção para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EQUIPE: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trabalho, </a:t>
            </a:r>
            <a:endParaRPr lang="pt-B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união entre os integrantes de equipe, </a:t>
            </a:r>
            <a:endParaRPr lang="pt-B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adastramento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todos os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usuários com hipertensão e/ou diabetes com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anos ou mais, implantação de registros específicos como a ficha-espelho, atendimento clinico integral e humanizado.</a:t>
            </a:r>
            <a:endParaRPr lang="pt-B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pt-BR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Descrição: Descrição: C:\Users\Asus\AppData\Local\Microsoft\Windows\Temporary Internet Files\Content.Word\20150212_1048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98" y="40944"/>
            <a:ext cx="4605655" cy="2969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8278" y="752503"/>
            <a:ext cx="5975714" cy="48021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intervenção para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SERVIÇO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Mudanças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positivas na rotina do serviço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contribuíram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 qualificação da qualidade dos atendimentos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prestados, 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Mudanças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ainda requerem a continuidade do processo para que a cada dia seja materializada.</a:t>
            </a:r>
          </a:p>
          <a:p>
            <a:pPr marL="0" indent="0">
              <a:buNone/>
            </a:pPr>
            <a:endParaRPr lang="pt-B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Descrição: Descrição: Descrição: C:\Users\Asus\AppData\Local\Microsoft\Windows\Temporary Internet Files\Content.Word\20150225_095149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79" y="318367"/>
            <a:ext cx="4193771" cy="274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sus\AppData\Local\Microsoft\Windows\Temporary Internet Files\Content.Word\20150415_1359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11" y="3157855"/>
            <a:ext cx="3721100" cy="370014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sp3d z="6350"/>
        </p:spPr>
      </p:pic>
    </p:spTree>
    <p:extLst>
      <p:ext uri="{BB962C8B-B14F-4D97-AF65-F5344CB8AC3E}">
        <p14:creationId xmlns:p14="http://schemas.microsoft.com/office/powerpoint/2010/main" val="8748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445" y="1417320"/>
            <a:ext cx="6858583" cy="3880773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intervenção para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COMUNIDADE:</a:t>
            </a: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Sentimento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satisfação dos usuários pelas atividades desenvolvidas no decorrer da intervenção</a:t>
            </a:r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Descrição: Descrição: Descrição: C:\Users\Asus\Pictures\20150429_143228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69" y="3752194"/>
            <a:ext cx="4164676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3" descr="C:\Users\Asus\AppData\Local\Microsoft\Windows\Temporary Internet Files\Content.Word\20150420_14385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12" y="1624540"/>
            <a:ext cx="5394960" cy="249410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513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Reflexão crítica sobre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096" y="1433016"/>
            <a:ext cx="10800432" cy="4581052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Visava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somente minha qualificação profissional para a obtenção do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especialista em Saúde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Família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Conheci o ambiente virtual e meus orientadores, durante a participação nos fórum interagi com alguns colegas, professores e coordenadores, compartilhamos ideias, ocorreram vivências inesquecíveis, além disso, estabeleci intercâmbio, conheci os costumes da população, aprendi novos conteúdos, foi uma experiência muito bonita e boa</a:t>
            </a:r>
          </a:p>
          <a:p>
            <a:endParaRPr lang="pt-B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Reflexão crítica sobre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712" y="1433016"/>
            <a:ext cx="7279310" cy="40260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Melhorou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significativamente o trabalho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ESF, ganhamos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organização do trabalho, mais união entre os integrantes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equipe. </a:t>
            </a:r>
            <a:endParaRPr lang="pt-B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com certeza vai ter continuidade para oferecer um atendimento com qualidade e continuar melhorando os atendimentos a este grupo da população e melhorar outros programas como o Pré-natal o puerpério.</a:t>
            </a:r>
          </a:p>
          <a:p>
            <a:endParaRPr lang="pt-B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 descr="Descrição: Descrição: Descrição: C:\Users\Asus\AppData\Local\Microsoft\Windows\Temporary Internet Files\Content.Word\20150617_102509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60" y="1835119"/>
            <a:ext cx="4631140" cy="3488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09600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– Representante da OPAS e gestor municipal em visita a UBS interessados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funcionamento da especialização, UBS Wilson Batista Siqueira, Mâncio Lima, AC, 2015. </a:t>
            </a:r>
          </a:p>
        </p:txBody>
      </p:sp>
    </p:spTree>
    <p:extLst>
      <p:ext uri="{BB962C8B-B14F-4D97-AF65-F5344CB8AC3E}">
        <p14:creationId xmlns:p14="http://schemas.microsoft.com/office/powerpoint/2010/main" val="31365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512" y="94596"/>
            <a:ext cx="8596668" cy="5796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MION JR., 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Decioetal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IV Diretrizes Brasileiras de Hipertensão Arterial.</a:t>
            </a: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Arq.Bras.Cardiol.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,SãoPaulo,2010Disponívelem:&lt;http://www.scielo.br/scielo.php?script=sci_arttext&amp;pid=S0066782X2004001000001&amp;lng=en&amp;nrm=iso&gt;.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Brasil. Ministério da Saúde. Secretaria de Atenção à Saúde. Departamento de Atenção 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Básica.Estratégias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o cuidado da pessoa com doença crônica: hipertensão arterial sistêmica / Ministério da Saúde, Secretaria de Atenção 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àSaúde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Departamento de Atenção Básica. – Brasília: Ministério da Saúde, 2013.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p. : il. (Cadernos de Atenção Básica, n. 37)ISBN 978-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Sociedade Brasileira de Cardiologia. </a:t>
            </a: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Tratar a pressão alta é um </a:t>
            </a:r>
            <a:r>
              <a:rPr lang="pt-B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atodefénavida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.Disponívelem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:&lt;http://bvsms.saude.gov.br/bvs/publicacoes/cartilha_pressao_fe_vida.pdf&gt;.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BRASIL. Ministério da Saúde. </a:t>
            </a: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 Saúde contra a </a:t>
            </a:r>
            <a:r>
              <a:rPr lang="pt-B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HipertensãoArterial</a:t>
            </a:r>
            <a:r>
              <a:rPr lang="pt-B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.Disponívelem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&lt;http://portal.saude.gov.br/portal/saude/visualizar_texto.cfm?idtxt=23616&amp;janela=1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" y="2996953"/>
            <a:ext cx="6419733" cy="3827125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064" y="3356993"/>
            <a:ext cx="5519936" cy="345504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27915" cy="299695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440150" y="378336"/>
            <a:ext cx="3681445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10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725" y="1371643"/>
            <a:ext cx="11035862" cy="6495392"/>
          </a:xfrm>
        </p:spPr>
        <p:txBody>
          <a:bodyPr>
            <a:noAutofit/>
          </a:bodyPr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Mâncio Lima, Acre.</a:t>
            </a:r>
            <a:b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15.890 habitantes.</a:t>
            </a:r>
            <a:b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Fundada </a:t>
            </a: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de maio </a:t>
            </a: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1977.    </a:t>
            </a:r>
            <a:b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</a:t>
            </a: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situado a 700 km da capital Rio </a:t>
            </a: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Branco</a:t>
            </a:r>
            <a: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8000" y="21363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AutoShape 2" descr="data:image/jpeg;base64,/9j/4AAQSkZJRgABAQAAAQABAAD/2wCEAAkGBxAREhIUEhQWFRUWGBgWGBYYGBoaGRQZGBoYGBcbGBgYHSggGBolGxcVITEhJSkrLi4uFx8zODMsNygtLisBCgoKDg0OGhAQFywkHCQsLCwsLCwsLCwtLCwsLCwsLCwsLCwsLCwtLCwsLCwsLCwsLCwsLCwsNCwsNywsLCs3LP/AABEIALgBEgMBIgACEQEDEQH/xAAbAAEAAgMBAQAAAAAAAAAAAAAAAwUBAgQGB//EAD4QAAEDAgMFBgQEBAQHAAAAAAEAAhEDIQQSMQVBUWFxBhMigZGhMrHR8BRSweEHM0LxFSNighYkNGNzkrL/xAAaAQEBAQEBAQEAAAAAAAAAAAAAAQIDBQQG/8QAIxEBAQEAAQMEAwEBAAAAAAAAAAERAgMSMQQhQVEFE4HRYf/aAAwDAQACEQMRAD8A+uIiKoIiICIiAiIgIiICIiAiIgIiICLg2ltWnQdSa8O/zDlBEQ24Euk2F90ptfatPDNa54cczsoDYJ4zci31Q13osBZQEREBEXHTxwNd9HLdrA/NOsmIhB2Ii5Np49tCmajg4gECGwTJMDUhB1ouHA7QNUkGjWpwJmo0NB5CCbrse8NBJIAAkk2AA1JKDZFpSqBwDmmQRII0IOhW6Ai48fjhSdRBbPePFPWMsgmeei7EBERAREQFhZXHitqUKWfO8NyAFwMyAdLb/JTcXjxvK5I6KFdrxLXBw0tuPA8CpF8z7R7UpjEd7g6hBcJeWyAXTwOto3Kw2V27cIGIZmH522Pm3Q+S4/v47lepfxHXvTnU4Td+PFn8e8RcWztq0MQJpPDuWhHUG67V2l3w8zlx5cbnKZRERVkREQEREBERAREQec7SYbvarKY17msRycIy+4Crto4g4mk6pupYdpP/AJHkZvQNPqvVOwTTWbVky1pYBaIJknrZctPYlJtKtSBIFUuc42kZtwtoNyus2OLalRryGt791QUw6KTy1rJFnOuBProuUYutVZs//Mc01C9r3NMZgBE8JgeRMq2qbFBfmbUeyWNY8Nj/ADGtsJJFjzCrsfsrIcDSaX5WuqeMfE20gyBAuqZUlOp+Hr1aTqrzS7k1Zc4udTM5TBN+fWFDs+u5uIohvfCnVa+RVfmzwJDgCSWn6qzp7DZFXvHPqOqtyOe6Jy7gIEC9/JVexXUauJc0VKz6mFLmeMNDYksgQL6a6oLDblR7quGoNc5gql5c5ph0MbmgHdKrSThq+LIc5+TDhzc5zEXsCdSAfZX209nNrhsucxzDmY9urTvUOG2Kxrnvc59Q1GZH548Q42FrWgWsppYqqzKlClQxAq1HPc6nnDnEteKmoDdBE2hdvbH/AKYx+en/APQUlDYLWlmapUeymczKboytI00EujdKl7Q0qTqDu+eabAWuLxqIIjcd8bkM9mrmY3JVzOpZspyZA4Q7nmKqaWR2HxDC6u2q2nNRlR7pkAmRJ+Fx1jWy7dkNZWY99LF1arTLJMeE2MiWi/1XXh9kNBqGo91V1RuRznQPDewDQANUFbh206WEo5n1j3gpw1jzmLi34WX8LeVguVm0atGljB4x3eTIKjszmd5a5kyBqFajYI7tjO9qTTcHU3+GacCIFoI6qWjsSmO+zOdU74APzEXjeIAj9grplVWN2eaT8Ee9qPms3NncXAuicwnTf6hSUab8SMRVNWowse9lMNcWtZk0JA1nfK7aWwQDTLqtR5pOBZmIhoG6wvuvrZbYjYbXOqFtSpTbUvUY2Ifx1EtnfCaY6NiYp1WhSe74nNE8zoT5wu5R0KLWNa1ohrQABwA0Uiy0IiIC+d/xDrF1ZgNMtytMOP8AXJ3HgF9EXFtbZlPE0yyoOh3tPELn1eF58cj7PQeo4+n686nKbHxxF6zGdju7fHeSwiWmPFY3BGnC/Wy0p7IosBzMe4x/cjnf2XxT0/Ov03U/Pel4eNv8/wBeYp1C0gtJBGhBgjzXpdldtMRSgVIqt52cPPf5rOHxuFbTFQUjAOWcrZ9ZhTVxh5Y40JzQRAG8DUTfXmu3H0/U4eK8zr/mfS9f26nR2fftr2Ozds0azWuBjMJg/VWK8Ph8PRpyWgU5sZsffRdlGuWhviLCd0xJ6TdfTLfl4HU58O69nj/r1iLzVPa9UOe2T4QDLgMpmdCDNoXbhttAgZgDzYQfYn9VdZnKLhFWYbblB9R9OS0sDSS4ANObgZ+cLqp41pe9sEBoac5jI7NNgZ1EcN4VxrXSij79n5m6xqNeHXksuqtBALgCdASJPQIN0REBERAWr3AAkmALknQALZUXbio5uBxBbvAB6Oc0H2JHmgrz26plzu6oVqtNvxVGiw5xw6wuHsJXbUxuPewy17i5p4h1RxHsVfdiaLG4KhljxNzHm4kzPy8lRdiWBuO2iG2Ac4ADcBUfCrK52t2rp0qvc06b69Uaspj4ep49ApdhdpqWKc6nldSqt1pvseccVRfwxAd+LqO/mF4DuIBk+5n0TtKAzauCcz43ZQ6N4zFt/wDaSPJMXXuV5H+IdYuZQwzfir1GiOTSPbMWnyXrl892vjatTamajSNf8M3LkBAAMGTPJzvZIV29jwMNjcZhP6ZD2DkPq1zf/Ver2ltClh6ZqVXZWj1J3ADeV8+2htDEU8fhsTXoGhJyHxAhw+FxkcA/2Vn/ABD8VbA03fy3P8XAy5rT7E+qJrtwvbPvHMy4SuabnBoqRa5gHhF+K7tqdqaGHrOpVQ4RT7zPaDwAEzJ0V41oAAAgCwA0AXhNs4dtTbOHa8SMjTB0OUPI9wEV6PZvaGnVw78Q9rqLGkg59YEQbcZFlWf8btAD3YauKBMCsRbrHDzUH8UajhhqTRo6p4vJpI9/ks41m1atF9E4bDhjmFln/CIgR4t1o6Ia9dQrNe1r2EFrgHAjQg3BUiqOymCq0MLTp1oD25hAMwMxIv0VuooiIgIiIKPaeDLCXi7SZPEEn3kkqtrOlpgSSD9leqxFPM1zeII9QvNEESDYix6jVZvs5848l/htUNALSG93mI/7gYWAddCpcfRLhlyXFJrQQ0E5gLgknwxyuvULV5No4rf7axjz2IwwcapczNNJrWkifEAZidDos1aZLznpGrNNrGi3hcJzXPwzxHBX2Vw0v1Kzfr7KfspikxuEqk14afG2iAJ+LKDnaD0sunZlAio9zaZpUy1oyEAS4augaWsrCoTBt6qVS9S5hipLn069V3dPeHBkFsbgZ1K59o4Wo/8AEEMPjZRgbyQ6SOoV5UdAmJUf4kcHenkrOd84KbFbNP8AzOSmLtp93YaiMxbwNrlS7aNaq55NEZop5XtaMxy3u9xJbF7NhW1OsHHQ6TcKRWdWwXVPa1M65m9R9JXTSxLHfC4HlN/RecWlSNNeSx3Nzm9Yi8xRrPbEOI87emissNtbdUH+4fqPorrU5RaqDHYVlam+m8S17S0+f6qVjw4SCCOIWyrTxOz9ibVwwNGhVpGiSYe6czAdSGxY740ld3Zbs3Vwleu9zw9jw0NMnOTMuLhECSTvK9QiupjyFfs9i8PXqVsC5kVLvpVJAnW0a3JO6JU+xeztb8QcVjHtfViGNZ8LLRv5E25nVeoRTTGDyXnOyOwquGdiKlcsNSq+fCSRFybkC8k+i9IiKoe2WxHYyhkZlD2uDmlxIHB1wCdCdy02z2edi8NSZVcG1qYBDxJGaIdwJBhehRNMeTwGH200sY99AsaWy8yXOaCJGmpG8hdOL2HWdtGligWd2xuUgk5phwsIjeN69GiamK3b+yGYui6k8xMFrt7XDQ/p5qhw2F21SaKbX4d7W2D3TMbptPzXsETVxDg21BTYKhBeGgOI0LouR5qZEQEREBERAVZjtmzLmakyRuPGOCs0ULNeVeHAkEXBjVRvdvjT7srjH7OcXOe0yDcg6+VrqrWb7OVmIhiW6fposHFNH398/RSFwnlx5pmbxCMtRUDgCLiR9/JSqJ7pHhglbtdKitkWCVG6obWt7lExKiw0yAVh7wNSgxUduGp0WWtj68Vqwbzr8h9VIiiIiI3o1XMMtMH59RvVphtqg2f4TxGn7KoWrnQrK1OVj1TSDcXWV5nC4h7LgxO7d6K2w21Gmz/CeP8AT67vNa10nKVYIsAysqqIiICIiAiIgIiICIiAiIgIiICIiAvO7SwhpumYYTY8DwPvHReiVRtuu1w7vW4J4CJEdVKnLwq2xFohYLm8lp+FZw9z9VltBouBy1Kw4pAQom3JzeQmyHDMO73P1WpwzJ056n091VSim37NvRYeYI3zbpxP3ySlSDdPv7lNXdB7n+ygZDoDA6X9VltMDmeJ1WxUJxMagz9lEToiwUAmFjOOKwBNz5BbQg1zj91oyq25n+ylcQNVDTpNiS0C5PT7180VJ3reIWO/bxC1DG7m+0J+HbaRMfeieyOjC4x7fgNvUenFXGG2ox1neE+3ru81RtaBoIWyutTlY9QsrzVDEPZ8JjlqPRWVDaw/rEcxcemo91rW5ylWaLSlVa4S0gjkt1WhERAREQEREBERAREQEREHLj31A2KbZJtNvCON96pxgav5D6j6r0SKWJZrzdTDVG3LHAcdflMKEOC9UoqmHY4y5jSeJaD81O1nseZc6Fo9jjoYPr5fqrPaeAbT8bLSYI3CdI4CxtzXCp4YsxzuY4Xz26KWm2AFjUjgPn9ypFEERYcYugFwGqiqgnS1x5qWlTc42BJ3AbvvirWhs0taXa1YOXg07o4mOKsjU46pGipN4sYIgg7p1GuqhDam8jzkLsHOSd5OpO+VpUvYefL901EYouk3FxzJ9+a1yvO8Rumb8z7KaMoAB+963aItwTRlERRBERBq50LQkTDj5aLIbJnyHqte6Dpm+77+96KkbVi7TB5H6Kww21Xj44dzFj9D7KrFADQdef3ZZfUO4cyD+iqy2PTYfG036G/A2P7+S6F4/vHX8PRdeF2nWbuJEf1X8p1C1rU5/b0qKvobWpmM3gPPT1+q7wQdFW2UREBERAREQEREBERAREQQ4rDteIdoLzMQvM5J+7L1ThII4rhGyKfF3qPopYzymqUBZVz/AITT4u9R9E/wmnxd6j6LPaz2VTKXD4N9X4YgG5O606ancrZuyqW/Mep+kLrpUmsENEDgrIs4faDBYNtMcXb3foOAW2PrFjC4a2HqQF0Lh2x/KPVvzCrXwo6jzfeSSfXUrDWwjW/3WSsOLUXJ5W+RWjqEmZI6Lemdev6LdBAcN/qd19fqU/Df6neqnRNGlNkTcnqtiYWHOhYDeP7BAp7+qw1rr336LNQGLaqIGoQIjmglzj9t61eCRp73HpyWs1ODVOiowXCbSsPqDQb/AF6LLJjWfTco6lKSNxvpuVEoZrP9gtcPjnsu3MOgsRxjRQvwx3ud0H3dbmkTAGadBpJJ/uh7rSj2gsc9M23jf1B/RW+Grh7Q4AgHiIVXhth2Be92axiZA5c1a4ejkEST1W3Wb8pUREUREQEREBERAREQEREBERAREQFw7ZMUj1b813Li2v8Ayj1b81KXwoO8HEJr0Hut1gBYcGUREBaudHXgtar40WgadSCfRFxI1pmT7buK2cYUcN/L7JYaNPoP1QZyk6mOQ+qw0gSPbyCd7IMC43LQVXX8BlUSl8bj7LDg4iNPms1WSCPvkom0nG+YxwjTXn9woNpIMaz78+q1eHgkiDy++akw2De54AcSTra0c+S9DhNntpmZJdxPPgFqRqTVJSweIcR4BB3yOV9eqsMBgarJc4Av0ERYQdJ0vE8lborjc4yOMPr/AJW+q7ERVRERAREQEREBERAREQEREBERAREQFxbYH+UerfmF2rnxtAvYWi0kX6EFCvNZHfm9gtdCJcehj5DquzaGyXNMtc4g6wNPILmbgHuiA86wYI156QsY5ZTPwB+XzWHuPIDjrCs8HsMgzUeTaIH1/ZTVNjgnwuIG8EA+miuL21TiADF7eqj7535Crs7DZ+Z3lAWRsYfnd6D6Jh2VS0qpOrSFh7gTBOm6dZ+/dWtTZNQaOa71H1XNXwdVjS4tED/V9OqmJ21yioLAftZYaQbzbduWpYQb3nfw5dNF1Utjuefgy83EjjoNUM+m+Bwwc7xHwD4rx0E6q4/BUNMjPQeyjobJotaG5fOXXO86qT/DaP5fd3TjyWpHSTG2DwbaWaCTPHdG5dKIqoiIgIiICIiAiIgIiICIiAiIgIiICIiAiIgIiICIiAiIgIiICw4TZZRBz0cFTZENEjebn3XQ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AREhIUEhQWFRUWGBgWGBYYGBoaGRQZGBoYGBcbGBgYHSggGBolGxcVITEhJSkrLi4uFx8zODMsNygtLisBCgoKDg0OGhAQFywkHCQsLCwsLCwsLCwtLCwsLCwsLCwsLCwsLCwtLCwsLCwsLCwsLCwsLCwsNCwsNywsLCs3LP/AABEIALgBEgMBIgACEQEDEQH/xAAbAAEAAgMBAQAAAAAAAAAAAAAAAwUBAgQGB//EAD4QAAEDAgMFBgQEBAQHAAAAAAEAAhEDIQQSMQVBUWFxBhMigZGhMrHR8BRSweEHM0LxFSNighYkNGNzkrL/xAAaAQEBAQEBAQEAAAAAAAAAAAAAAQIDBQQG/8QAIxEBAQEAAQMEAwEBAAAAAAAAAAERAgMSMQQhQVEFE4HRYf/aAAwDAQACEQMRAD8A+uIiKoIiICIiAiIgIiICIiAiIgIiICLg2ltWnQdSa8O/zDlBEQ24Euk2F90ptfatPDNa54cczsoDYJ4zci31Q13osBZQEREBEXHTxwNd9HLdrA/NOsmIhB2Ii5Np49tCmajg4gECGwTJMDUhB1ouHA7QNUkGjWpwJmo0NB5CCbrse8NBJIAAkk2AA1JKDZFpSqBwDmmQRII0IOhW6Ai48fjhSdRBbPePFPWMsgmeei7EBERAREQFhZXHitqUKWfO8NyAFwMyAdLb/JTcXjxvK5I6KFdrxLXBw0tuPA8CpF8z7R7UpjEd7g6hBcJeWyAXTwOto3Kw2V27cIGIZmH522Pm3Q+S4/v47lepfxHXvTnU4Td+PFn8e8RcWztq0MQJpPDuWhHUG67V2l3w8zlx5cbnKZRERVkREQEREBERAREQec7SYbvarKY17msRycIy+4Crto4g4mk6pupYdpP/AJHkZvQNPqvVOwTTWbVky1pYBaIJknrZctPYlJtKtSBIFUuc42kZtwtoNyus2OLalRryGt791QUw6KTy1rJFnOuBProuUYutVZs//Mc01C9r3NMZgBE8JgeRMq2qbFBfmbUeyWNY8Nj/ADGtsJJFjzCrsfsrIcDSaX5WuqeMfE20gyBAuqZUlOp+Hr1aTqrzS7k1Zc4udTM5TBN+fWFDs+u5uIohvfCnVa+RVfmzwJDgCSWn6qzp7DZFXvHPqOqtyOe6Jy7gIEC9/JVexXUauJc0VKz6mFLmeMNDYksgQL6a6oLDblR7quGoNc5gql5c5ph0MbmgHdKrSThq+LIc5+TDhzc5zEXsCdSAfZX209nNrhsucxzDmY9urTvUOG2Kxrnvc59Q1GZH548Q42FrWgWsppYqqzKlClQxAq1HPc6nnDnEteKmoDdBE2hdvbH/AKYx+en/APQUlDYLWlmapUeymczKboytI00EujdKl7Q0qTqDu+eabAWuLxqIIjcd8bkM9mrmY3JVzOpZspyZA4Q7nmKqaWR2HxDC6u2q2nNRlR7pkAmRJ+Fx1jWy7dkNZWY99LF1arTLJMeE2MiWi/1XXh9kNBqGo91V1RuRznQPDewDQANUFbh206WEo5n1j3gpw1jzmLi34WX8LeVguVm0atGljB4x3eTIKjszmd5a5kyBqFajYI7tjO9qTTcHU3+GacCIFoI6qWjsSmO+zOdU74APzEXjeIAj9grplVWN2eaT8Ee9qPms3NncXAuicwnTf6hSUab8SMRVNWowse9lMNcWtZk0JA1nfK7aWwQDTLqtR5pOBZmIhoG6wvuvrZbYjYbXOqFtSpTbUvUY2Ifx1EtnfCaY6NiYp1WhSe74nNE8zoT5wu5R0KLWNa1ohrQABwA0Uiy0IiIC+d/xDrF1ZgNMtytMOP8AXJ3HgF9EXFtbZlPE0yyoOh3tPELn1eF58cj7PQeo4+n686nKbHxxF6zGdju7fHeSwiWmPFY3BGnC/Wy0p7IosBzMe4x/cjnf2XxT0/Ov03U/Pel4eNv8/wBeYp1C0gtJBGhBgjzXpdldtMRSgVIqt52cPPf5rOHxuFbTFQUjAOWcrZ9ZhTVxh5Y40JzQRAG8DUTfXmu3H0/U4eK8zr/mfS9f26nR2fftr2Ozds0azWuBjMJg/VWK8Ph8PRpyWgU5sZsffRdlGuWhviLCd0xJ6TdfTLfl4HU58O69nj/r1iLzVPa9UOe2T4QDLgMpmdCDNoXbhttAgZgDzYQfYn9VdZnKLhFWYbblB9R9OS0sDSS4ANObgZ+cLqp41pe9sEBoac5jI7NNgZ1EcN4VxrXSij79n5m6xqNeHXksuqtBALgCdASJPQIN0REBERAWr3AAkmALknQALZUXbio5uBxBbvAB6Oc0H2JHmgrz26plzu6oVqtNvxVGiw5xw6wuHsJXbUxuPewy17i5p4h1RxHsVfdiaLG4KhljxNzHm4kzPy8lRdiWBuO2iG2Ac4ADcBUfCrK52t2rp0qvc06b69Uaspj4ep49ApdhdpqWKc6nldSqt1pvseccVRfwxAd+LqO/mF4DuIBk+5n0TtKAzauCcz43ZQ6N4zFt/wDaSPJMXXuV5H+IdYuZQwzfir1GiOTSPbMWnyXrl892vjatTamajSNf8M3LkBAAMGTPJzvZIV29jwMNjcZhP6ZD2DkPq1zf/Ver2ltClh6ZqVXZWj1J3ADeV8+2htDEU8fhsTXoGhJyHxAhw+FxkcA/2Vn/ABD8VbA03fy3P8XAy5rT7E+qJrtwvbPvHMy4SuabnBoqRa5gHhF+K7tqdqaGHrOpVQ4RT7zPaDwAEzJ0V41oAAAgCwA0AXhNs4dtTbOHa8SMjTB0OUPI9wEV6PZvaGnVw78Q9rqLGkg59YEQbcZFlWf8btAD3YauKBMCsRbrHDzUH8UajhhqTRo6p4vJpI9/ks41m1atF9E4bDhjmFln/CIgR4t1o6Ia9dQrNe1r2EFrgHAjQg3BUiqOymCq0MLTp1oD25hAMwMxIv0VuooiIgIiIKPaeDLCXi7SZPEEn3kkqtrOlpgSSD9leqxFPM1zeII9QvNEESDYix6jVZvs5848l/htUNALSG93mI/7gYWAddCpcfRLhlyXFJrQQ0E5gLgknwxyuvULV5No4rf7axjz2IwwcapczNNJrWkifEAZidDos1aZLznpGrNNrGi3hcJzXPwzxHBX2Vw0v1Kzfr7KfspikxuEqk14afG2iAJ+LKDnaD0sunZlAio9zaZpUy1oyEAS4augaWsrCoTBt6qVS9S5hipLn069V3dPeHBkFsbgZ1K59o4Wo/8AEEMPjZRgbyQ6SOoV5UdAmJUf4kcHenkrOd84KbFbNP8AzOSmLtp93YaiMxbwNrlS7aNaq55NEZop5XtaMxy3u9xJbF7NhW1OsHHQ6TcKRWdWwXVPa1M65m9R9JXTSxLHfC4HlN/RecWlSNNeSx3Nzm9Yi8xRrPbEOI87emissNtbdUH+4fqPorrU5RaqDHYVlam+m8S17S0+f6qVjw4SCCOIWyrTxOz9ibVwwNGhVpGiSYe6czAdSGxY740ld3Zbs3Vwleu9zw9jw0NMnOTMuLhECSTvK9QiupjyFfs9i8PXqVsC5kVLvpVJAnW0a3JO6JU+xeztb8QcVjHtfViGNZ8LLRv5E25nVeoRTTGDyXnOyOwquGdiKlcsNSq+fCSRFybkC8k+i9IiKoe2WxHYyhkZlD2uDmlxIHB1wCdCdy02z2edi8NSZVcG1qYBDxJGaIdwJBhehRNMeTwGH200sY99AsaWy8yXOaCJGmpG8hdOL2HWdtGligWd2xuUgk5phwsIjeN69GiamK3b+yGYui6k8xMFrt7XDQ/p5qhw2F21SaKbX4d7W2D3TMbptPzXsETVxDg21BTYKhBeGgOI0LouR5qZEQEREBERAVZjtmzLmakyRuPGOCs0ULNeVeHAkEXBjVRvdvjT7srjH7OcXOe0yDcg6+VrqrWb7OVmIhiW6fposHFNH398/RSFwnlx5pmbxCMtRUDgCLiR9/JSqJ7pHhglbtdKitkWCVG6obWt7lExKiw0yAVh7wNSgxUduGp0WWtj68Vqwbzr8h9VIiiIiI3o1XMMtMH59RvVphtqg2f4TxGn7KoWrnQrK1OVj1TSDcXWV5nC4h7LgxO7d6K2w21Gmz/CeP8AT67vNa10nKVYIsAysqqIiICIiAiIgIiICIiAiIgIiICIiAvO7SwhpumYYTY8DwPvHReiVRtuu1w7vW4J4CJEdVKnLwq2xFohYLm8lp+FZw9z9VltBouBy1Kw4pAQom3JzeQmyHDMO73P1WpwzJ056n091VSim37NvRYeYI3zbpxP3ySlSDdPv7lNXdB7n+ygZDoDA6X9VltMDmeJ1WxUJxMagz9lEToiwUAmFjOOKwBNz5BbQg1zj91oyq25n+ylcQNVDTpNiS0C5PT7180VJ3reIWO/bxC1DG7m+0J+HbaRMfeieyOjC4x7fgNvUenFXGG2ox1neE+3ru81RtaBoIWyutTlY9QsrzVDEPZ8JjlqPRWVDaw/rEcxcemo91rW5ylWaLSlVa4S0gjkt1WhERAREQEREBERAREQEREHLj31A2KbZJtNvCON96pxgav5D6j6r0SKWJZrzdTDVG3LHAcdflMKEOC9UoqmHY4y5jSeJaD81O1nseZc6Fo9jjoYPr5fqrPaeAbT8bLSYI3CdI4CxtzXCp4YsxzuY4Xz26KWm2AFjUjgPn9ypFEERYcYugFwGqiqgnS1x5qWlTc42BJ3AbvvirWhs0taXa1YOXg07o4mOKsjU46pGipN4sYIgg7p1GuqhDam8jzkLsHOSd5OpO+VpUvYefL901EYouk3FxzJ9+a1yvO8Rumb8z7KaMoAB+963aItwTRlERRBERBq50LQkTDj5aLIbJnyHqte6Dpm+77+96KkbVi7TB5H6Kww21Xj44dzFj9D7KrFADQdef3ZZfUO4cyD+iqy2PTYfG036G/A2P7+S6F4/vHX8PRdeF2nWbuJEf1X8p1C1rU5/b0qKvobWpmM3gPPT1+q7wQdFW2UREBERAREQEREBERAREQQ4rDteIdoLzMQvM5J+7L1ThII4rhGyKfF3qPopYzymqUBZVz/AITT4u9R9E/wmnxd6j6LPaz2VTKXD4N9X4YgG5O606ancrZuyqW/Mep+kLrpUmsENEDgrIs4faDBYNtMcXb3foOAW2PrFjC4a2HqQF0Lh2x/KPVvzCrXwo6jzfeSSfXUrDWwjW/3WSsOLUXJ5W+RWjqEmZI6Lemdev6LdBAcN/qd19fqU/Df6neqnRNGlNkTcnqtiYWHOhYDeP7BAp7+qw1rr336LNQGLaqIGoQIjmglzj9t61eCRp73HpyWs1ODVOiowXCbSsPqDQb/AF6LLJjWfTco6lKSNxvpuVEoZrP9gtcPjnsu3MOgsRxjRQvwx3ud0H3dbmkTAGadBpJJ/uh7rSj2gsc9M23jf1B/RW+Grh7Q4AgHiIVXhth2Be92axiZA5c1a4ejkEST1W3Wb8pUREUREQEREBERAREQEREBERAREQFw7ZMUj1b813Li2v8Ayj1b81KXwoO8HEJr0Hut1gBYcGUREBaudHXgtar40WgadSCfRFxI1pmT7buK2cYUcN/L7JYaNPoP1QZyk6mOQ+qw0gSPbyCd7IMC43LQVXX8BlUSl8bj7LDg4iNPms1WSCPvkom0nG+YxwjTXn9woNpIMaz78+q1eHgkiDy++akw2De54AcSTra0c+S9DhNntpmZJdxPPgFqRqTVJSweIcR4BB3yOV9eqsMBgarJc4Av0ERYQdJ0vE8lborjc4yOMPr/AJW+q7ERVRERAREQEREBERAREQEREBERAREQFxbYH+UerfmF2rnxtAvYWi0kX6EFCvNZHfm9gtdCJcehj5DquzaGyXNMtc4g6wNPILmbgHuiA86wYI156QsY5ZTPwB+XzWHuPIDjrCs8HsMgzUeTaIH1/ZTVNjgnwuIG8EA+miuL21TiADF7eqj7535Crs7DZ+Z3lAWRsYfnd6D6Jh2VS0qpOrSFh7gTBOm6dZ+/dWtTZNQaOa71H1XNXwdVjS4tED/V9OqmJ21yioLAftZYaQbzbduWpYQb3nfw5dNF1Utjuefgy83EjjoNUM+m+Bwwc7xHwD4rx0E6q4/BUNMjPQeyjobJotaG5fOXXO86qT/DaP5fd3TjyWpHSTG2DwbaWaCTPHdG5dKIqoiIgIiICIiAiIgIiICIiAiIgIiICIiAiIgIiICIiAiIgIiICw4TZZRBz0cFTZENEjebn3XQ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QAAAQABAAD/2wCEAAkGBxAREhIUEhQWFRUWGBgWGBYYGBoaGRQZGBoYGBcbGBgYHSggGBolGxcVITEhJSkrLi4uFx8zODMsNygtLisBCgoKDg0OGhAQFywkHCQsLCwsLCwsLCwtLCwsLCwsLCwsLCwsLCwtLCwsLCwsLCwsLCwsLCwsNCwsNywsLCs3LP/AABEIALgBEgMBIgACEQEDEQH/xAAbAAEAAgMBAQAAAAAAAAAAAAAAAwUBAgQGB//EAD4QAAEDAgMFBgQEBAQHAAAAAAEAAhEDIQQSMQVBUWFxBhMigZGhMrHR8BRSweEHM0LxFSNighYkNGNzkrL/xAAaAQEBAQEBAQEAAAAAAAAAAAAAAQIDBQQG/8QAIxEBAQEAAQMEAwEBAAAAAAAAAAERAgMSMQQhQVEFE4HRYf/aAAwDAQACEQMRAD8A+uIiKoIiICIiAiIgIiICIiAiIgIiICLg2ltWnQdSa8O/zDlBEQ24Euk2F90ptfatPDNa54cczsoDYJ4zci31Q13osBZQEREBEXHTxwNd9HLdrA/NOsmIhB2Ii5Np49tCmajg4gECGwTJMDUhB1ouHA7QNUkGjWpwJmo0NB5CCbrse8NBJIAAkk2AA1JKDZFpSqBwDmmQRII0IOhW6Ai48fjhSdRBbPePFPWMsgmeei7EBERAREQFhZXHitqUKWfO8NyAFwMyAdLb/JTcXjxvK5I6KFdrxLXBw0tuPA8CpF8z7R7UpjEd7g6hBcJeWyAXTwOto3Kw2V27cIGIZmH522Pm3Q+S4/v47lepfxHXvTnU4Td+PFn8e8RcWztq0MQJpPDuWhHUG67V2l3w8zlx5cbnKZRERVkREQEREBERAREQec7SYbvarKY17msRycIy+4Crto4g4mk6pupYdpP/AJHkZvQNPqvVOwTTWbVky1pYBaIJknrZctPYlJtKtSBIFUuc42kZtwtoNyus2OLalRryGt791QUw6KTy1rJFnOuBProuUYutVZs//Mc01C9r3NMZgBE8JgeRMq2qbFBfmbUeyWNY8Nj/ADGtsJJFjzCrsfsrIcDSaX5WuqeMfE20gyBAuqZUlOp+Hr1aTqrzS7k1Zc4udTM5TBN+fWFDs+u5uIohvfCnVa+RVfmzwJDgCSWn6qzp7DZFXvHPqOqtyOe6Jy7gIEC9/JVexXUauJc0VKz6mFLmeMNDYksgQL6a6oLDblR7quGoNc5gql5c5ph0MbmgHdKrSThq+LIc5+TDhzc5zEXsCdSAfZX209nNrhsucxzDmY9urTvUOG2Kxrnvc59Q1GZH548Q42FrWgWsppYqqzKlClQxAq1HPc6nnDnEteKmoDdBE2hdvbH/AKYx+en/APQUlDYLWlmapUeymczKboytI00EujdKl7Q0qTqDu+eabAWuLxqIIjcd8bkM9mrmY3JVzOpZspyZA4Q7nmKqaWR2HxDC6u2q2nNRlR7pkAmRJ+Fx1jWy7dkNZWY99LF1arTLJMeE2MiWi/1XXh9kNBqGo91V1RuRznQPDewDQANUFbh206WEo5n1j3gpw1jzmLi34WX8LeVguVm0atGljB4x3eTIKjszmd5a5kyBqFajYI7tjO9qTTcHU3+GacCIFoI6qWjsSmO+zOdU74APzEXjeIAj9grplVWN2eaT8Ee9qPms3NncXAuicwnTf6hSUab8SMRVNWowse9lMNcWtZk0JA1nfK7aWwQDTLqtR5pOBZmIhoG6wvuvrZbYjYbXOqFtSpTbUvUY2Ifx1EtnfCaY6NiYp1WhSe74nNE8zoT5wu5R0KLWNa1ohrQABwA0Uiy0IiIC+d/xDrF1ZgNMtytMOP8AXJ3HgF9EXFtbZlPE0yyoOh3tPELn1eF58cj7PQeo4+n686nKbHxxF6zGdju7fHeSwiWmPFY3BGnC/Wy0p7IosBzMe4x/cjnf2XxT0/Ov03U/Pel4eNv8/wBeYp1C0gtJBGhBgjzXpdldtMRSgVIqt52cPPf5rOHxuFbTFQUjAOWcrZ9ZhTVxh5Y40JzQRAG8DUTfXmu3H0/U4eK8zr/mfS9f26nR2fftr2Ozds0azWuBjMJg/VWK8Ph8PRpyWgU5sZsffRdlGuWhviLCd0xJ6TdfTLfl4HU58O69nj/r1iLzVPa9UOe2T4QDLgMpmdCDNoXbhttAgZgDzYQfYn9VdZnKLhFWYbblB9R9OS0sDSS4ANObgZ+cLqp41pe9sEBoac5jI7NNgZ1EcN4VxrXSij79n5m6xqNeHXksuqtBALgCdASJPQIN0REBERAWr3AAkmALknQALZUXbio5uBxBbvAB6Oc0H2JHmgrz26plzu6oVqtNvxVGiw5xw6wuHsJXbUxuPewy17i5p4h1RxHsVfdiaLG4KhljxNzHm4kzPy8lRdiWBuO2iG2Ac4ADcBUfCrK52t2rp0qvc06b69Uaspj4ep49ApdhdpqWKc6nldSqt1pvseccVRfwxAd+LqO/mF4DuIBk+5n0TtKAzauCcz43ZQ6N4zFt/wDaSPJMXXuV5H+IdYuZQwzfir1GiOTSPbMWnyXrl892vjatTamajSNf8M3LkBAAMGTPJzvZIV29jwMNjcZhP6ZD2DkPq1zf/Ver2ltClh6ZqVXZWj1J3ADeV8+2htDEU8fhsTXoGhJyHxAhw+FxkcA/2Vn/ABD8VbA03fy3P8XAy5rT7E+qJrtwvbPvHMy4SuabnBoqRa5gHhF+K7tqdqaGHrOpVQ4RT7zPaDwAEzJ0V41oAAAgCwA0AXhNs4dtTbOHa8SMjTB0OUPI9wEV6PZvaGnVw78Q9rqLGkg59YEQbcZFlWf8btAD3YauKBMCsRbrHDzUH8UajhhqTRo6p4vJpI9/ks41m1atF9E4bDhjmFln/CIgR4t1o6Ia9dQrNe1r2EFrgHAjQg3BUiqOymCq0MLTp1oD25hAMwMxIv0VuooiIgIiIKPaeDLCXi7SZPEEn3kkqtrOlpgSSD9leqxFPM1zeII9QvNEESDYix6jVZvs5848l/htUNALSG93mI/7gYWAddCpcfRLhlyXFJrQQ0E5gLgknwxyuvULV5No4rf7axjz2IwwcapczNNJrWkifEAZidDos1aZLznpGrNNrGi3hcJzXPwzxHBX2Vw0v1Kzfr7KfspikxuEqk14afG2iAJ+LKDnaD0sunZlAio9zaZpUy1oyEAS4augaWsrCoTBt6qVS9S5hipLn069V3dPeHBkFsbgZ1K59o4Wo/8AEEMPjZRgbyQ6SOoV5UdAmJUf4kcHenkrOd84KbFbNP8AzOSmLtp93YaiMxbwNrlS7aNaq55NEZop5XtaMxy3u9xJbF7NhW1OsHHQ6TcKRWdWwXVPa1M65m9R9JXTSxLHfC4HlN/RecWlSNNeSx3Nzm9Yi8xRrPbEOI87emissNtbdUH+4fqPorrU5RaqDHYVlam+m8S17S0+f6qVjw4SCCOIWyrTxOz9ibVwwNGhVpGiSYe6czAdSGxY740ld3Zbs3Vwleu9zw9jw0NMnOTMuLhECSTvK9QiupjyFfs9i8PXqVsC5kVLvpVJAnW0a3JO6JU+xeztb8QcVjHtfViGNZ8LLRv5E25nVeoRTTGDyXnOyOwquGdiKlcsNSq+fCSRFybkC8k+i9IiKoe2WxHYyhkZlD2uDmlxIHB1wCdCdy02z2edi8NSZVcG1qYBDxJGaIdwJBhehRNMeTwGH200sY99AsaWy8yXOaCJGmpG8hdOL2HWdtGligWd2xuUgk5phwsIjeN69GiamK3b+yGYui6k8xMFrt7XDQ/p5qhw2F21SaKbX4d7W2D3TMbptPzXsETVxDg21BTYKhBeGgOI0LouR5qZEQEREBERAVZjtmzLmakyRuPGOCs0ULNeVeHAkEXBjVRvdvjT7srjH7OcXOe0yDcg6+VrqrWb7OVmIhiW6fposHFNH398/RSFwnlx5pmbxCMtRUDgCLiR9/JSqJ7pHhglbtdKitkWCVG6obWt7lExKiw0yAVh7wNSgxUduGp0WWtj68Vqwbzr8h9VIiiIiI3o1XMMtMH59RvVphtqg2f4TxGn7KoWrnQrK1OVj1TSDcXWV5nC4h7LgxO7d6K2w21Gmz/CeP8AT67vNa10nKVYIsAysqqIiICIiAiIgIiICIiAiIgIiICIiAvO7SwhpumYYTY8DwPvHReiVRtuu1w7vW4J4CJEdVKnLwq2xFohYLm8lp+FZw9z9VltBouBy1Kw4pAQom3JzeQmyHDMO73P1WpwzJ056n091VSim37NvRYeYI3zbpxP3ySlSDdPv7lNXdB7n+ygZDoDA6X9VltMDmeJ1WxUJxMagz9lEToiwUAmFjOOKwBNz5BbQg1zj91oyq25n+ylcQNVDTpNiS0C5PT7180VJ3reIWO/bxC1DG7m+0J+HbaRMfeieyOjC4x7fgNvUenFXGG2ox1neE+3ru81RtaBoIWyutTlY9QsrzVDEPZ8JjlqPRWVDaw/rEcxcemo91rW5ylWaLSlVa4S0gjkt1WhERAREQEREBERAREQEREHLj31A2KbZJtNvCON96pxgav5D6j6r0SKWJZrzdTDVG3LHAcdflMKEOC9UoqmHY4y5jSeJaD81O1nseZc6Fo9jjoYPr5fqrPaeAbT8bLSYI3CdI4CxtzXCp4YsxzuY4Xz26KWm2AFjUjgPn9ypFEERYcYugFwGqiqgnS1x5qWlTc42BJ3AbvvirWhs0taXa1YOXg07o4mOKsjU46pGipN4sYIgg7p1GuqhDam8jzkLsHOSd5OpO+VpUvYefL901EYouk3FxzJ9+a1yvO8Rumb8z7KaMoAB+963aItwTRlERRBERBq50LQkTDj5aLIbJnyHqte6Dpm+77+96KkbVi7TB5H6Kww21Xj44dzFj9D7KrFADQdef3ZZfUO4cyD+iqy2PTYfG036G/A2P7+S6F4/vHX8PRdeF2nWbuJEf1X8p1C1rU5/b0qKvobWpmM3gPPT1+q7wQdFW2UREBERAREQEREBERAREQQ4rDteIdoLzMQvM5J+7L1ThII4rhGyKfF3qPopYzymqUBZVz/AITT4u9R9E/wmnxd6j6LPaz2VTKXD4N9X4YgG5O606ancrZuyqW/Mep+kLrpUmsENEDgrIs4faDBYNtMcXb3foOAW2PrFjC4a2HqQF0Lh2x/KPVvzCrXwo6jzfeSSfXUrDWwjW/3WSsOLUXJ5W+RWjqEmZI6Lemdev6LdBAcN/qd19fqU/Df6neqnRNGlNkTcnqtiYWHOhYDeP7BAp7+qw1rr336LNQGLaqIGoQIjmglzj9t61eCRp73HpyWs1ODVOiowXCbSsPqDQb/AF6LLJjWfTco6lKSNxvpuVEoZrP9gtcPjnsu3MOgsRxjRQvwx3ud0H3dbmkTAGadBpJJ/uh7rSj2gsc9M23jf1B/RW+Grh7Q4AgHiIVXhth2Be92axiZA5c1a4ejkEST1W3Wb8pUREUREQEREBERAREQEREBERAREQFw7ZMUj1b813Li2v8Ayj1b81KXwoO8HEJr0Hut1gBYcGUREBaudHXgtar40WgadSCfRFxI1pmT7buK2cYUcN/L7JYaNPoP1QZyk6mOQ+qw0gSPbyCd7IMC43LQVXX8BlUSl8bj7LDg4iNPms1WSCPvkom0nG+YxwjTXn9woNpIMaz78+q1eHgkiDy++akw2De54AcSTra0c+S9DhNntpmZJdxPPgFqRqTVJSweIcR4BB3yOV9eqsMBgarJc4Av0ERYQdJ0vE8lborjc4yOMPr/AJW+q7ERVRERAREQEREBERAREQEREBERAREQFxbYH+UerfmF2rnxtAvYWi0kX6EFCvNZHfm9gtdCJcehj5DquzaGyXNMtc4g6wNPILmbgHuiA86wYI156QsY5ZTPwB+XzWHuPIDjrCs8HsMgzUeTaIH1/ZTVNjgnwuIG8EA+miuL21TiADF7eqj7535Crs7DZ+Z3lAWRsYfnd6D6Jh2VS0qpOrSFh7gTBOm6dZ+/dWtTZNQaOa71H1XNXwdVjS4tED/V9OqmJ21yioLAftZYaQbzbduWpYQb3nfw5dNF1Utjuefgy83EjjoNUM+m+Bwwc7xHwD4rx0E6q4/BUNMjPQeyjobJotaG5fOXXO86qT/DaP5fd3TjyWpHSTG2DwbaWaCTPHdG5dKIqoiIgIiICIiAiIgIiICIiAiIgIiICIiAiIgIiICIiAiIgIiICw4TZZRBz0cFTZENEjebn3XQ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QAAAQABAAD/2wCEAAkGBxAREhIUEhQWFRUWGBgWGBYYGBoaGRQZGBoYGBcbGBgYHSggGBolGxcVITEhJSkrLi4uFx8zODMsNygtLisBCgoKDg0OGhAQFywkHCQsLCwsLCwsLCwtLCwsLCwsLCwsLCwsLCwtLCwsLCwsLCwsLCwsLCwsNCwsNywsLCs3LP/AABEIALgBEgMBIgACEQEDEQH/xAAbAAEAAgMBAQAAAAAAAAAAAAAAAwUBAgQGB//EAD4QAAEDAgMFBgQEBAQHAAAAAAEAAhEDIQQSMQVBUWFxBhMigZGhMrHR8BRSweEHM0LxFSNighYkNGNzkrL/xAAaAQEBAQEBAQEAAAAAAAAAAAAAAQIDBQQG/8QAIxEBAQEAAQMEAwEBAAAAAAAAAAERAgMSMQQhQVEFE4HRYf/aAAwDAQACEQMRAD8A+uIiKoIiICIiAiIgIiICIiAiIgIiICLg2ltWnQdSa8O/zDlBEQ24Euk2F90ptfatPDNa54cczsoDYJ4zci31Q13osBZQEREBEXHTxwNd9HLdrA/NOsmIhB2Ii5Np49tCmajg4gECGwTJMDUhB1ouHA7QNUkGjWpwJmo0NB5CCbrse8NBJIAAkk2AA1JKDZFpSqBwDmmQRII0IOhW6Ai48fjhSdRBbPePFPWMsgmeei7EBERAREQFhZXHitqUKWfO8NyAFwMyAdLb/JTcXjxvK5I6KFdrxLXBw0tuPA8CpF8z7R7UpjEd7g6hBcJeWyAXTwOto3Kw2V27cIGIZmH522Pm3Q+S4/v47lepfxHXvTnU4Td+PFn8e8RcWztq0MQJpPDuWhHUG67V2l3w8zlx5cbnKZRERVkREQEREBERAREQec7SYbvarKY17msRycIy+4Crto4g4mk6pupYdpP/AJHkZvQNPqvVOwTTWbVky1pYBaIJknrZctPYlJtKtSBIFUuc42kZtwtoNyus2OLalRryGt791QUw6KTy1rJFnOuBProuUYutVZs//Mc01C9r3NMZgBE8JgeRMq2qbFBfmbUeyWNY8Nj/ADGtsJJFjzCrsfsrIcDSaX5WuqeMfE20gyBAuqZUlOp+Hr1aTqrzS7k1Zc4udTM5TBN+fWFDs+u5uIohvfCnVa+RVfmzwJDgCSWn6qzp7DZFXvHPqOqtyOe6Jy7gIEC9/JVexXUauJc0VKz6mFLmeMNDYksgQL6a6oLDblR7quGoNc5gql5c5ph0MbmgHdKrSThq+LIc5+TDhzc5zEXsCdSAfZX209nNrhsucxzDmY9urTvUOG2Kxrnvc59Q1GZH548Q42FrWgWsppYqqzKlClQxAq1HPc6nnDnEteKmoDdBE2hdvbH/AKYx+en/APQUlDYLWlmapUeymczKboytI00EujdKl7Q0qTqDu+eabAWuLxqIIjcd8bkM9mrmY3JVzOpZspyZA4Q7nmKqaWR2HxDC6u2q2nNRlR7pkAmRJ+Fx1jWy7dkNZWY99LF1arTLJMeE2MiWi/1XXh9kNBqGo91V1RuRznQPDewDQANUFbh206WEo5n1j3gpw1jzmLi34WX8LeVguVm0atGljB4x3eTIKjszmd5a5kyBqFajYI7tjO9qTTcHU3+GacCIFoI6qWjsSmO+zOdU74APzEXjeIAj9grplVWN2eaT8Ee9qPms3NncXAuicwnTf6hSUab8SMRVNWowse9lMNcWtZk0JA1nfK7aWwQDTLqtR5pOBZmIhoG6wvuvrZbYjYbXOqFtSpTbUvUY2Ifx1EtnfCaY6NiYp1WhSe74nNE8zoT5wu5R0KLWNa1ohrQABwA0Uiy0IiIC+d/xDrF1ZgNMtytMOP8AXJ3HgF9EXFtbZlPE0yyoOh3tPELn1eF58cj7PQeo4+n686nKbHxxF6zGdju7fHeSwiWmPFY3BGnC/Wy0p7IosBzMe4x/cjnf2XxT0/Ov03U/Pel4eNv8/wBeYp1C0gtJBGhBgjzXpdldtMRSgVIqt52cPPf5rOHxuFbTFQUjAOWcrZ9ZhTVxh5Y40JzQRAG8DUTfXmu3H0/U4eK8zr/mfS9f26nR2fftr2Ozds0azWuBjMJg/VWK8Ph8PRpyWgU5sZsffRdlGuWhviLCd0xJ6TdfTLfl4HU58O69nj/r1iLzVPa9UOe2T4QDLgMpmdCDNoXbhttAgZgDzYQfYn9VdZnKLhFWYbblB9R9OS0sDSS4ANObgZ+cLqp41pe9sEBoac5jI7NNgZ1EcN4VxrXSij79n5m6xqNeHXksuqtBALgCdASJPQIN0REBERAWr3AAkmALknQALZUXbio5uBxBbvAB6Oc0H2JHmgrz26plzu6oVqtNvxVGiw5xw6wuHsJXbUxuPewy17i5p4h1RxHsVfdiaLG4KhljxNzHm4kzPy8lRdiWBuO2iG2Ac4ADcBUfCrK52t2rp0qvc06b69Uaspj4ep49ApdhdpqWKc6nldSqt1pvseccVRfwxAd+LqO/mF4DuIBk+5n0TtKAzauCcz43ZQ6N4zFt/wDaSPJMXXuV5H+IdYuZQwzfir1GiOTSPbMWnyXrl892vjatTamajSNf8M3LkBAAMGTPJzvZIV29jwMNjcZhP6ZD2DkPq1zf/Ver2ltClh6ZqVXZWj1J3ADeV8+2htDEU8fhsTXoGhJyHxAhw+FxkcA/2Vn/ABD8VbA03fy3P8XAy5rT7E+qJrtwvbPvHMy4SuabnBoqRa5gHhF+K7tqdqaGHrOpVQ4RT7zPaDwAEzJ0V41oAAAgCwA0AXhNs4dtTbOHa8SMjTB0OUPI9wEV6PZvaGnVw78Q9rqLGkg59YEQbcZFlWf8btAD3YauKBMCsRbrHDzUH8UajhhqTRo6p4vJpI9/ks41m1atF9E4bDhjmFln/CIgR4t1o6Ia9dQrNe1r2EFrgHAjQg3BUiqOymCq0MLTp1oD25hAMwMxIv0VuooiIgIiIKPaeDLCXi7SZPEEn3kkqtrOlpgSSD9leqxFPM1zeII9QvNEESDYix6jVZvs5848l/htUNALSG93mI/7gYWAddCpcfRLhlyXFJrQQ0E5gLgknwxyuvULV5No4rf7axjz2IwwcapczNNJrWkifEAZidDos1aZLznpGrNNrGi3hcJzXPwzxHBX2Vw0v1Kzfr7KfspikxuEqk14afG2iAJ+LKDnaD0sunZlAio9zaZpUy1oyEAS4augaWsrCoTBt6qVS9S5hipLn069V3dPeHBkFsbgZ1K59o4Wo/8AEEMPjZRgbyQ6SOoV5UdAmJUf4kcHenkrOd84KbFbNP8AzOSmLtp93YaiMxbwNrlS7aNaq55NEZop5XtaMxy3u9xJbF7NhW1OsHHQ6TcKRWdWwXVPa1M65m9R9JXTSxLHfC4HlN/RecWlSNNeSx3Nzm9Yi8xRrPbEOI87emissNtbdUH+4fqPorrU5RaqDHYVlam+m8S17S0+f6qVjw4SCCOIWyrTxOz9ibVwwNGhVpGiSYe6czAdSGxY740ld3Zbs3Vwleu9zw9jw0NMnOTMuLhECSTvK9QiupjyFfs9i8PXqVsC5kVLvpVJAnW0a3JO6JU+xeztb8QcVjHtfViGNZ8LLRv5E25nVeoRTTGDyXnOyOwquGdiKlcsNSq+fCSRFybkC8k+i9IiKoe2WxHYyhkZlD2uDmlxIHB1wCdCdy02z2edi8NSZVcG1qYBDxJGaIdwJBhehRNMeTwGH200sY99AsaWy8yXOaCJGmpG8hdOL2HWdtGligWd2xuUgk5phwsIjeN69GiamK3b+yGYui6k8xMFrt7XDQ/p5qhw2F21SaKbX4d7W2D3TMbptPzXsETVxDg21BTYKhBeGgOI0LouR5qZEQEREBERAVZjtmzLmakyRuPGOCs0ULNeVeHAkEXBjVRvdvjT7srjH7OcXOe0yDcg6+VrqrWb7OVmIhiW6fposHFNH398/RSFwnlx5pmbxCMtRUDgCLiR9/JSqJ7pHhglbtdKitkWCVG6obWt7lExKiw0yAVh7wNSgxUduGp0WWtj68Vqwbzr8h9VIiiIiI3o1XMMtMH59RvVphtqg2f4TxGn7KoWrnQrK1OVj1TSDcXWV5nC4h7LgxO7d6K2w21Gmz/CeP8AT67vNa10nKVYIsAysqqIiICIiAiIgIiICIiAiIgIiICIiAvO7SwhpumYYTY8DwPvHReiVRtuu1w7vW4J4CJEdVKnLwq2xFohYLm8lp+FZw9z9VltBouBy1Kw4pAQom3JzeQmyHDMO73P1WpwzJ056n091VSim37NvRYeYI3zbpxP3ySlSDdPv7lNXdB7n+ygZDoDA6X9VltMDmeJ1WxUJxMagz9lEToiwUAmFjOOKwBNz5BbQg1zj91oyq25n+ylcQNVDTpNiS0C5PT7180VJ3reIWO/bxC1DG7m+0J+HbaRMfeieyOjC4x7fgNvUenFXGG2ox1neE+3ru81RtaBoIWyutTlY9QsrzVDEPZ8JjlqPRWVDaw/rEcxcemo91rW5ylWaLSlVa4S0gjkt1WhERAREQEREBERAREQEREHLj31A2KbZJtNvCON96pxgav5D6j6r0SKWJZrzdTDVG3LHAcdflMKEOC9UoqmHY4y5jSeJaD81O1nseZc6Fo9jjoYPr5fqrPaeAbT8bLSYI3CdI4CxtzXCp4YsxzuY4Xz26KWm2AFjUjgPn9ypFEERYcYugFwGqiqgnS1x5qWlTc42BJ3AbvvirWhs0taXa1YOXg07o4mOKsjU46pGipN4sYIgg7p1GuqhDam8jzkLsHOSd5OpO+VpUvYefL901EYouk3FxzJ9+a1yvO8Rumb8z7KaMoAB+963aItwTRlERRBERBq50LQkTDj5aLIbJnyHqte6Dpm+77+96KkbVi7TB5H6Kww21Xj44dzFj9D7KrFADQdef3ZZfUO4cyD+iqy2PTYfG036G/A2P7+S6F4/vHX8PRdeF2nWbuJEf1X8p1C1rU5/b0qKvobWpmM3gPPT1+q7wQdFW2UREBERAREQEREBERAREQQ4rDteIdoLzMQvM5J+7L1ThII4rhGyKfF3qPopYzymqUBZVz/AITT4u9R9E/wmnxd6j6LPaz2VTKXD4N9X4YgG5O606ancrZuyqW/Mep+kLrpUmsENEDgrIs4faDBYNtMcXb3foOAW2PrFjC4a2HqQF0Lh2x/KPVvzCrXwo6jzfeSSfXUrDWwjW/3WSsOLUXJ5W+RWjqEmZI6Lemdev6LdBAcN/qd19fqU/Df6neqnRNGlNkTcnqtiYWHOhYDeP7BAp7+qw1rr336LNQGLaqIGoQIjmglzj9t61eCRp73HpyWs1ODVOiowXCbSsPqDQb/AF6LLJjWfTco6lKSNxvpuVEoZrP9gtcPjnsu3MOgsRxjRQvwx3ud0H3dbmkTAGadBpJJ/uh7rSj2gsc9M23jf1B/RW+Grh7Q4AgHiIVXhth2Be92axiZA5c1a4ejkEST1W3Wb8pUREUREQEREBERAREQEREBERAREQFw7ZMUj1b813Li2v8Ayj1b81KXwoO8HEJr0Hut1gBYcGUREBaudHXgtar40WgadSCfRFxI1pmT7buK2cYUcN/L7JYaNPoP1QZyk6mOQ+qw0gSPbyCd7IMC43LQVXX8BlUSl8bj7LDg4iNPms1WSCPvkom0nG+YxwjTXn9woNpIMaz78+q1eHgkiDy++akw2De54AcSTra0c+S9DhNntpmZJdxPPgFqRqTVJSweIcR4BB3yOV9eqsMBgarJc4Av0ERYQdJ0vE8lborjc4yOMPr/AJW+q7ERVRERAREQEREBERAREQEREBERAREQFxbYH+UerfmF2rnxtAvYWi0kX6EFCvNZHfm9gtdCJcehj5DquzaGyXNMtc4g6wNPILmbgHuiA86wYI156QsY5ZTPwB+XzWHuPIDjrCs8HsMgzUeTaIH1/ZTVNjgnwuIG8EA+miuL21TiADF7eqj7535Crs7DZ+Z3lAWRsYfnd6D6Jh2VS0qpOrSFh7gTBOm6dZ+/dWtTZNQaOa71H1XNXwdVjS4tED/V9OqmJ21yioLAftZYaQbzbduWpYQb3nfw5dNF1Utjuefgy83EjjoNUM+m+Bwwc7xHwD4rx0E6q4/BUNMjPQeyjobJotaG5fOXXO86qT/DaP5fd3TjyWpHSTG2DwbaWaCTPHdG5dKIqoiIgIiICIiAiIgIiICIiAiIgIiICIiAiIgIiICIiAiIgIiICw4TZZRBz0cFTZENEjebn3XQ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 descr="C:\Users\Talita Helen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2" y="1403624"/>
            <a:ext cx="5234152" cy="3688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220725"/>
            <a:ext cx="12192000" cy="846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48000" y="21363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AutoShape 2" descr="data:image/jpeg;base64,/9j/4AAQSkZJRgABAQAAAQABAAD/2wCEAAkGBxAREhIUEhQWFRUWGBgWGBYYGBoaGRQZGBoYGBcbGBgYHSggGBolGxcVITEhJSkrLi4uFx8zODMsNygtLisBCgoKDg0OGhAQFywkHCQsLCwsLCwsLCwtLCwsLCwsLCwsLCwsLCwtLCwsLCwsLCwsLCwsLCwsNCwsNywsLCs3LP/AABEIALgBEgMBIgACEQEDEQH/xAAbAAEAAgMBAQAAAAAAAAAAAAAAAwUBAgQGB//EAD4QAAEDAgMFBgQEBAQHAAAAAAEAAhEDIQQSMQVBUWFxBhMigZGhMrHR8BRSweEHM0LxFSNighYkNGNzkrL/xAAaAQEBAQEBAQEAAAAAAAAAAAAAAQIDBQQG/8QAIxEBAQEAAQMEAwEBAAAAAAAAAAERAgMSMQQhQVEFE4HRYf/aAAwDAQACEQMRAD8A+uIiKoIiICIiAiIgIiICIiAiIgIiICLg2ltWnQdSa8O/zDlBEQ24Euk2F90ptfatPDNa54cczsoDYJ4zci31Q13osBZQEREBEXHTxwNd9HLdrA/NOsmIhB2Ii5Np49tCmajg4gECGwTJMDUhB1ouHA7QNUkGjWpwJmo0NB5CCbrse8NBJIAAkk2AA1JKDZFpSqBwDmmQRII0IOhW6Ai48fjhSdRBbPePFPWMsgmeei7EBERAREQFhZXHitqUKWfO8NyAFwMyAdLb/JTcXjxvK5I6KFdrxLXBw0tuPA8CpF8z7R7UpjEd7g6hBcJeWyAXTwOto3Kw2V27cIGIZmH522Pm3Q+S4/v47lepfxHXvTnU4Td+PFn8e8RcWztq0MQJpPDuWhHUG67V2l3w8zlx5cbnKZRERVkREQEREBERAREQec7SYbvarKY17msRycIy+4Crto4g4mk6pupYdpP/AJHkZvQNPqvVOwTTWbVky1pYBaIJknrZctPYlJtKtSBIFUuc42kZtwtoNyus2OLalRryGt791QUw6KTy1rJFnOuBProuUYutVZs//Mc01C9r3NMZgBE8JgeRMq2qbFBfmbUeyWNY8Nj/ADGtsJJFjzCrsfsrIcDSaX5WuqeMfE20gyBAuqZUlOp+Hr1aTqrzS7k1Zc4udTM5TBN+fWFDs+u5uIohvfCnVa+RVfmzwJDgCSWn6qzp7DZFXvHPqOqtyOe6Jy7gIEC9/JVexXUauJc0VKz6mFLmeMNDYksgQL6a6oLDblR7quGoNc5gql5c5ph0MbmgHdKrSThq+LIc5+TDhzc5zEXsCdSAfZX209nNrhsucxzDmY9urTvUOG2Kxrnvc59Q1GZH548Q42FrWgWsppYqqzKlClQxAq1HPc6nnDnEteKmoDdBE2hdvbH/AKYx+en/APQUlDYLWlmapUeymczKboytI00EujdKl7Q0qTqDu+eabAWuLxqIIjcd8bkM9mrmY3JVzOpZspyZA4Q7nmKqaWR2HxDC6u2q2nNRlR7pkAmRJ+Fx1jWy7dkNZWY99LF1arTLJMeE2MiWi/1XXh9kNBqGo91V1RuRznQPDewDQANUFbh206WEo5n1j3gpw1jzmLi34WX8LeVguVm0atGljB4x3eTIKjszmd5a5kyBqFajYI7tjO9qTTcHU3+GacCIFoI6qWjsSmO+zOdU74APzEXjeIAj9grplVWN2eaT8Ee9qPms3NncXAuicwnTf6hSUab8SMRVNWowse9lMNcWtZk0JA1nfK7aWwQDTLqtR5pOBZmIhoG6wvuvrZbYjYbXOqFtSpTbUvUY2Ifx1EtnfCaY6NiYp1WhSe74nNE8zoT5wu5R0KLWNa1ohrQABwA0Uiy0IiIC+d/xDrF1ZgNMtytMOP8AXJ3HgF9EXFtbZlPE0yyoOh3tPELn1eF58cj7PQeo4+n686nKbHxxF6zGdju7fHeSwiWmPFY3BGnC/Wy0p7IosBzMe4x/cjnf2XxT0/Ov03U/Pel4eNv8/wBeYp1C0gtJBGhBgjzXpdldtMRSgVIqt52cPPf5rOHxuFbTFQUjAOWcrZ9ZhTVxh5Y40JzQRAG8DUTfXmu3H0/U4eK8zr/mfS9f26nR2fftr2Ozds0azWuBjMJg/VWK8Ph8PRpyWgU5sZsffRdlGuWhviLCd0xJ6TdfTLfl4HU58O69nj/r1iLzVPa9UOe2T4QDLgMpmdCDNoXbhttAgZgDzYQfYn9VdZnKLhFWYbblB9R9OS0sDSS4ANObgZ+cLqp41pe9sEBoac5jI7NNgZ1EcN4VxrXSij79n5m6xqNeHXksuqtBALgCdASJPQIN0REBERAWr3AAkmALknQALZUXbio5uBxBbvAB6Oc0H2JHmgrz26plzu6oVqtNvxVGiw5xw6wuHsJXbUxuPewy17i5p4h1RxHsVfdiaLG4KhljxNzHm4kzPy8lRdiWBuO2iG2Ac4ADcBUfCrK52t2rp0qvc06b69Uaspj4ep49ApdhdpqWKc6nldSqt1pvseccVRfwxAd+LqO/mF4DuIBk+5n0TtKAzauCcz43ZQ6N4zFt/wDaSPJMXXuV5H+IdYuZQwzfir1GiOTSPbMWnyXrl892vjatTamajSNf8M3LkBAAMGTPJzvZIV29jwMNjcZhP6ZD2DkPq1zf/Ver2ltClh6ZqVXZWj1J3ADeV8+2htDEU8fhsTXoGhJyHxAhw+FxkcA/2Vn/ABD8VbA03fy3P8XAy5rT7E+qJrtwvbPvHMy4SuabnBoqRa5gHhF+K7tqdqaGHrOpVQ4RT7zPaDwAEzJ0V41oAAAgCwA0AXhNs4dtTbOHa8SMjTB0OUPI9wEV6PZvaGnVw78Q9rqLGkg59YEQbcZFlWf8btAD3YauKBMCsRbrHDzUH8UajhhqTRo6p4vJpI9/ks41m1atF9E4bDhjmFln/CIgR4t1o6Ia9dQrNe1r2EFrgHAjQg3BUiqOymCq0MLTp1oD25hAMwMxIv0VuooiIgIiIKPaeDLCXi7SZPEEn3kkqtrOlpgSSD9leqxFPM1zeII9QvNEESDYix6jVZvs5848l/htUNALSG93mI/7gYWAddCpcfRLhlyXFJrQQ0E5gLgknwxyuvULV5No4rf7axjz2IwwcapczNNJrWkifEAZidDos1aZLznpGrNNrGi3hcJzXPwzxHBX2Vw0v1Kzfr7KfspikxuEqk14afG2iAJ+LKDnaD0sunZlAio9zaZpUy1oyEAS4augaWsrCoTBt6qVS9S5hipLn069V3dPeHBkFsbgZ1K59o4Wo/8AEEMPjZRgbyQ6SOoV5UdAmJUf4kcHenkrOd84KbFbNP8AzOSmLtp93YaiMxbwNrlS7aNaq55NEZop5XtaMxy3u9xJbF7NhW1OsHHQ6TcKRWdWwXVPa1M65m9R9JXTSxLHfC4HlN/RecWlSNNeSx3Nzm9Yi8xRrPbEOI87emissNtbdUH+4fqPorrU5RaqDHYVlam+m8S17S0+f6qVjw4SCCOIWyrTxOz9ibVwwNGhVpGiSYe6czAdSGxY740ld3Zbs3Vwleu9zw9jw0NMnOTMuLhECSTvK9QiupjyFfs9i8PXqVsC5kVLvpVJAnW0a3JO6JU+xeztb8QcVjHtfViGNZ8LLRv5E25nVeoRTTGDyXnOyOwquGdiKlcsNSq+fCSRFybkC8k+i9IiKoe2WxHYyhkZlD2uDmlxIHB1wCdCdy02z2edi8NSZVcG1qYBDxJGaIdwJBhehRNMeTwGH200sY99AsaWy8yXOaCJGmpG8hdOL2HWdtGligWd2xuUgk5phwsIjeN69GiamK3b+yGYui6k8xMFrt7XDQ/p5qhw2F21SaKbX4d7W2D3TMbptPzXsETVxDg21BTYKhBeGgOI0LouR5qZEQEREBERAVZjtmzLmakyRuPGOCs0ULNeVeHAkEXBjVRvdvjT7srjH7OcXOe0yDcg6+VrqrWb7OVmIhiW6fposHFNH398/RSFwnlx5pmbxCMtRUDgCLiR9/JSqJ7pHhglbtdKitkWCVG6obWt7lExKiw0yAVh7wNSgxUduGp0WWtj68Vqwbzr8h9VIiiIiI3o1XMMtMH59RvVphtqg2f4TxGn7KoWrnQrK1OVj1TSDcXWV5nC4h7LgxO7d6K2w21Gmz/CeP8AT67vNa10nKVYIsAysqqIiICIiAiIgIiICIiAiIgIiICIiAvO7SwhpumYYTY8DwPvHReiVRtuu1w7vW4J4CJEdVKnLwq2xFohYLm8lp+FZw9z9VltBouBy1Kw4pAQom3JzeQmyHDMO73P1WpwzJ056n091VSim37NvRYeYI3zbpxP3ySlSDdPv7lNXdB7n+ygZDoDA6X9VltMDmeJ1WxUJxMagz9lEToiwUAmFjOOKwBNz5BbQg1zj91oyq25n+ylcQNVDTpNiS0C5PT7180VJ3reIWO/bxC1DG7m+0J+HbaRMfeieyOjC4x7fgNvUenFXGG2ox1neE+3ru81RtaBoIWyutTlY9QsrzVDEPZ8JjlqPRWVDaw/rEcxcemo91rW5ylWaLSlVa4S0gjkt1WhERAREQEREBERAREQEREHLj31A2KbZJtNvCON96pxgav5D6j6r0SKWJZrzdTDVG3LHAcdflMKEOC9UoqmHY4y5jSeJaD81O1nseZc6Fo9jjoYPr5fqrPaeAbT8bLSYI3CdI4CxtzXCp4YsxzuY4Xz26KWm2AFjUjgPn9ypFEERYcYugFwGqiqgnS1x5qWlTc42BJ3AbvvirWhs0taXa1YOXg07o4mOKsjU46pGipN4sYIgg7p1GuqhDam8jzkLsHOSd5OpO+VpUvYefL901EYouk3FxzJ9+a1yvO8Rumb8z7KaMoAB+963aItwTRlERRBERBq50LQkTDj5aLIbJnyHqte6Dpm+77+96KkbVi7TB5H6Kww21Xj44dzFj9D7KrFADQdef3ZZfUO4cyD+iqy2PTYfG036G/A2P7+S6F4/vHX8PRdeF2nWbuJEf1X8p1C1rU5/b0qKvobWpmM3gPPT1+q7wQdFW2UREBERAREQEREBERAREQQ4rDteIdoLzMQvM5J+7L1ThII4rhGyKfF3qPopYzymqUBZVz/AITT4u9R9E/wmnxd6j6LPaz2VTKXD4N9X4YgG5O606ancrZuyqW/Mep+kLrpUmsENEDgrIs4faDBYNtMcXb3foOAW2PrFjC4a2HqQF0Lh2x/KPVvzCrXwo6jzfeSSfXUrDWwjW/3WSsOLUXJ5W+RWjqEmZI6Lemdev6LdBAcN/qd19fqU/Df6neqnRNGlNkTcnqtiYWHOhYDeP7BAp7+qw1rr336LNQGLaqIGoQIjmglzj9t61eCRp73HpyWs1ODVOiowXCbSsPqDQb/AF6LLJjWfTco6lKSNxvpuVEoZrP9gtcPjnsu3MOgsRxjRQvwx3ud0H3dbmkTAGadBpJJ/uh7rSj2gsc9M23jf1B/RW+Grh7Q4AgHiIVXhth2Be92axiZA5c1a4ejkEST1W3Wb8pUREUREQEREBERAREQEREBERAREQFw7ZMUj1b813Li2v8Ayj1b81KXwoO8HEJr0Hut1gBYcGUREBaudHXgtar40WgadSCfRFxI1pmT7buK2cYUcN/L7JYaNPoP1QZyk6mOQ+qw0gSPbyCd7IMC43LQVXX8BlUSl8bj7LDg4iNPms1WSCPvkom0nG+YxwjTXn9woNpIMaz78+q1eHgkiDy++akw2De54AcSTra0c+S9DhNntpmZJdxPPgFqRqTVJSweIcR4BB3yOV9eqsMBgarJc4Av0ERYQdJ0vE8lborjc4yOMPr/AJW+q7ERVRERAREQEREBERAREQEREBERAREQFxbYH+UerfmF2rnxtAvYWi0kX6EFCvNZHfm9gtdCJcehj5DquzaGyXNMtc4g6wNPILmbgHuiA86wYI156QsY5ZTPwB+XzWHuPIDjrCs8HsMgzUeTaIH1/ZTVNjgnwuIG8EA+miuL21TiADF7eqj7535Crs7DZ+Z3lAWRsYfnd6D6Jh2VS0qpOrSFh7gTBOm6dZ+/dWtTZNQaOa71H1XNXwdVjS4tED/V9OqmJ21yioLAftZYaQbzbduWpYQb3nfw5dNF1Utjuefgy83EjjoNUM+m+Bwwc7xHwD4rx0E6q4/BUNMjPQeyjobJotaG5fOXXO86qT/DaP5fd3TjyWpHSTG2DwbaWaCTPHdG5dKIqoiIgIiICIiAiIgIiICIiAiIgIiICIiAiIgIiICIiAiIgIiICw4TZZRBz0cFTZENEjebn3XQ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AREhIUEhQWFRUWGBgWGBYYGBoaGRQZGBoYGBcbGBgYHSggGBolGxcVITEhJSkrLi4uFx8zODMsNygtLisBCgoKDg0OGhAQFywkHCQsLCwsLCwsLCwtLCwsLCwsLCwsLCwsLCwtLCwsLCwsLCwsLCwsLCwsNCwsNywsLCs3LP/AABEIALgBEgMBIgACEQEDEQH/xAAbAAEAAgMBAQAAAAAAAAAAAAAAAwUBAgQGB//EAD4QAAEDAgMFBgQEBAQHAAAAAAEAAhEDIQQSMQVBUWFxBhMigZGhMrHR8BRSweEHM0LxFSNighYkNGNzkrL/xAAaAQEBAQEBAQEAAAAAAAAAAAAAAQIDBQQG/8QAIxEBAQEAAQMEAwEBAAAAAAAAAAERAgMSMQQhQVEFE4HRYf/aAAwDAQACEQMRAD8A+uIiKoIiICIiAiIgIiICIiAiIgIiICLg2ltWnQdSa8O/zDlBEQ24Euk2F90ptfatPDNa54cczsoDYJ4zci31Q13osBZQEREBEXHTxwNd9HLdrA/NOsmIhB2Ii5Np49tCmajg4gECGwTJMDUhB1ouHA7QNUkGjWpwJmo0NB5CCbrse8NBJIAAkk2AA1JKDZFpSqBwDmmQRII0IOhW6Ai48fjhSdRBbPePFPWMsgmeei7EBERAREQFhZXHitqUKWfO8NyAFwMyAdLb/JTcXjxvK5I6KFdrxLXBw0tuPA8CpF8z7R7UpjEd7g6hBcJeWyAXTwOto3Kw2V27cIGIZmH522Pm3Q+S4/v47lepfxHXvTnU4Td+PFn8e8RcWztq0MQJpPDuWhHUG67V2l3w8zlx5cbnKZRERVkREQEREBERAREQec7SYbvarKY17msRycIy+4Crto4g4mk6pupYdpP/AJHkZvQNPqvVOwTTWbVky1pYBaIJknrZctPYlJtKtSBIFUuc42kZtwtoNyus2OLalRryGt791QUw6KTy1rJFnOuBProuUYutVZs//Mc01C9r3NMZgBE8JgeRMq2qbFBfmbUeyWNY8Nj/ADGtsJJFjzCrsfsrIcDSaX5WuqeMfE20gyBAuqZUlOp+Hr1aTqrzS7k1Zc4udTM5TBN+fWFDs+u5uIohvfCnVa+RVfmzwJDgCSWn6qzp7DZFXvHPqOqtyOe6Jy7gIEC9/JVexXUauJc0VKz6mFLmeMNDYksgQL6a6oLDblR7quGoNc5gql5c5ph0MbmgHdKrSThq+LIc5+TDhzc5zEXsCdSAfZX209nNrhsucxzDmY9urTvUOG2Kxrnvc59Q1GZH548Q42FrWgWsppYqqzKlClQxAq1HPc6nnDnEteKmoDdBE2hdvbH/AKYx+en/APQUlDYLWlmapUeymczKboytI00EujdKl7Q0qTqDu+eabAWuLxqIIjcd8bkM9mrmY3JVzOpZspyZA4Q7nmKqaWR2HxDC6u2q2nNRlR7pkAmRJ+Fx1jWy7dkNZWY99LF1arTLJMeE2MiWi/1XXh9kNBqGo91V1RuRznQPDewDQANUFbh206WEo5n1j3gpw1jzmLi34WX8LeVguVm0atGljB4x3eTIKjszmd5a5kyBqFajYI7tjO9qTTcHU3+GacCIFoI6qWjsSmO+zOdU74APzEXjeIAj9grplVWN2eaT8Ee9qPms3NncXAuicwnTf6hSUab8SMRVNWowse9lMNcWtZk0JA1nfK7aWwQDTLqtR5pOBZmIhoG6wvuvrZbYjYbXOqFtSpTbUvUY2Ifx1EtnfCaY6NiYp1WhSe74nNE8zoT5wu5R0KLWNa1ohrQABwA0Uiy0IiIC+d/xDrF1ZgNMtytMOP8AXJ3HgF9EXFtbZlPE0yyoOh3tPELn1eF58cj7PQeo4+n686nKbHxxF6zGdju7fHeSwiWmPFY3BGnC/Wy0p7IosBzMe4x/cjnf2XxT0/Ov03U/Pel4eNv8/wBeYp1C0gtJBGhBgjzXpdldtMRSgVIqt52cPPf5rOHxuFbTFQUjAOWcrZ9ZhTVxh5Y40JzQRAG8DUTfXmu3H0/U4eK8zr/mfS9f26nR2fftr2Ozds0azWuBjMJg/VWK8Ph8PRpyWgU5sZsffRdlGuWhviLCd0xJ6TdfTLfl4HU58O69nj/r1iLzVPa9UOe2T4QDLgMpmdCDNoXbhttAgZgDzYQfYn9VdZnKLhFWYbblB9R9OS0sDSS4ANObgZ+cLqp41pe9sEBoac5jI7NNgZ1EcN4VxrXSij79n5m6xqNeHXksuqtBALgCdASJPQIN0REBERAWr3AAkmALknQALZUXbio5uBxBbvAB6Oc0H2JHmgrz26plzu6oVqtNvxVGiw5xw6wuHsJXbUxuPewy17i5p4h1RxHsVfdiaLG4KhljxNzHm4kzPy8lRdiWBuO2iG2Ac4ADcBUfCrK52t2rp0qvc06b69Uaspj4ep49ApdhdpqWKc6nldSqt1pvseccVRfwxAd+LqO/mF4DuIBk+5n0TtKAzauCcz43ZQ6N4zFt/wDaSPJMXXuV5H+IdYuZQwzfir1GiOTSPbMWnyXrl892vjatTamajSNf8M3LkBAAMGTPJzvZIV29jwMNjcZhP6ZD2DkPq1zf/Ver2ltClh6ZqVXZWj1J3ADeV8+2htDEU8fhsTXoGhJyHxAhw+FxkcA/2Vn/ABD8VbA03fy3P8XAy5rT7E+qJrtwvbPvHMy4SuabnBoqRa5gHhF+K7tqdqaGHrOpVQ4RT7zPaDwAEzJ0V41oAAAgCwA0AXhNs4dtTbOHa8SMjTB0OUPI9wEV6PZvaGnVw78Q9rqLGkg59YEQbcZFlWf8btAD3YauKBMCsRbrHDzUH8UajhhqTRo6p4vJpI9/ks41m1atF9E4bDhjmFln/CIgR4t1o6Ia9dQrNe1r2EFrgHAjQg3BUiqOymCq0MLTp1oD25hAMwMxIv0VuooiIgIiIKPaeDLCXi7SZPEEn3kkqtrOlpgSSD9leqxFPM1zeII9QvNEESDYix6jVZvs5848l/htUNALSG93mI/7gYWAddCpcfRLhlyXFJrQQ0E5gLgknwxyuvULV5No4rf7axjz2IwwcapczNNJrWkifEAZidDos1aZLznpGrNNrGi3hcJzXPwzxHBX2Vw0v1Kzfr7KfspikxuEqk14afG2iAJ+LKDnaD0sunZlAio9zaZpUy1oyEAS4augaWsrCoTBt6qVS9S5hipLn069V3dPeHBkFsbgZ1K59o4Wo/8AEEMPjZRgbyQ6SOoV5UdAmJUf4kcHenkrOd84KbFbNP8AzOSmLtp93YaiMxbwNrlS7aNaq55NEZop5XtaMxy3u9xJbF7NhW1OsHHQ6TcKRWdWwXVPa1M65m9R9JXTSxLHfC4HlN/RecWlSNNeSx3Nzm9Yi8xRrPbEOI87emissNtbdUH+4fqPorrU5RaqDHYVlam+m8S17S0+f6qVjw4SCCOIWyrTxOz9ibVwwNGhVpGiSYe6czAdSGxY740ld3Zbs3Vwleu9zw9jw0NMnOTMuLhECSTvK9QiupjyFfs9i8PXqVsC5kVLvpVJAnW0a3JO6JU+xeztb8QcVjHtfViGNZ8LLRv5E25nVeoRTTGDyXnOyOwquGdiKlcsNSq+fCSRFybkC8k+i9IiKoe2WxHYyhkZlD2uDmlxIHB1wCdCdy02z2edi8NSZVcG1qYBDxJGaIdwJBhehRNMeTwGH200sY99AsaWy8yXOaCJGmpG8hdOL2HWdtGligWd2xuUgk5phwsIjeN69GiamK3b+yGYui6k8xMFrt7XDQ/p5qhw2F21SaKbX4d7W2D3TMbptPzXsETVxDg21BTYKhBeGgOI0LouR5qZEQEREBERAVZjtmzLmakyRuPGOCs0ULNeVeHAkEXBjVRvdvjT7srjH7OcXOe0yDcg6+VrqrWb7OVmIhiW6fposHFNH398/RSFwnlx5pmbxCMtRUDgCLiR9/JSqJ7pHhglbtdKitkWCVG6obWt7lExKiw0yAVh7wNSgxUduGp0WWtj68Vqwbzr8h9VIiiIiI3o1XMMtMH59RvVphtqg2f4TxGn7KoWrnQrK1OVj1TSDcXWV5nC4h7LgxO7d6K2w21Gmz/CeP8AT67vNa10nKVYIsAysqqIiICIiAiIgIiICIiAiIgIiICIiAvO7SwhpumYYTY8DwPvHReiVRtuu1w7vW4J4CJEdVKnLwq2xFohYLm8lp+FZw9z9VltBouBy1Kw4pAQom3JzeQmyHDMO73P1WpwzJ056n091VSim37NvRYeYI3zbpxP3ySlSDdPv7lNXdB7n+ygZDoDA6X9VltMDmeJ1WxUJxMagz9lEToiwUAmFjOOKwBNz5BbQg1zj91oyq25n+ylcQNVDTpNiS0C5PT7180VJ3reIWO/bxC1DG7m+0J+HbaRMfeieyOjC4x7fgNvUenFXGG2ox1neE+3ru81RtaBoIWyutTlY9QsrzVDEPZ8JjlqPRWVDaw/rEcxcemo91rW5ylWaLSlVa4S0gjkt1WhERAREQEREBERAREQEREHLj31A2KbZJtNvCON96pxgav5D6j6r0SKWJZrzdTDVG3LHAcdflMKEOC9UoqmHY4y5jSeJaD81O1nseZc6Fo9jjoYPr5fqrPaeAbT8bLSYI3CdI4CxtzXCp4YsxzuY4Xz26KWm2AFjUjgPn9ypFEERYcYugFwGqiqgnS1x5qWlTc42BJ3AbvvirWhs0taXa1YOXg07o4mOKsjU46pGipN4sYIgg7p1GuqhDam8jzkLsHOSd5OpO+VpUvYefL901EYouk3FxzJ9+a1yvO8Rumb8z7KaMoAB+963aItwTRlERRBERBq50LQkTDj5aLIbJnyHqte6Dpm+77+96KkbVi7TB5H6Kww21Xj44dzFj9D7KrFADQdef3ZZfUO4cyD+iqy2PTYfG036G/A2P7+S6F4/vHX8PRdeF2nWbuJEf1X8p1C1rU5/b0qKvobWpmM3gPPT1+q7wQdFW2UREBERAREQEREBERAREQQ4rDteIdoLzMQvM5J+7L1ThII4rhGyKfF3qPopYzymqUBZVz/AITT4u9R9E/wmnxd6j6LPaz2VTKXD4N9X4YgG5O606ancrZuyqW/Mep+kLrpUmsENEDgrIs4faDBYNtMcXb3foOAW2PrFjC4a2HqQF0Lh2x/KPVvzCrXwo6jzfeSSfXUrDWwjW/3WSsOLUXJ5W+RWjqEmZI6Lemdev6LdBAcN/qd19fqU/Df6neqnRNGlNkTcnqtiYWHOhYDeP7BAp7+qw1rr336LNQGLaqIGoQIjmglzj9t61eCRp73HpyWs1ODVOiowXCbSsPqDQb/AF6LLJjWfTco6lKSNxvpuVEoZrP9gtcPjnsu3MOgsRxjRQvwx3ud0H3dbmkTAGadBpJJ/uh7rSj2gsc9M23jf1B/RW+Grh7Q4AgHiIVXhth2Be92axiZA5c1a4ejkEST1W3Wb8pUREUREQEREBERAREQEREBERAREQFw7ZMUj1b813Li2v8Ayj1b81KXwoO8HEJr0Hut1gBYcGUREBaudHXgtar40WgadSCfRFxI1pmT7buK2cYUcN/L7JYaNPoP1QZyk6mOQ+qw0gSPbyCd7IMC43LQVXX8BlUSl8bj7LDg4iNPms1WSCPvkom0nG+YxwjTXn9woNpIMaz78+q1eHgkiDy++akw2De54AcSTra0c+S9DhNntpmZJdxPPgFqRqTVJSweIcR4BB3yOV9eqsMBgarJc4Av0ERYQdJ0vE8lborjc4yOMPr/AJW+q7ERVRERAREQEREBERAREQEREBERAREQFxbYH+UerfmF2rnxtAvYWi0kX6EFCvNZHfm9gtdCJcehj5DquzaGyXNMtc4g6wNPILmbgHuiA86wYI156QsY5ZTPwB+XzWHuPIDjrCs8HsMgzUeTaIH1/ZTVNjgnwuIG8EA+miuL21TiADF7eqj7535Crs7DZ+Z3lAWRsYfnd6D6Jh2VS0qpOrSFh7gTBOm6dZ+/dWtTZNQaOa71H1XNXwdVjS4tED/V9OqmJ21yioLAftZYaQbzbduWpYQb3nfw5dNF1Utjuefgy83EjjoNUM+m+Bwwc7xHwD4rx0E6q4/BUNMjPQeyjobJotaG5fOXXO86qT/DaP5fd3TjyWpHSTG2DwbaWaCTPHdG5dKIqoiIgIiICIiAiIgIiICIiAiIgIiICIiAiIgIiICIiAiIgIiICw4TZZRBz0cFTZENEjebn3XQ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QAAAQABAAD/2wCEAAkGBxAREhIUEhQWFRUWGBgWGBYYGBoaGRQZGBoYGBcbGBgYHSggGBolGxcVITEhJSkrLi4uFx8zODMsNygtLisBCgoKDg0OGhAQFywkHCQsLCwsLCwsLCwtLCwsLCwsLCwsLCwsLCwtLCwsLCwsLCwsLCwsLCwsNCwsNywsLCs3LP/AABEIALgBEgMBIgACEQEDEQH/xAAbAAEAAgMBAQAAAAAAAAAAAAAAAwUBAgQGB//EAD4QAAEDAgMFBgQEBAQHAAAAAAEAAhEDIQQSMQVBUWFxBhMigZGhMrHR8BRSweEHM0LxFSNighYkNGNzkrL/xAAaAQEBAQEBAQEAAAAAAAAAAAAAAQIDBQQG/8QAIxEBAQEAAQMEAwEBAAAAAAAAAAERAgMSMQQhQVEFE4HRYf/aAAwDAQACEQMRAD8A+uIiKoIiICIiAiIgIiICIiAiIgIiICLg2ltWnQdSa8O/zDlBEQ24Euk2F90ptfatPDNa54cczsoDYJ4zci31Q13osBZQEREBEXHTxwNd9HLdrA/NOsmIhB2Ii5Np49tCmajg4gECGwTJMDUhB1ouHA7QNUkGjWpwJmo0NB5CCbrse8NBJIAAkk2AA1JKDZFpSqBwDmmQRII0IOhW6Ai48fjhSdRBbPePFPWMsgmeei7EBERAREQFhZXHitqUKWfO8NyAFwMyAdLb/JTcXjxvK5I6KFdrxLXBw0tuPA8CpF8z7R7UpjEd7g6hBcJeWyAXTwOto3Kw2V27cIGIZmH522Pm3Q+S4/v47lepfxHXvTnU4Td+PFn8e8RcWztq0MQJpPDuWhHUG67V2l3w8zlx5cbnKZRERVkREQEREBERAREQec7SYbvarKY17msRycIy+4Crto4g4mk6pupYdpP/AJHkZvQNPqvVOwTTWbVky1pYBaIJknrZctPYlJtKtSBIFUuc42kZtwtoNyus2OLalRryGt791QUw6KTy1rJFnOuBProuUYutVZs//Mc01C9r3NMZgBE8JgeRMq2qbFBfmbUeyWNY8Nj/ADGtsJJFjzCrsfsrIcDSaX5WuqeMfE20gyBAuqZUlOp+Hr1aTqrzS7k1Zc4udTM5TBN+fWFDs+u5uIohvfCnVa+RVfmzwJDgCSWn6qzp7DZFXvHPqOqtyOe6Jy7gIEC9/JVexXUauJc0VKz6mFLmeMNDYksgQL6a6oLDblR7quGoNc5gql5c5ph0MbmgHdKrSThq+LIc5+TDhzc5zEXsCdSAfZX209nNrhsucxzDmY9urTvUOG2Kxrnvc59Q1GZH548Q42FrWgWsppYqqzKlClQxAq1HPc6nnDnEteKmoDdBE2hdvbH/AKYx+en/APQUlDYLWlmapUeymczKboytI00EujdKl7Q0qTqDu+eabAWuLxqIIjcd8bkM9mrmY3JVzOpZspyZA4Q7nmKqaWR2HxDC6u2q2nNRlR7pkAmRJ+Fx1jWy7dkNZWY99LF1arTLJMeE2MiWi/1XXh9kNBqGo91V1RuRznQPDewDQANUFbh206WEo5n1j3gpw1jzmLi34WX8LeVguVm0atGljB4x3eTIKjszmd5a5kyBqFajYI7tjO9qTTcHU3+GacCIFoI6qWjsSmO+zOdU74APzEXjeIAj9grplVWN2eaT8Ee9qPms3NncXAuicwnTf6hSUab8SMRVNWowse9lMNcWtZk0JA1nfK7aWwQDTLqtR5pOBZmIhoG6wvuvrZbYjYbXOqFtSpTbUvUY2Ifx1EtnfCaY6NiYp1WhSe74nNE8zoT5wu5R0KLWNa1ohrQABwA0Uiy0IiIC+d/xDrF1ZgNMtytMOP8AXJ3HgF9EXFtbZlPE0yyoOh3tPELn1eF58cj7PQeo4+n686nKbHxxF6zGdju7fHeSwiWmPFY3BGnC/Wy0p7IosBzMe4x/cjnf2XxT0/Ov03U/Pel4eNv8/wBeYp1C0gtJBGhBgjzXpdldtMRSgVIqt52cPPf5rOHxuFbTFQUjAOWcrZ9ZhTVxh5Y40JzQRAG8DUTfXmu3H0/U4eK8zr/mfS9f26nR2fftr2Ozds0azWuBjMJg/VWK8Ph8PRpyWgU5sZsffRdlGuWhviLCd0xJ6TdfTLfl4HU58O69nj/r1iLzVPa9UOe2T4QDLgMpmdCDNoXbhttAgZgDzYQfYn9VdZnKLhFWYbblB9R9OS0sDSS4ANObgZ+cLqp41pe9sEBoac5jI7NNgZ1EcN4VxrXSij79n5m6xqNeHXksuqtBALgCdASJPQIN0REBERAWr3AAkmALknQALZUXbio5uBxBbvAB6Oc0H2JHmgrz26plzu6oVqtNvxVGiw5xw6wuHsJXbUxuPewy17i5p4h1RxHsVfdiaLG4KhljxNzHm4kzPy8lRdiWBuO2iG2Ac4ADcBUfCrK52t2rp0qvc06b69Uaspj4ep49ApdhdpqWKc6nldSqt1pvseccVRfwxAd+LqO/mF4DuIBk+5n0TtKAzauCcz43ZQ6N4zFt/wDaSPJMXXuV5H+IdYuZQwzfir1GiOTSPbMWnyXrl892vjatTamajSNf8M3LkBAAMGTPJzvZIV29jwMNjcZhP6ZD2DkPq1zf/Ver2ltClh6ZqVXZWj1J3ADeV8+2htDEU8fhsTXoGhJyHxAhw+FxkcA/2Vn/ABD8VbA03fy3P8XAy5rT7E+qJrtwvbPvHMy4SuabnBoqRa5gHhF+K7tqdqaGHrOpVQ4RT7zPaDwAEzJ0V41oAAAgCwA0AXhNs4dtTbOHa8SMjTB0OUPI9wEV6PZvaGnVw78Q9rqLGkg59YEQbcZFlWf8btAD3YauKBMCsRbrHDzUH8UajhhqTRo6p4vJpI9/ks41m1atF9E4bDhjmFln/CIgR4t1o6Ia9dQrNe1r2EFrgHAjQg3BUiqOymCq0MLTp1oD25hAMwMxIv0VuooiIgIiIKPaeDLCXi7SZPEEn3kkqtrOlpgSSD9leqxFPM1zeII9QvNEESDYix6jVZvs5848l/htUNALSG93mI/7gYWAddCpcfRLhlyXFJrQQ0E5gLgknwxyuvULV5No4rf7axjz2IwwcapczNNJrWkifEAZidDos1aZLznpGrNNrGi3hcJzXPwzxHBX2Vw0v1Kzfr7KfspikxuEqk14afG2iAJ+LKDnaD0sunZlAio9zaZpUy1oyEAS4augaWsrCoTBt6qVS9S5hipLn069V3dPeHBkFsbgZ1K59o4Wo/8AEEMPjZRgbyQ6SOoV5UdAmJUf4kcHenkrOd84KbFbNP8AzOSmLtp93YaiMxbwNrlS7aNaq55NEZop5XtaMxy3u9xJbF7NhW1OsHHQ6TcKRWdWwXVPa1M65m9R9JXTSxLHfC4HlN/RecWlSNNeSx3Nzm9Yi8xRrPbEOI87emissNtbdUH+4fqPorrU5RaqDHYVlam+m8S17S0+f6qVjw4SCCOIWyrTxOz9ibVwwNGhVpGiSYe6czAdSGxY740ld3Zbs3Vwleu9zw9jw0NMnOTMuLhECSTvK9QiupjyFfs9i8PXqVsC5kVLvpVJAnW0a3JO6JU+xeztb8QcVjHtfViGNZ8LLRv5E25nVeoRTTGDyXnOyOwquGdiKlcsNSq+fCSRFybkC8k+i9IiKoe2WxHYyhkZlD2uDmlxIHB1wCdCdy02z2edi8NSZVcG1qYBDxJGaIdwJBhehRNMeTwGH200sY99AsaWy8yXOaCJGmpG8hdOL2HWdtGligWd2xuUgk5phwsIjeN69GiamK3b+yGYui6k8xMFrt7XDQ/p5qhw2F21SaKbX4d7W2D3TMbptPzXsETVxDg21BTYKhBeGgOI0LouR5qZEQEREBERAVZjtmzLmakyRuPGOCs0ULNeVeHAkEXBjVRvdvjT7srjH7OcXOe0yDcg6+VrqrWb7OVmIhiW6fposHFNH398/RSFwnlx5pmbxCMtRUDgCLiR9/JSqJ7pHhglbtdKitkWCVG6obWt7lExKiw0yAVh7wNSgxUduGp0WWtj68Vqwbzr8h9VIiiIiI3o1XMMtMH59RvVphtqg2f4TxGn7KoWrnQrK1OVj1TSDcXWV5nC4h7LgxO7d6K2w21Gmz/CeP8AT67vNa10nKVYIsAysqqIiICIiAiIgIiICIiAiIgIiICIiAvO7SwhpumYYTY8DwPvHReiVRtuu1w7vW4J4CJEdVKnLwq2xFohYLm8lp+FZw9z9VltBouBy1Kw4pAQom3JzeQmyHDMO73P1WpwzJ056n091VSim37NvRYeYI3zbpxP3ySlSDdPv7lNXdB7n+ygZDoDA6X9VltMDmeJ1WxUJxMagz9lEToiwUAmFjOOKwBNz5BbQg1zj91oyq25n+ylcQNVDTpNiS0C5PT7180VJ3reIWO/bxC1DG7m+0J+HbaRMfeieyOjC4x7fgNvUenFXGG2ox1neE+3ru81RtaBoIWyutTlY9QsrzVDEPZ8JjlqPRWVDaw/rEcxcemo91rW5ylWaLSlVa4S0gjkt1WhERAREQEREBERAREQEREHLj31A2KbZJtNvCON96pxgav5D6j6r0SKWJZrzdTDVG3LHAcdflMKEOC9UoqmHY4y5jSeJaD81O1nseZc6Fo9jjoYPr5fqrPaeAbT8bLSYI3CdI4CxtzXCp4YsxzuY4Xz26KWm2AFjUjgPn9ypFEERYcYugFwGqiqgnS1x5qWlTc42BJ3AbvvirWhs0taXa1YOXg07o4mOKsjU46pGipN4sYIgg7p1GuqhDam8jzkLsHOSd5OpO+VpUvYefL901EYouk3FxzJ9+a1yvO8Rumb8z7KaMoAB+963aItwTRlERRBERBq50LQkTDj5aLIbJnyHqte6Dpm+77+96KkbVi7TB5H6Kww21Xj44dzFj9D7KrFADQdef3ZZfUO4cyD+iqy2PTYfG036G/A2P7+S6F4/vHX8PRdeF2nWbuJEf1X8p1C1rU5/b0qKvobWpmM3gPPT1+q7wQdFW2UREBERAREQEREBERAREQQ4rDteIdoLzMQvM5J+7L1ThII4rhGyKfF3qPopYzymqUBZVz/AITT4u9R9E/wmnxd6j6LPaz2VTKXD4N9X4YgG5O606ancrZuyqW/Mep+kLrpUmsENEDgrIs4faDBYNtMcXb3foOAW2PrFjC4a2HqQF0Lh2x/KPVvzCrXwo6jzfeSSfXUrDWwjW/3WSsOLUXJ5W+RWjqEmZI6Lemdev6LdBAcN/qd19fqU/Df6neqnRNGlNkTcnqtiYWHOhYDeP7BAp7+qw1rr336LNQGLaqIGoQIjmglzj9t61eCRp73HpyWs1ODVOiowXCbSsPqDQb/AF6LLJjWfTco6lKSNxvpuVEoZrP9gtcPjnsu3MOgsRxjRQvwx3ud0H3dbmkTAGadBpJJ/uh7rSj2gsc9M23jf1B/RW+Grh7Q4AgHiIVXhth2Be92axiZA5c1a4ejkEST1W3Wb8pUREUREQEREBERAREQEREBERAREQFw7ZMUj1b813Li2v8Ayj1b81KXwoO8HEJr0Hut1gBYcGUREBaudHXgtar40WgadSCfRFxI1pmT7buK2cYUcN/L7JYaNPoP1QZyk6mOQ+qw0gSPbyCd7IMC43LQVXX8BlUSl8bj7LDg4iNPms1WSCPvkom0nG+YxwjTXn9woNpIMaz78+q1eHgkiDy++akw2De54AcSTra0c+S9DhNntpmZJdxPPgFqRqTVJSweIcR4BB3yOV9eqsMBgarJc4Av0ERYQdJ0vE8lborjc4yOMPr/AJW+q7ERVRERAREQEREBERAREQEREBERAREQFxbYH+UerfmF2rnxtAvYWi0kX6EFCvNZHfm9gtdCJcehj5DquzaGyXNMtc4g6wNPILmbgHuiA86wYI156QsY5ZTPwB+XzWHuPIDjrCs8HsMgzUeTaIH1/ZTVNjgnwuIG8EA+miuL21TiADF7eqj7535Crs7DZ+Z3lAWRsYfnd6D6Jh2VS0qpOrSFh7gTBOm6dZ+/dWtTZNQaOa71H1XNXwdVjS4tED/V9OqmJ21yioLAftZYaQbzbduWpYQb3nfw5dNF1Utjuefgy83EjjoNUM+m+Bwwc7xHwD4rx0E6q4/BUNMjPQeyjobJotaG5fOXXO86qT/DaP5fd3TjyWpHSTG2DwbaWaCTPHdG5dKIqoiIgIiICIiAiIgIiICIiAiIgIiICIiAiIgIiICIiAiIgIiICw4TZZRBz0cFTZENEjebn3XQ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QAAAQABAAD/2wCEAAkGBxAREhIUEhQWFRUWGBgWGBYYGBoaGRQZGBoYGBcbGBgYHSggGBolGxcVITEhJSkrLi4uFx8zODMsNygtLisBCgoKDg0OGhAQFywkHCQsLCwsLCwsLCwtLCwsLCwsLCwsLCwsLCwtLCwsLCwsLCwsLCwsLCwsNCwsNywsLCs3LP/AABEIALgBEgMBIgACEQEDEQH/xAAbAAEAAgMBAQAAAAAAAAAAAAAAAwUBAgQGB//EAD4QAAEDAgMFBgQEBAQHAAAAAAEAAhEDIQQSMQVBUWFxBhMigZGhMrHR8BRSweEHM0LxFSNighYkNGNzkrL/xAAaAQEBAQEBAQEAAAAAAAAAAAAAAQIDBQQG/8QAIxEBAQEAAQMEAwEBAAAAAAAAAAERAgMSMQQhQVEFE4HRYf/aAAwDAQACEQMRAD8A+uIiKoIiICIiAiIgIiICIiAiIgIiICLg2ltWnQdSa8O/zDlBEQ24Euk2F90ptfatPDNa54cczsoDYJ4zci31Q13osBZQEREBEXHTxwNd9HLdrA/NOsmIhB2Ii5Np49tCmajg4gECGwTJMDUhB1ouHA7QNUkGjWpwJmo0NB5CCbrse8NBJIAAkk2AA1JKDZFpSqBwDmmQRII0IOhW6Ai48fjhSdRBbPePFPWMsgmeei7EBERAREQFhZXHitqUKWfO8NyAFwMyAdLb/JTcXjxvK5I6KFdrxLXBw0tuPA8CpF8z7R7UpjEd7g6hBcJeWyAXTwOto3Kw2V27cIGIZmH522Pm3Q+S4/v47lepfxHXvTnU4Td+PFn8e8RcWztq0MQJpPDuWhHUG67V2l3w8zlx5cbnKZRERVkREQEREBERAREQec7SYbvarKY17msRycIy+4Crto4g4mk6pupYdpP/AJHkZvQNPqvVOwTTWbVky1pYBaIJknrZctPYlJtKtSBIFUuc42kZtwtoNyus2OLalRryGt791QUw6KTy1rJFnOuBProuUYutVZs//Mc01C9r3NMZgBE8JgeRMq2qbFBfmbUeyWNY8Nj/ADGtsJJFjzCrsfsrIcDSaX5WuqeMfE20gyBAuqZUlOp+Hr1aTqrzS7k1Zc4udTM5TBN+fWFDs+u5uIohvfCnVa+RVfmzwJDgCSWn6qzp7DZFXvHPqOqtyOe6Jy7gIEC9/JVexXUauJc0VKz6mFLmeMNDYksgQL6a6oLDblR7quGoNc5gql5c5ph0MbmgHdKrSThq+LIc5+TDhzc5zEXsCdSAfZX209nNrhsucxzDmY9urTvUOG2Kxrnvc59Q1GZH548Q42FrWgWsppYqqzKlClQxAq1HPc6nnDnEteKmoDdBE2hdvbH/AKYx+en/APQUlDYLWlmapUeymczKboytI00EujdKl7Q0qTqDu+eabAWuLxqIIjcd8bkM9mrmY3JVzOpZspyZA4Q7nmKqaWR2HxDC6u2q2nNRlR7pkAmRJ+Fx1jWy7dkNZWY99LF1arTLJMeE2MiWi/1XXh9kNBqGo91V1RuRznQPDewDQANUFbh206WEo5n1j3gpw1jzmLi34WX8LeVguVm0atGljB4x3eTIKjszmd5a5kyBqFajYI7tjO9qTTcHU3+GacCIFoI6qWjsSmO+zOdU74APzEXjeIAj9grplVWN2eaT8Ee9qPms3NncXAuicwnTf6hSUab8SMRVNWowse9lMNcWtZk0JA1nfK7aWwQDTLqtR5pOBZmIhoG6wvuvrZbYjYbXOqFtSpTbUvUY2Ifx1EtnfCaY6NiYp1WhSe74nNE8zoT5wu5R0KLWNa1ohrQABwA0Uiy0IiIC+d/xDrF1ZgNMtytMOP8AXJ3HgF9EXFtbZlPE0yyoOh3tPELn1eF58cj7PQeo4+n686nKbHxxF6zGdju7fHeSwiWmPFY3BGnC/Wy0p7IosBzMe4x/cjnf2XxT0/Ov03U/Pel4eNv8/wBeYp1C0gtJBGhBgjzXpdldtMRSgVIqt52cPPf5rOHxuFbTFQUjAOWcrZ9ZhTVxh5Y40JzQRAG8DUTfXmu3H0/U4eK8zr/mfS9f26nR2fftr2Ozds0azWuBjMJg/VWK8Ph8PRpyWgU5sZsffRdlGuWhviLCd0xJ6TdfTLfl4HU58O69nj/r1iLzVPa9UOe2T4QDLgMpmdCDNoXbhttAgZgDzYQfYn9VdZnKLhFWYbblB9R9OS0sDSS4ANObgZ+cLqp41pe9sEBoac5jI7NNgZ1EcN4VxrXSij79n5m6xqNeHXksuqtBALgCdASJPQIN0REBERAWr3AAkmALknQALZUXbio5uBxBbvAB6Oc0H2JHmgrz26plzu6oVqtNvxVGiw5xw6wuHsJXbUxuPewy17i5p4h1RxHsVfdiaLG4KhljxNzHm4kzPy8lRdiWBuO2iG2Ac4ADcBUfCrK52t2rp0qvc06b69Uaspj4ep49ApdhdpqWKc6nldSqt1pvseccVRfwxAd+LqO/mF4DuIBk+5n0TtKAzauCcz43ZQ6N4zFt/wDaSPJMXXuV5H+IdYuZQwzfir1GiOTSPbMWnyXrl892vjatTamajSNf8M3LkBAAMGTPJzvZIV29jwMNjcZhP6ZD2DkPq1zf/Ver2ltClh6ZqVXZWj1J3ADeV8+2htDEU8fhsTXoGhJyHxAhw+FxkcA/2Vn/ABD8VbA03fy3P8XAy5rT7E+qJrtwvbPvHMy4SuabnBoqRa5gHhF+K7tqdqaGHrOpVQ4RT7zPaDwAEzJ0V41oAAAgCwA0AXhNs4dtTbOHa8SMjTB0OUPI9wEV6PZvaGnVw78Q9rqLGkg59YEQbcZFlWf8btAD3YauKBMCsRbrHDzUH8UajhhqTRo6p4vJpI9/ks41m1atF9E4bDhjmFln/CIgR4t1o6Ia9dQrNe1r2EFrgHAjQg3BUiqOymCq0MLTp1oD25hAMwMxIv0VuooiIgIiIKPaeDLCXi7SZPEEn3kkqtrOlpgSSD9leqxFPM1zeII9QvNEESDYix6jVZvs5848l/htUNALSG93mI/7gYWAddCpcfRLhlyXFJrQQ0E5gLgknwxyuvULV5No4rf7axjz2IwwcapczNNJrWkifEAZidDos1aZLznpGrNNrGi3hcJzXPwzxHBX2Vw0v1Kzfr7KfspikxuEqk14afG2iAJ+LKDnaD0sunZlAio9zaZpUy1oyEAS4augaWsrCoTBt6qVS9S5hipLn069V3dPeHBkFsbgZ1K59o4Wo/8AEEMPjZRgbyQ6SOoV5UdAmJUf4kcHenkrOd84KbFbNP8AzOSmLtp93YaiMxbwNrlS7aNaq55NEZop5XtaMxy3u9xJbF7NhW1OsHHQ6TcKRWdWwXVPa1M65m9R9JXTSxLHfC4HlN/RecWlSNNeSx3Nzm9Yi8xRrPbEOI87emissNtbdUH+4fqPorrU5RaqDHYVlam+m8S17S0+f6qVjw4SCCOIWyrTxOz9ibVwwNGhVpGiSYe6czAdSGxY740ld3Zbs3Vwleu9zw9jw0NMnOTMuLhECSTvK9QiupjyFfs9i8PXqVsC5kVLvpVJAnW0a3JO6JU+xeztb8QcVjHtfViGNZ8LLRv5E25nVeoRTTGDyXnOyOwquGdiKlcsNSq+fCSRFybkC8k+i9IiKoe2WxHYyhkZlD2uDmlxIHB1wCdCdy02z2edi8NSZVcG1qYBDxJGaIdwJBhehRNMeTwGH200sY99AsaWy8yXOaCJGmpG8hdOL2HWdtGligWd2xuUgk5phwsIjeN69GiamK3b+yGYui6k8xMFrt7XDQ/p5qhw2F21SaKbX4d7W2D3TMbptPzXsETVxDg21BTYKhBeGgOI0LouR5qZEQEREBERAVZjtmzLmakyRuPGOCs0ULNeVeHAkEXBjVRvdvjT7srjH7OcXOe0yDcg6+VrqrWb7OVmIhiW6fposHFNH398/RSFwnlx5pmbxCMtRUDgCLiR9/JSqJ7pHhglbtdKitkWCVG6obWt7lExKiw0yAVh7wNSgxUduGp0WWtj68Vqwbzr8h9VIiiIiI3o1XMMtMH59RvVphtqg2f4TxGn7KoWrnQrK1OVj1TSDcXWV5nC4h7LgxO7d6K2w21Gmz/CeP8AT67vNa10nKVYIsAysqqIiICIiAiIgIiICIiAiIgIiICIiAvO7SwhpumYYTY8DwPvHReiVRtuu1w7vW4J4CJEdVKnLwq2xFohYLm8lp+FZw9z9VltBouBy1Kw4pAQom3JzeQmyHDMO73P1WpwzJ056n091VSim37NvRYeYI3zbpxP3ySlSDdPv7lNXdB7n+ygZDoDA6X9VltMDmeJ1WxUJxMagz9lEToiwUAmFjOOKwBNz5BbQg1zj91oyq25n+ylcQNVDTpNiS0C5PT7180VJ3reIWO/bxC1DG7m+0J+HbaRMfeieyOjC4x7fgNvUenFXGG2ox1neE+3ru81RtaBoIWyutTlY9QsrzVDEPZ8JjlqPRWVDaw/rEcxcemo91rW5ylWaLSlVa4S0gjkt1WhERAREQEREBERAREQEREHLj31A2KbZJtNvCON96pxgav5D6j6r0SKWJZrzdTDVG3LHAcdflMKEOC9UoqmHY4y5jSeJaD81O1nseZc6Fo9jjoYPr5fqrPaeAbT8bLSYI3CdI4CxtzXCp4YsxzuY4Xz26KWm2AFjUjgPn9ypFEERYcYugFwGqiqgnS1x5qWlTc42BJ3AbvvirWhs0taXa1YOXg07o4mOKsjU46pGipN4sYIgg7p1GuqhDam8jzkLsHOSd5OpO+VpUvYefL901EYouk3FxzJ9+a1yvO8Rumb8z7KaMoAB+963aItwTRlERRBERBq50LQkTDj5aLIbJnyHqte6Dpm+77+96KkbVi7TB5H6Kww21Xj44dzFj9D7KrFADQdef3ZZfUO4cyD+iqy2PTYfG036G/A2P7+S6F4/vHX8PRdeF2nWbuJEf1X8p1C1rU5/b0qKvobWpmM3gPPT1+q7wQdFW2UREBERAREQEREBERAREQQ4rDteIdoLzMQvM5J+7L1ThII4rhGyKfF3qPopYzymqUBZVz/AITT4u9R9E/wmnxd6j6LPaz2VTKXD4N9X4YgG5O606ancrZuyqW/Mep+kLrpUmsENEDgrIs4faDBYNtMcXb3foOAW2PrFjC4a2HqQF0Lh2x/KPVvzCrXwo6jzfeSSfXUrDWwjW/3WSsOLUXJ5W+RWjqEmZI6Lemdev6LdBAcN/qd19fqU/Df6neqnRNGlNkTcnqtiYWHOhYDeP7BAp7+qw1rr336LNQGLaqIGoQIjmglzj9t61eCRp73HpyWs1ODVOiowXCbSsPqDQb/AF6LLJjWfTco6lKSNxvpuVEoZrP9gtcPjnsu3MOgsRxjRQvwx3ud0H3dbmkTAGadBpJJ/uh7rSj2gsc9M23jf1B/RW+Grh7Q4AgHiIVXhth2Be92axiZA5c1a4ejkEST1W3Wb8pUREUREQEREBERAREQEREBERAREQFw7ZMUj1b813Li2v8Ayj1b81KXwoO8HEJr0Hut1gBYcGUREBaudHXgtar40WgadSCfRFxI1pmT7buK2cYUcN/L7JYaNPoP1QZyk6mOQ+qw0gSPbyCd7IMC43LQVXX8BlUSl8bj7LDg4iNPms1WSCPvkom0nG+YxwjTXn9woNpIMaz78+q1eHgkiDy++akw2De54AcSTra0c+S9DhNntpmZJdxPPgFqRqTVJSweIcR4BB3yOV9eqsMBgarJc4Av0ERYQdJ0vE8lborjc4yOMPr/AJW+q7ERVRERAREQEREBERAREQEREBERAREQFxbYH+UerfmF2rnxtAvYWi0kX6EFCvNZHfm9gtdCJcehj5DquzaGyXNMtc4g6wNPILmbgHuiA86wYI156QsY5ZTPwB+XzWHuPIDjrCs8HsMgzUeTaIH1/ZTVNjgnwuIG8EA+miuL21TiADF7eqj7535Crs7DZ+Z3lAWRsYfnd6D6Jh2VS0qpOrSFh7gTBOm6dZ+/dWtTZNQaOa71H1XNXwdVjS4tED/V9OqmJ21yioLAftZYaQbzbduWpYQb3nfw5dNF1Utjuefgy83EjjoNUM+m+Bwwc7xHwD4rx0E6q4/BUNMjPQeyjobJotaG5fOXXO86qT/DaP5fd3TjyWpHSTG2DwbaWaCTPHdG5dKIqoiIgIiICIiAiIgIiICIiAiIgIiICIiAiIgIiICIiAiIgIiICw4TZZRBz0cFTZENEjebn3XQ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757680" y="1539867"/>
            <a:ext cx="7498080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 Wilson Batista Siqueira</a:t>
            </a:r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>
              <a:buNone/>
            </a:pPr>
            <a:endParaRPr lang="pt-BR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Equipe Saúde da família</a:t>
            </a:r>
          </a:p>
          <a:p>
            <a:pPr algn="just"/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População 1.475 pessoas: Urbana/Rural.</a:t>
            </a:r>
          </a:p>
          <a:p>
            <a:pPr algn="just"/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 pessoas com hipertensão e 51 com diabetes</a:t>
            </a:r>
            <a:endParaRPr lang="pt-B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220725"/>
            <a:ext cx="12192000" cy="84616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0150612_085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6" y="1776612"/>
            <a:ext cx="5601192" cy="41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20150612_085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23" y="1776613"/>
            <a:ext cx="6027683" cy="41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220725"/>
            <a:ext cx="12192000" cy="84616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 Wilson Batista Siqueira</a:t>
            </a:r>
          </a:p>
        </p:txBody>
      </p:sp>
    </p:spTree>
    <p:extLst>
      <p:ext uri="{BB962C8B-B14F-4D97-AF65-F5344CB8AC3E}">
        <p14:creationId xmlns:p14="http://schemas.microsoft.com/office/powerpoint/2010/main" val="35299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310" y="-236490"/>
            <a:ext cx="3673365" cy="63062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strutura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596" y="1182414"/>
            <a:ext cx="5864772" cy="5675585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onsultório médico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Consultório de odontologia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Consultório de enfermagem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Sala de vacina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Farmácia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Sala de endemias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Sala de nebulização e curativo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Sala de esterilização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Cozinha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Área de recepção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Três banheiros</a:t>
            </a:r>
          </a:p>
          <a:p>
            <a:pPr marL="0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6977" y="634981"/>
            <a:ext cx="4705698" cy="5718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Déficit de especialista de nível secundário.</a:t>
            </a:r>
          </a:p>
          <a:p>
            <a:pPr marL="0" indent="0">
              <a:buFont typeface="Wingdings 3" charset="2"/>
              <a:buNone/>
            </a:pPr>
            <a:endParaRPr lang="pt-B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Déficit de  laboratórios com acessibilidade aos usuários.</a:t>
            </a:r>
          </a:p>
          <a:p>
            <a:endParaRPr lang="pt-B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Falta de alguns integrantes da equipe.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912019" y="63062"/>
            <a:ext cx="4335519" cy="1012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Deficiências</a:t>
            </a:r>
            <a:endParaRPr lang="pt-B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7692" y="1971403"/>
            <a:ext cx="8596668" cy="3880773"/>
          </a:xfrm>
        </p:spPr>
        <p:txBody>
          <a:bodyPr>
            <a:normAutofit lnSpcReduction="10000"/>
          </a:bodyPr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Melhorar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atenção à saúde das pessoas com hipertensão arterial sistêmica e/ou diabetes mellitus da UBS Wilson Batista Siqueira, Mâncio Lima/AC.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20725"/>
            <a:ext cx="12192000" cy="846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</a:p>
        </p:txBody>
      </p:sp>
    </p:spTree>
    <p:extLst>
      <p:ext uri="{BB962C8B-B14F-4D97-AF65-F5344CB8AC3E}">
        <p14:creationId xmlns:p14="http://schemas.microsoft.com/office/powerpoint/2010/main" val="20672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ações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foram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desenvolvidas nos seguintes eixos: </a:t>
            </a:r>
            <a:endParaRPr lang="pt-B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onitoramento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</a:t>
            </a:r>
          </a:p>
          <a:p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rganização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gestão do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serviço</a:t>
            </a:r>
          </a:p>
          <a:p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ngajamento público</a:t>
            </a:r>
          </a:p>
          <a:p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ualificação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prática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clínica</a:t>
            </a:r>
            <a:endParaRPr lang="pt-B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20725"/>
            <a:ext cx="12192000" cy="846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9230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376" y="1139483"/>
            <a:ext cx="11532358" cy="5718517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Capacitação da equipe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Orientações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 comunidade sobre o programa de atenção a </a:t>
            </a:r>
            <a:endParaRPr lang="pt-B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saúde das pessoas com hipertensão e diabetes.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Monitoramento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desenvolvimento da intervenção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Gerenciamento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ações e materiais necessários para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intervenção.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20725"/>
            <a:ext cx="12192000" cy="846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4716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3358</TotalTime>
  <Words>1801</Words>
  <Application>Microsoft Office PowerPoint</Application>
  <PresentationFormat>Personalizar</PresentationFormat>
  <Paragraphs>343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Facetado</vt:lpstr>
      <vt:lpstr>Universidade Aberta do SUS - UNASUS Universidade Federal de Pelotas Especialização em Saúde da Família Modalidade a Distância Turma 8 </vt:lpstr>
      <vt:lpstr> Introdução</vt:lpstr>
      <vt:lpstr>  Mâncio Lima, Acre.  15.890 habitantes.  Fundada 30 de maio 1977.      Está situado a 700 km da capital Rio Branco.     </vt:lpstr>
      <vt:lpstr> Introdução</vt:lpstr>
      <vt:lpstr> ESF Wilson Batista Siqueira</vt:lpstr>
      <vt:lpstr>                                     Estrutura</vt:lpstr>
      <vt:lpstr>Apresentação do PowerPoint</vt:lpstr>
      <vt:lpstr>Apresentação do PowerPoint</vt:lpstr>
      <vt:lpstr>Apresentação do PowerPoint</vt:lpstr>
      <vt:lpstr>Apresentação do PowerPoint</vt:lpstr>
      <vt:lpstr> Objetivos, Metas e Resultados</vt:lpstr>
      <vt:lpstr> Objetivos, Metas e Resultados</vt:lpstr>
      <vt:lpstr> Objetivos, Metas e Resultados</vt:lpstr>
      <vt:lpstr> Objetivos, Metas e Resultados</vt:lpstr>
      <vt:lpstr> Objetivos, Metas e Resultados</vt:lpstr>
      <vt:lpstr> Objetivos, Metas e Resultados</vt:lpstr>
      <vt:lpstr> Objetivos, Metas e Resultados</vt:lpstr>
      <vt:lpstr> Objetivos, Metas e Resultados</vt:lpstr>
      <vt:lpstr> Objetivos, Metas e Resultados</vt:lpstr>
      <vt:lpstr>Discussão</vt:lpstr>
      <vt:lpstr>Discussão</vt:lpstr>
      <vt:lpstr>Discussão</vt:lpstr>
      <vt:lpstr>Reflexão crítica sobre aprendizagem</vt:lpstr>
      <vt:lpstr>Reflexão crítica sobre aprendizagem</vt:lpstr>
      <vt:lpstr>Referências   MION JR., Decioetal . IV Diretrizes Brasileiras de Hipertensão Arterial.Arq.Bras.Cardiol.,SãoPaulo,2010Disponívelem:&lt;http://www.scielo.br/scielo.php?script=sci_arttext&amp;pid=S0066782X2004001000001&amp;lng=en&amp;nrm=iso&gt;.     Brasil. Ministério da Saúde. Secretaria de Atenção à Saúde. Departamento de Atenção Básica.Estratégias para o cuidado da pessoa com doença crônica: hipertensão arterial sistêmica / Ministério da Saúde, Secretaria de Atenção àSaúde, Departamento de Atenção Básica. – Brasília: Ministério da Saúde, 2013. 128 p. : il. (Cadernos de Atenção Básica, n. 37)ISBN 978-     Sociedade Brasileira de Cardiologia. Tratar a pressão alta é um atodefénavida.Disponívelem:&lt;http://bvsms.saude.gov.br/bvs/publicacoes/cartilha_pressao_fe_vida.pdf&gt;.     BRASIL. Ministério da Saúde. Pratique Saúde contra a HipertensãoArterial.Disponívelem&lt;http://portal.saude.gov.br/portal/saude/visualizar_texto.cfm?idtxt=23616&amp;janela=1                 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Matos</dc:creator>
  <cp:lastModifiedBy>Asus</cp:lastModifiedBy>
  <cp:revision>268</cp:revision>
  <dcterms:created xsi:type="dcterms:W3CDTF">2015-06-05T23:15:37Z</dcterms:created>
  <dcterms:modified xsi:type="dcterms:W3CDTF">2015-08-12T21:54:16Z</dcterms:modified>
</cp:coreProperties>
</file>