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9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nardo%20Pozza\Dropbox\Leonardo\Nutri&#231;&#227;o\Doutorado\Orienta&#231;&#227;o%20EAD\T3\Unidade%203\Luisa%20de%20Sousa%20Valad&#227;o\PLANILHA%20semana%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nas UBS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0.65240641711229963</c:v>
                </c:pt>
                <c:pt idx="1">
                  <c:v>0.80748663101604257</c:v>
                </c:pt>
                <c:pt idx="2">
                  <c:v>0.91978609625668462</c:v>
                </c:pt>
                <c:pt idx="3">
                  <c:v>1</c:v>
                </c:pt>
              </c:numCache>
            </c:numRef>
          </c:val>
        </c:ser>
        <c:axId val="63153664"/>
        <c:axId val="63155200"/>
      </c:barChart>
      <c:catAx>
        <c:axId val="63153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155200"/>
        <c:crosses val="autoZero"/>
        <c:auto val="1"/>
        <c:lblAlgn val="ctr"/>
        <c:lblOffset val="100"/>
      </c:catAx>
      <c:valAx>
        <c:axId val="631552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3153664"/>
        <c:crosses val="autoZero"/>
        <c:crossBetween val="between"/>
        <c:majorUnit val="0.1"/>
        <c:minorUnit val="4.000000000000011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8.7312602873793221E-2"/>
          <c:y val="4.9499058016520929E-2"/>
          <c:w val="0.87878909204146172"/>
          <c:h val="0.8217448432442887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Indicadores!$C$115</c:f>
              <c:strCache>
                <c:ptCount val="1"/>
                <c:pt idx="0">
                  <c:v>Proporção de idosos com exame complementar em dia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25400">
              <a:noFill/>
            </a:ln>
            <a:effectLst/>
          </c:spPr>
          <c:cat>
            <c:strRef>
              <c:f>Indicadores!$D$114:$G$114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Indicadores!$D$115:$G$115</c:f>
              <c:numCache>
                <c:formatCode>0.0%</c:formatCode>
                <c:ptCount val="4"/>
                <c:pt idx="0">
                  <c:v>0.57377049180328465</c:v>
                </c:pt>
                <c:pt idx="1">
                  <c:v>0.58940397350993357</c:v>
                </c:pt>
                <c:pt idx="2">
                  <c:v>0.50581395348837765</c:v>
                </c:pt>
                <c:pt idx="3">
                  <c:v>0.57754010695187163</c:v>
                </c:pt>
              </c:numCache>
            </c:numRef>
          </c:val>
        </c:ser>
        <c:axId val="68875392"/>
        <c:axId val="68876928"/>
      </c:barChart>
      <c:catAx>
        <c:axId val="688753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8876928"/>
        <c:crosses val="autoZero"/>
        <c:auto val="1"/>
        <c:lblAlgn val="ctr"/>
        <c:lblOffset val="100"/>
      </c:catAx>
      <c:valAx>
        <c:axId val="6887692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crossAx val="688753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9.6352150896392208E-2"/>
          <c:y val="5.5631241361102042E-2"/>
          <c:w val="0.87878909204146172"/>
          <c:h val="0.8280734286912361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8925312"/>
        <c:axId val="68926848"/>
      </c:barChart>
      <c:catAx>
        <c:axId val="689253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926848"/>
        <c:crosses val="autoZero"/>
        <c:auto val="1"/>
        <c:lblAlgn val="ctr"/>
        <c:lblOffset val="100"/>
      </c:catAx>
      <c:valAx>
        <c:axId val="6892684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92531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9.9241904875799217E-2"/>
          <c:y val="0.10554936970906793"/>
          <c:w val="0.87222599713106963"/>
          <c:h val="0.7536774241248024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idosos com tratamento medicamentoso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25400">
              <a:noFill/>
            </a:ln>
            <a:effectLst/>
          </c:spPr>
          <c:cat>
            <c:strRef>
              <c:f>Indicadores!$D$93:$G$93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Indicadores!$D$94:$G$94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8934272"/>
        <c:axId val="68960640"/>
      </c:barChart>
      <c:catAx>
        <c:axId val="689342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8960640"/>
        <c:crosses val="autoZero"/>
        <c:auto val="1"/>
        <c:lblAlgn val="ctr"/>
        <c:lblOffset val="100"/>
      </c:catAx>
      <c:valAx>
        <c:axId val="6896064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crossAx val="689342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8.9396263115566754E-2"/>
          <c:y val="6.0478947173856788E-2"/>
          <c:w val="0.87259898629060961"/>
          <c:h val="0.836306532106021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Indicadores!$C$94</c:f>
              <c:strCache>
                <c:ptCount val="1"/>
                <c:pt idx="0">
                  <c:v>Proporção de idosos com tratamento medicamentoso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25400">
              <a:noFill/>
            </a:ln>
            <a:effectLst/>
          </c:spPr>
          <c:cat>
            <c:strRef>
              <c:f>Indicadores!$D$93:$G$93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Indicadores!$D$94:$G$94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8967808"/>
        <c:axId val="68985984"/>
      </c:barChart>
      <c:catAx>
        <c:axId val="689678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8985984"/>
        <c:crosses val="autoZero"/>
        <c:auto val="1"/>
        <c:lblAlgn val="ctr"/>
        <c:lblOffset val="100"/>
      </c:catAx>
      <c:valAx>
        <c:axId val="6898598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crossAx val="689678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2694667628650988"/>
          <c:y val="0.11540144831293678"/>
          <c:w val="0.84249781277343216"/>
          <c:h val="0.726302691079277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9047040"/>
        <c:axId val="69048576"/>
      </c:barChart>
      <c:catAx>
        <c:axId val="690470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9048576"/>
        <c:crosses val="autoZero"/>
        <c:auto val="1"/>
        <c:lblAlgn val="ctr"/>
        <c:lblOffset val="100"/>
      </c:catAx>
      <c:valAx>
        <c:axId val="690485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904704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Calibri"/>
          <a:cs typeface="Arial" pitchFamily="34" charset="0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Indicadores!$C$16</c:f>
              <c:strCache>
                <c:ptCount val="1"/>
                <c:pt idx="0">
                  <c:v>Proporção de idosos com as consultas em dia de acordo com o protocolo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9064576"/>
        <c:axId val="69066112"/>
      </c:barChart>
      <c:catAx>
        <c:axId val="690645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066112"/>
        <c:crosses val="autoZero"/>
        <c:auto val="1"/>
        <c:lblAlgn val="ctr"/>
        <c:lblOffset val="100"/>
      </c:catAx>
      <c:valAx>
        <c:axId val="6906611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06457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2978821612815639"/>
          <c:y val="9.4466796666090744E-2"/>
          <c:w val="0.82756358188821832"/>
          <c:h val="0.7760231695176034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Indicadores!$C$16</c:f>
              <c:strCache>
                <c:ptCount val="1"/>
                <c:pt idx="0">
                  <c:v>Proporção de idosos com as consultas em dia de acordo com o protocolo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cat>
            <c:strRef>
              <c:f>Indicadores!$D$15:$G$15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Indicadores!$D$16:$G$16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9110400"/>
        <c:axId val="69116288"/>
      </c:barChart>
      <c:catAx>
        <c:axId val="691104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116288"/>
        <c:crosses val="autoZero"/>
        <c:auto val="1"/>
        <c:lblAlgn val="ctr"/>
        <c:lblOffset val="100"/>
      </c:catAx>
      <c:valAx>
        <c:axId val="6911628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1104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Indicadores!$C$87</c:f>
              <c:strCache>
                <c:ptCount val="1"/>
                <c:pt idx="0">
                  <c:v>Proporção de idosos com rede social avaliada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cat>
            <c:strRef>
              <c:f>Indicadores!$D$86:$G$86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Indicadores!$D$87:$G$87</c:f>
              <c:numCache>
                <c:formatCode>0.0%</c:formatCode>
                <c:ptCount val="4"/>
                <c:pt idx="0">
                  <c:v>0.64705882352944177</c:v>
                </c:pt>
                <c:pt idx="1">
                  <c:v>0.78609625668452088</c:v>
                </c:pt>
                <c:pt idx="2">
                  <c:v>0.91978609625668462</c:v>
                </c:pt>
                <c:pt idx="3">
                  <c:v>1</c:v>
                </c:pt>
              </c:numCache>
            </c:numRef>
          </c:val>
        </c:ser>
        <c:axId val="69123456"/>
        <c:axId val="69231744"/>
      </c:barChart>
      <c:catAx>
        <c:axId val="691234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9231744"/>
        <c:crosses val="autoZero"/>
        <c:auto val="1"/>
        <c:lblAlgn val="ctr"/>
        <c:lblOffset val="100"/>
      </c:catAx>
      <c:valAx>
        <c:axId val="692317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crossAx val="691234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8.3774795262445384E-2"/>
          <c:y val="6.585897621692996E-2"/>
          <c:w val="0.88061029099242349"/>
          <c:h val="0.821744843244288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idosos que receberam orientação nutricional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0.81967213114754101</c:v>
                </c:pt>
                <c:pt idx="1">
                  <c:v>0.94039735099337762</c:v>
                </c:pt>
                <c:pt idx="2">
                  <c:v>0.90116279069767447</c:v>
                </c:pt>
                <c:pt idx="3">
                  <c:v>0.92513368983957223</c:v>
                </c:pt>
              </c:numCache>
            </c:numRef>
          </c:val>
        </c:ser>
        <c:axId val="69259648"/>
        <c:axId val="69261184"/>
      </c:barChart>
      <c:catAx>
        <c:axId val="692596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261184"/>
        <c:crosses val="autoZero"/>
        <c:auto val="1"/>
        <c:lblAlgn val="ctr"/>
        <c:lblOffset val="100"/>
      </c:catAx>
      <c:valAx>
        <c:axId val="692611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259648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0.81147540983606559</c:v>
                </c:pt>
                <c:pt idx="1">
                  <c:v>0.90728476821190307</c:v>
                </c:pt>
                <c:pt idx="2">
                  <c:v>0.8953488372093189</c:v>
                </c:pt>
                <c:pt idx="3">
                  <c:v>0.94117647058823561</c:v>
                </c:pt>
              </c:numCache>
            </c:numRef>
          </c:val>
        </c:ser>
        <c:axId val="69301376"/>
        <c:axId val="69302912"/>
      </c:barChart>
      <c:catAx>
        <c:axId val="693013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02912"/>
        <c:crosses val="autoZero"/>
        <c:auto val="1"/>
        <c:lblAlgn val="ctr"/>
        <c:lblOffset val="100"/>
      </c:catAx>
      <c:valAx>
        <c:axId val="693029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0137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Indicadores!$C$16</c:f>
              <c:strCache>
                <c:ptCount val="1"/>
                <c:pt idx="0">
                  <c:v>Proporção de idosos com as consultas em dia de acordo com o protocolo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cat>
            <c:strRef>
              <c:f>Indicadores!$D$15:$G$15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Indicadores!$D$16:$G$16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4575744"/>
        <c:axId val="64585728"/>
      </c:barChart>
      <c:catAx>
        <c:axId val="645757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585728"/>
        <c:crosses val="autoZero"/>
        <c:auto val="1"/>
        <c:lblAlgn val="ctr"/>
        <c:lblOffset val="100"/>
      </c:catAx>
      <c:valAx>
        <c:axId val="6458572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575744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8.4196480473497981E-2"/>
          <c:y val="6.4089630587221447E-2"/>
          <c:w val="0.88000933608131193"/>
          <c:h val="0.8265337877541422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0.44262295081967967</c:v>
                </c:pt>
                <c:pt idx="1">
                  <c:v>0.63576158940397365</c:v>
                </c:pt>
                <c:pt idx="2">
                  <c:v>0.65697674418604668</c:v>
                </c:pt>
                <c:pt idx="3">
                  <c:v>0.72192513368986877</c:v>
                </c:pt>
              </c:numCache>
            </c:numRef>
          </c:val>
        </c:ser>
        <c:axId val="69334912"/>
        <c:axId val="69336448"/>
      </c:barChart>
      <c:catAx>
        <c:axId val="693349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36448"/>
        <c:crosses val="autoZero"/>
        <c:auto val="1"/>
        <c:lblAlgn val="ctr"/>
        <c:lblOffset val="100"/>
      </c:catAx>
      <c:valAx>
        <c:axId val="6933644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349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Indicadores!$D$72:$G$72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Indicadores!$D$73:$G$73</c:f>
              <c:numCache>
                <c:formatCode>0.0%</c:formatCode>
                <c:ptCount val="4"/>
                <c:pt idx="0">
                  <c:v>0.98360655737704916</c:v>
                </c:pt>
                <c:pt idx="1">
                  <c:v>0.79470198675496651</c:v>
                </c:pt>
                <c:pt idx="2">
                  <c:v>0.69767441860466928</c:v>
                </c:pt>
                <c:pt idx="3">
                  <c:v>1</c:v>
                </c:pt>
              </c:numCache>
            </c:numRef>
          </c:val>
        </c:ser>
        <c:axId val="69164032"/>
        <c:axId val="69190400"/>
      </c:barChart>
      <c:catAx>
        <c:axId val="691640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190400"/>
        <c:crosses val="autoZero"/>
        <c:auto val="1"/>
        <c:lblAlgn val="ctr"/>
        <c:lblOffset val="100"/>
      </c:catAx>
      <c:valAx>
        <c:axId val="691904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1640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Indicadores!$C$16</c:f>
              <c:strCache>
                <c:ptCount val="1"/>
                <c:pt idx="0">
                  <c:v>Proporção de idosos com as consultas em dia de acordo com o protocolo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cat>
            <c:strRef>
              <c:f>Indicadores!$D$22:$G$22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Indicadores!$D$23:$G$23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4592896"/>
        <c:axId val="65995520"/>
      </c:barChart>
      <c:catAx>
        <c:axId val="645928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995520"/>
        <c:crosses val="autoZero"/>
        <c:auto val="1"/>
        <c:lblAlgn val="ctr"/>
        <c:lblOffset val="100"/>
      </c:catAx>
      <c:valAx>
        <c:axId val="6599552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59289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Indicadores!$C$108</c:f>
              <c:strCache>
                <c:ptCount val="1"/>
                <c:pt idx="0">
                  <c:v>Proporção de idosos que recebeu atendimento em visita domiciliar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25400">
              <a:noFill/>
            </a:ln>
            <a:effectLst/>
          </c:spPr>
          <c:cat>
            <c:strRef>
              <c:f>Indicadores!$D$107:$G$107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Indicadores!$D$108:$G$108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6023808"/>
        <c:axId val="66025344"/>
      </c:barChart>
      <c:catAx>
        <c:axId val="660238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6025344"/>
        <c:crosses val="autoZero"/>
        <c:auto val="1"/>
        <c:lblAlgn val="ctr"/>
        <c:lblOffset val="100"/>
      </c:catAx>
      <c:valAx>
        <c:axId val="660253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crossAx val="660238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Indicadores!$C$108</c:f>
              <c:strCache>
                <c:ptCount val="1"/>
                <c:pt idx="0">
                  <c:v>Proporção de idosos que recebeu atendimento em visita domiciliar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25400">
              <a:noFill/>
            </a:ln>
            <a:effectLst/>
          </c:spPr>
          <c:cat>
            <c:strRef>
              <c:f>Indicadores!$D$107:$G$107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Indicadores!$D$108:$G$108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6061440"/>
        <c:axId val="66062976"/>
      </c:barChart>
      <c:catAx>
        <c:axId val="660614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6062976"/>
        <c:crosses val="autoZero"/>
        <c:auto val="1"/>
        <c:lblAlgn val="ctr"/>
        <c:lblOffset val="100"/>
      </c:catAx>
      <c:valAx>
        <c:axId val="660629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crossAx val="660614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Indicadores!$C$108</c:f>
              <c:strCache>
                <c:ptCount val="1"/>
                <c:pt idx="0">
                  <c:v>Proporção de idosos que recebeu atendimento em visita domiciliar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25400">
              <a:noFill/>
            </a:ln>
            <a:effectLst/>
          </c:spPr>
          <c:cat>
            <c:strRef>
              <c:f>Indicadores!$D$107:$G$107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Indicadores!$D$108:$G$108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6082688"/>
        <c:axId val="66084224"/>
      </c:barChart>
      <c:catAx>
        <c:axId val="660826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6084224"/>
        <c:crosses val="autoZero"/>
        <c:auto val="1"/>
        <c:lblAlgn val="ctr"/>
        <c:lblOffset val="100"/>
      </c:catAx>
      <c:valAx>
        <c:axId val="6608422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crossAx val="660826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Indicadores!$C$101</c:f>
              <c:strCache>
                <c:ptCount val="1"/>
                <c:pt idx="0">
                  <c:v>Proporção de idosos captados pela busca ativa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25400">
              <a:noFill/>
            </a:ln>
            <a:effectLst/>
          </c:spPr>
          <c:cat>
            <c:strRef>
              <c:f>Indicadores!$D$100:$G$100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Indicadores!$D$101:$G$101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6124416"/>
        <c:axId val="68764032"/>
      </c:barChart>
      <c:catAx>
        <c:axId val="661244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8764032"/>
        <c:crosses val="autoZero"/>
        <c:auto val="1"/>
        <c:lblAlgn val="ctr"/>
        <c:lblOffset val="100"/>
      </c:catAx>
      <c:valAx>
        <c:axId val="6876403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crossAx val="661244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Indicadores!$C$108</c:f>
              <c:strCache>
                <c:ptCount val="1"/>
                <c:pt idx="0">
                  <c:v>Proporção de idosos que recebeu atendimento em visita domiciliar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25400">
              <a:noFill/>
            </a:ln>
            <a:effectLst/>
          </c:spPr>
          <c:cat>
            <c:strRef>
              <c:f>Indicadores!$D$107:$G$107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Indicadores!$D$108:$G$108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8783488"/>
        <c:axId val="68805760"/>
      </c:barChart>
      <c:catAx>
        <c:axId val="687834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68805760"/>
        <c:crosses val="autoZero"/>
        <c:auto val="1"/>
        <c:lblAlgn val="ctr"/>
        <c:lblOffset val="100"/>
      </c:catAx>
      <c:valAx>
        <c:axId val="688057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crossAx val="687834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8845952"/>
        <c:axId val="68847488"/>
      </c:barChart>
      <c:catAx>
        <c:axId val="68845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47488"/>
        <c:crosses val="autoZero"/>
        <c:auto val="1"/>
        <c:lblAlgn val="ctr"/>
        <c:lblOffset val="100"/>
      </c:catAx>
      <c:valAx>
        <c:axId val="6884748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4595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2E748CF-663C-426D-B92D-3AF232F6BF93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E65FC2-58D2-4A0C-BE93-0A0EF7B88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CF-663C-426D-B92D-3AF232F6BF93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5FC2-58D2-4A0C-BE93-0A0EF7B88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CF-663C-426D-B92D-3AF232F6BF93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5FC2-58D2-4A0C-BE93-0A0EF7B88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E748CF-663C-426D-B92D-3AF232F6BF93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E65FC2-58D2-4A0C-BE93-0A0EF7B8820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2E748CF-663C-426D-B92D-3AF232F6BF93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E65FC2-58D2-4A0C-BE93-0A0EF7B88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CF-663C-426D-B92D-3AF232F6BF93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5FC2-58D2-4A0C-BE93-0A0EF7B8820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CF-663C-426D-B92D-3AF232F6BF93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5FC2-58D2-4A0C-BE93-0A0EF7B8820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E748CF-663C-426D-B92D-3AF232F6BF93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E65FC2-58D2-4A0C-BE93-0A0EF7B8820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48CF-663C-426D-B92D-3AF232F6BF93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5FC2-58D2-4A0C-BE93-0A0EF7B88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2E748CF-663C-426D-B92D-3AF232F6BF93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E65FC2-58D2-4A0C-BE93-0A0EF7B8820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E748CF-663C-426D-B92D-3AF232F6BF93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E65FC2-58D2-4A0C-BE93-0A0EF7B8820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E748CF-663C-426D-B92D-3AF232F6BF93}" type="datetimeFigureOut">
              <a:rPr lang="pt-BR" smtClean="0"/>
              <a:pPr/>
              <a:t>21/11/2013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E65FC2-58D2-4A0C-BE93-0A0EF7B882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7290" y="428604"/>
            <a:ext cx="7500990" cy="371477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br>
              <a:rPr lang="pt-BR" sz="27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Especialização em Saúde da Família</a:t>
            </a:r>
            <a:br>
              <a:rPr lang="pt-BR" sz="27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7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Universidade Federal de Pelotas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Melhoria na Atenção à Saúde do Idoso na UBS do Bairro Vidal do Município de Arroio Grande/RS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14744" y="5429264"/>
            <a:ext cx="4743456" cy="945658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Especializanda: Luisa de Souza Valadão</a:t>
            </a:r>
          </a:p>
          <a:p>
            <a:pPr algn="just"/>
            <a:r>
              <a:rPr lang="pt-BR" sz="20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Orientador: Leonardo Pozza dos Santos</a:t>
            </a:r>
            <a:endParaRPr lang="pt-BR"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PC2\Desktop\logo2_100_fc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/>
          <a:lstStyle/>
          <a:p>
            <a:pPr marL="9525" lvl="0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Captar para atendimento 100% dos idosos da área de abrangência da UBS sem acompanhamento há mais de 1 ano.</a:t>
            </a:r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pPr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2: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idosos com as consultas em dia de acordo com o protocolo.</a:t>
            </a:r>
          </a:p>
          <a:p>
            <a:pPr algn="ctr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357290" y="2643182"/>
          <a:ext cx="5781675" cy="3436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Cadastrar 100% dos idosos acamados ou com problemas de locomoção.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mar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3: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idosos acamados ou com problema de </a:t>
            </a:r>
            <a:r>
              <a:rPr lang="pt-BR" sz="1200" smtClean="0">
                <a:latin typeface="Arial" pitchFamily="34" charset="0"/>
                <a:cs typeface="Arial" pitchFamily="34" charset="0"/>
              </a:rPr>
              <a:t>locomoção cadastrados na UBS.</a:t>
            </a: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643042" y="2285992"/>
          <a:ext cx="5705475" cy="354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72386" cy="6116786"/>
          </a:xfrm>
        </p:spPr>
        <p:txBody>
          <a:bodyPr>
            <a:normAutofit/>
          </a:bodyPr>
          <a:lstStyle/>
          <a:p>
            <a:pPr marL="9525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4: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visita domiciliar a 50% dos idosos acamados ou com problemas de locomoção.</a:t>
            </a:r>
          </a:p>
          <a:p>
            <a:pPr marL="9525" indent="-9525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just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just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                 Figura 4: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idosos acamados ou com problemas de locomoção que               receberam atendimento domiciliar.</a:t>
            </a:r>
          </a:p>
          <a:p>
            <a:pPr marL="9525" indent="-9525" algn="ctr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285852" y="2214554"/>
          <a:ext cx="5929354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/>
          </a:bodyPr>
          <a:lstStyle/>
          <a:p>
            <a:pPr marL="9525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5: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Rastrear 50% dos idosos para Hipertensão Arterial Sistêmica (HAS).</a:t>
            </a:r>
          </a:p>
          <a:p>
            <a:pPr marL="9525" indent="-9525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5: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idosos rastreados para Hipertensão Arterial Sistêmica pelo programa.</a:t>
            </a:r>
          </a:p>
          <a:p>
            <a:pPr>
              <a:buNone/>
            </a:pPr>
            <a:endParaRPr lang="pt-BR" dirty="0" smtClean="0"/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000100" y="2285992"/>
          <a:ext cx="6286544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00948" cy="6045348"/>
          </a:xfrm>
        </p:spPr>
        <p:txBody>
          <a:bodyPr>
            <a:normAutofit fontScale="92500" lnSpcReduction="10000"/>
          </a:bodyPr>
          <a:lstStyle/>
          <a:p>
            <a:pPr marL="9525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6: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Rastrear 50% dos idosos com pressão arterial sustentada maior que 135/80 mmHg para Diabetes Mellitus.</a:t>
            </a:r>
          </a:p>
          <a:p>
            <a:pPr marL="9525" indent="-9525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9525" indent="-9525" algn="just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   Figura 6: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idosos com pressão arterial sustentada maior que 135/80 mmHg rastreados para DM.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642910" y="2357429"/>
          <a:ext cx="7072362" cy="357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 lvl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2º Objetivo:</a:t>
            </a:r>
          </a:p>
          <a:p>
            <a:pPr lvl="0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adesão dos idosos ao Programa de atenção à saúde do idoso.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marL="9525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Buscar 100% dos idosos faltosos às consultas programadas.</a:t>
            </a:r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895350" indent="4763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7: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idosos captados pela busca ativa.</a:t>
            </a:r>
          </a:p>
          <a:p>
            <a:pPr algn="ctr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428728" y="2500306"/>
          <a:ext cx="5667375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3º Objetivo:</a:t>
            </a:r>
          </a:p>
          <a:p>
            <a:pPr algn="ctr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pt-BR" sz="2800" dirty="0" smtClean="0"/>
          </a:p>
          <a:p>
            <a:pPr lvl="0" algn="ctr">
              <a:buNone/>
            </a:pPr>
            <a:r>
              <a:rPr lang="pt-BR" sz="2800" dirty="0" smtClean="0"/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qualidade da atenção à pessoa idosa.</a:t>
            </a:r>
          </a:p>
          <a:p>
            <a:pPr algn="ctr">
              <a:buNone/>
            </a:pP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 marL="9525" lvl="0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1: </a:t>
            </a: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Capacitar 100% dos profissionais no atendimento ao idoso, idoso hipertenso e/ou diabético conforme protocolo do Ministério da Saúde.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273050" indent="-9525" algn="just">
              <a:buNone/>
            </a:pPr>
            <a:r>
              <a:rPr lang="pt-BR" sz="1300" b="1" dirty="0" smtClean="0">
                <a:latin typeface="Arial" pitchFamily="34" charset="0"/>
                <a:cs typeface="Arial" pitchFamily="34" charset="0"/>
              </a:rPr>
              <a:t>Figura 8: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 Proporção de profissionais capacitados para atendimento ao idoso hipertenso e/ou diabético conforme o protocolo.</a:t>
            </a:r>
          </a:p>
          <a:p>
            <a:pPr algn="just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857224" y="2428868"/>
          <a:ext cx="7000924" cy="349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Avaliação Multidimensional Rápida de 40% dos idosos cadastrados utilizando como modelo a proposta de avaliação do Ministério da Saúde.</a:t>
            </a:r>
          </a:p>
          <a:p>
            <a:pPr marL="0" lv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9: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idosos com Avaliação Multidimensional Rápida em dia.</a:t>
            </a: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500167" y="2857496"/>
          <a:ext cx="5286412" cy="296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7615262" cy="483090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Ampliar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cobertura e melhorar a qualidade prestada aos idosos na UBS.</a:t>
            </a:r>
          </a:p>
          <a:p>
            <a:pPr marL="0" indent="0" algn="just">
              <a:lnSpc>
                <a:spcPct val="12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AG 18.748 habitantes - não possui ESF. </a:t>
            </a:r>
          </a:p>
          <a:p>
            <a:pPr marL="0" indent="0" algn="just">
              <a:lnSpc>
                <a:spcPct val="12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UBS tradicional -  bairro Vidal 187 </a:t>
            </a:r>
            <a:r>
              <a:rPr lang="pt-BR" u="sng" dirty="0" smtClean="0">
                <a:latin typeface="Arial" pitchFamily="34" charset="0"/>
                <a:cs typeface="Arial" pitchFamily="34" charset="0"/>
              </a:rPr>
              <a:t>&gt;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60 anos.</a:t>
            </a:r>
          </a:p>
          <a:p>
            <a:pPr marL="0" indent="0" algn="just">
              <a:lnSpc>
                <a:spcPct val="12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Idosos faltosos – cadastro não efetivo – saúde bucal precária.</a:t>
            </a:r>
          </a:p>
          <a:p>
            <a:pPr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 marL="9525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a solicitação de exames complementares periódicos em 50% dos idosos hipertensos e/ou diabéticos.</a:t>
            </a:r>
          </a:p>
          <a:p>
            <a:pPr marL="9525" indent="-9525" algn="just">
              <a:buNone/>
            </a:pPr>
            <a:endParaRPr lang="pt-BR" dirty="0" smtClean="0"/>
          </a:p>
          <a:p>
            <a:pPr marL="9525" indent="-9525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79488" indent="-9525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10: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idosos com exame complementar em dia.</a:t>
            </a:r>
          </a:p>
          <a:p>
            <a:pPr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500166" y="2857496"/>
          <a:ext cx="5619750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 lnSpcReduction="10000"/>
          </a:bodyPr>
          <a:lstStyle/>
          <a:p>
            <a:pPr marL="9525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4: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exame clínico apropriado em 100% dos pacientes diabéticos, incluindo exame físico dos pés, com palpação dos pulsos tibial posterior, pedioso e medida da sensibilidade a cada 03 meses.</a:t>
            </a:r>
          </a:p>
          <a:p>
            <a:pPr marL="9525" indent="-9525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895350" indent="-9525">
              <a:buNone/>
            </a:pPr>
            <a:endParaRPr lang="pt-BR" sz="1200" b="1" dirty="0" smtClean="0">
              <a:latin typeface="Arial" pitchFamily="34" charset="0"/>
              <a:cs typeface="Arial" pitchFamily="34" charset="0"/>
            </a:endParaRPr>
          </a:p>
          <a:p>
            <a:pPr marL="895350" indent="-9525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11: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idosos diabéticos com exame clínico apropriado.</a:t>
            </a:r>
            <a:endParaRPr lang="pt-BR" sz="12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428728" y="2714620"/>
          <a:ext cx="5619750" cy="3219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 marL="9525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5: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Garantir tratamento medicamentoso para 100% dos pacientes com prescrição de medicamentos da Farmácia Popular.</a:t>
            </a:r>
          </a:p>
          <a:p>
            <a:pPr marL="9525" indent="-9525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715963" indent="-9525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12: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Proporção de idosos com tratamento medicamentoso.</a:t>
            </a:r>
          </a:p>
          <a:p>
            <a:pPr marL="9525" indent="-9525" algn="ctr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214414" y="2571744"/>
          <a:ext cx="5786477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4º Objetivo:</a:t>
            </a:r>
          </a:p>
          <a:p>
            <a:pPr algn="ctr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registros das informações sobre os idosos cadastrados na UBS.</a:t>
            </a:r>
          </a:p>
          <a:p>
            <a:pPr algn="ctr">
              <a:buNone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Manter registro em planilha e/ou prontuário de 100% das pessoas idosas.</a:t>
            </a:r>
          </a:p>
          <a:p>
            <a:pPr marL="0" lv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84250" indent="0" algn="just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13: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Proporção de idosos com registro em planilha e/ou prontuário.</a:t>
            </a:r>
          </a:p>
          <a:p>
            <a:endParaRPr lang="pt-BR" dirty="0" smtClean="0"/>
          </a:p>
          <a:p>
            <a:pPr marL="0" lvl="0" indent="0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571604" y="2571744"/>
          <a:ext cx="5346700" cy="338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 lnSpcReduction="10000"/>
          </a:bodyPr>
          <a:lstStyle/>
          <a:p>
            <a:pPr marL="9525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2:</a:t>
            </a:r>
            <a:r>
              <a:rPr lang="pt-BR" dirty="0" smtClean="0"/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Distribuir a Caderneta de Saúde da Pessoa Idosa a 100% dos idosos cadastrados.</a:t>
            </a:r>
          </a:p>
          <a:p>
            <a:pPr marL="9525" indent="-9525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715963" indent="-9525" algn="just">
              <a:buNone/>
            </a:pPr>
            <a:r>
              <a:rPr lang="pt-BR" sz="1300" b="1" dirty="0" smtClean="0">
                <a:latin typeface="Arial" pitchFamily="34" charset="0"/>
                <a:cs typeface="Arial" pitchFamily="34" charset="0"/>
              </a:rPr>
              <a:t>Figura 14: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 Proporção de idosos com Caderneta de Saúde da Pessoa Idosa.</a:t>
            </a:r>
          </a:p>
          <a:p>
            <a:pPr>
              <a:buNone/>
            </a:pPr>
            <a:r>
              <a:rPr lang="pt-BR" dirty="0" smtClean="0"/>
              <a:t> </a:t>
            </a: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214414" y="2428868"/>
          <a:ext cx="5686425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5º Objetivo:</a:t>
            </a:r>
          </a:p>
          <a:p>
            <a:pPr algn="ctr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Mapear os idosos de risco da área de abrangência.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marL="9525" lvl="0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avaliação de risco de morbimortalidade para 50% das pessoas idosas.</a:t>
            </a: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15: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idosos com avaliação de risco para morbimortalidade em dia.</a:t>
            </a:r>
          </a:p>
          <a:p>
            <a:pPr algn="ctr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285852" y="2500306"/>
          <a:ext cx="6000792" cy="3467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marL="9525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Acompanhar 50% dos pacientes de maior risco de apresentarem fragilização na velhice.</a:t>
            </a:r>
          </a:p>
          <a:p>
            <a:pPr marL="9525" indent="-9525" algn="just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16: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Proporção de idosos com avaliação para fragilização na velhice em dia.</a:t>
            </a:r>
          </a:p>
          <a:p>
            <a:pPr marL="9525" indent="-9525" algn="ctr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357290" y="2500306"/>
          <a:ext cx="5857916" cy="353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Avaliar a rede social de 50% dos idosos.</a:t>
            </a:r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895350" indent="-9525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17: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idosos com rede social avaliada.</a:t>
            </a:r>
          </a:p>
          <a:p>
            <a:endParaRPr lang="pt-BR" dirty="0" smtClean="0"/>
          </a:p>
          <a:p>
            <a:pPr algn="ctr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428728" y="2143116"/>
          <a:ext cx="5648325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7467600" cy="1500198"/>
          </a:xfrm>
        </p:spPr>
        <p:txBody>
          <a:bodyPr>
            <a:normAutofit/>
          </a:bodyPr>
          <a:lstStyle/>
          <a:p>
            <a:pPr marL="273050" indent="-9525"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a Atenção à Saúde do Idoso na Unidade Básica de Saúde do Bairro Vidal na cidade de Arroio Grande, RS.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6º Objetivo:</a:t>
            </a:r>
          </a:p>
          <a:p>
            <a:pPr algn="ctr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promoção da saúde ao idoso.</a:t>
            </a:r>
          </a:p>
          <a:p>
            <a:pPr algn="ctr">
              <a:buNone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 fontScale="92500" lnSpcReduction="10000"/>
          </a:bodyPr>
          <a:lstStyle/>
          <a:p>
            <a:pPr marL="9525" indent="-9525" algn="just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Meta 1: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Garantir orientação nutricional para hábitos alimentares saudáveis a 100% das pessoas idosas.</a:t>
            </a: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endParaRPr lang="pt-BR" b="1" dirty="0" smtClean="0"/>
          </a:p>
          <a:p>
            <a:endParaRPr lang="pt-BR" b="1" dirty="0" smtClean="0"/>
          </a:p>
          <a:p>
            <a:pPr algn="ctr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pPr marL="979488" indent="-9525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18: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Proporção de idosos que receberam orientação nutricional.</a:t>
            </a:r>
          </a:p>
          <a:p>
            <a:pPr algn="ctr">
              <a:buNone/>
            </a:pPr>
            <a:r>
              <a:rPr lang="pt-BR" dirty="0" smtClean="0"/>
              <a:t> 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500166" y="2643182"/>
          <a:ext cx="5776913" cy="310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 marL="9525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Garantir orientação para a prática de atividade física regular a 100% idosos.</a:t>
            </a:r>
          </a:p>
          <a:p>
            <a:pPr marL="9525" indent="-9525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19: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Proporção de idosos que receberam orientação sobre prática de atividade física regular. 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571472" y="2285992"/>
          <a:ext cx="679038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>
            <a:normAutofit/>
          </a:bodyPr>
          <a:lstStyle/>
          <a:p>
            <a:pPr marL="9525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Garantir consulta periódica com dentista a 40% dos idosos.</a:t>
            </a:r>
          </a:p>
          <a:p>
            <a:pPr>
              <a:buNone/>
            </a:pPr>
            <a:endParaRPr lang="pt-BR" dirty="0" smtClean="0"/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20: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idosos com a consulta periódica com dentista em dia.</a:t>
            </a: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500166" y="2357430"/>
          <a:ext cx="5676900" cy="340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marL="9525" indent="-9525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4: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Garantir a cobertura vacinal de 100% da População Idosa de acordo com calendário preconizado.</a:t>
            </a:r>
          </a:p>
          <a:p>
            <a:pPr marL="9525" indent="-9525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895350" indent="-9525" defTabSz="984250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21: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idosos com a vacina da gripe em dia.</a:t>
            </a:r>
          </a:p>
          <a:p>
            <a:pPr marL="9525" indent="-9525" algn="ctr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428728" y="2643182"/>
          <a:ext cx="5719763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Resultados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9525" indent="-9525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Foram atingidas as metas de acordo com os indicadores, sendo algumas ultrapassadas, e outras prejudicadas devido a alguns fatores que deixaram a desejar.</a:t>
            </a:r>
          </a:p>
          <a:p>
            <a:pPr marL="9525" indent="-9525"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Nutricionista;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Falha no registro de HAS e DM.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Houve um notório desenvolvimento da UBS, com relevante crescimento e melhoria na qualidade do serviço.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Destaques: </a:t>
            </a:r>
          </a:p>
          <a:p>
            <a:pPr algn="ctr">
              <a:buNone/>
            </a:pPr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Acolhimento humanizado;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Cuidado domiciliar;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Satisfação da comunidade.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Discussão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 intervenção propiciou: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lnSpc>
                <a:spcPct val="210000"/>
              </a:lnSpc>
            </a:pPr>
            <a:r>
              <a:rPr lang="pt-BR" sz="2800" dirty="0" smtClean="0"/>
              <a:t>Ampliação da cobertura;</a:t>
            </a:r>
          </a:p>
          <a:p>
            <a:pPr>
              <a:lnSpc>
                <a:spcPct val="210000"/>
              </a:lnSpc>
            </a:pPr>
            <a:r>
              <a:rPr lang="pt-BR" sz="2800" dirty="0" smtClean="0"/>
              <a:t>Melhoria nos registros;</a:t>
            </a:r>
          </a:p>
          <a:p>
            <a:pPr>
              <a:lnSpc>
                <a:spcPct val="210000"/>
              </a:lnSpc>
            </a:pPr>
            <a:r>
              <a:rPr lang="pt-BR" sz="2800" dirty="0" smtClean="0"/>
              <a:t>Organização e união da equipe;</a:t>
            </a:r>
          </a:p>
          <a:p>
            <a:pPr>
              <a:lnSpc>
                <a:spcPct val="210000"/>
              </a:lnSpc>
            </a:pPr>
            <a:r>
              <a:rPr lang="pt-BR" sz="2800" dirty="0" smtClean="0"/>
              <a:t>Qualificação no atendimento;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pPr marL="273050" indent="-9525" algn="just">
              <a:lnSpc>
                <a:spcPct val="20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Incentivo e qualidade de vida ao idoso;</a:t>
            </a:r>
          </a:p>
          <a:p>
            <a:pPr marL="273050" indent="-9525" algn="just">
              <a:lnSpc>
                <a:spcPct val="20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Estímulo ao autocuidado;</a:t>
            </a:r>
          </a:p>
          <a:p>
            <a:pPr marL="273050" indent="-9525" algn="just">
              <a:lnSpc>
                <a:spcPct val="20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Engajamento equipe – paciente – serviço - comunidade;</a:t>
            </a:r>
          </a:p>
          <a:p>
            <a:pPr marL="273050" indent="-9525" algn="just">
              <a:lnSpc>
                <a:spcPct val="20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Segurança e satisfação dos idosos.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Equipe integrada e disposta: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73050" indent="-9525"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 dar continuidade à intervenção como rotina no serviço;</a:t>
            </a:r>
          </a:p>
          <a:p>
            <a:pPr marL="273050" indent="-9525"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73050" indent="-9525" algn="just">
              <a:lnSpc>
                <a:spcPct val="15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Superar as dificuldades encontradas; </a:t>
            </a:r>
          </a:p>
          <a:p>
            <a:pPr marL="273050" indent="-9525" algn="just">
              <a:lnSpc>
                <a:spcPct val="150000"/>
              </a:lnSpc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273050" indent="-9525"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Conscientizar gestores sobre a importância da implantação da ESF no município. </a:t>
            </a:r>
          </a:p>
          <a:p>
            <a:pPr marL="273050" indent="-9525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00660"/>
          </a:xfrm>
        </p:spPr>
        <p:txBody>
          <a:bodyPr numCol="1"/>
          <a:lstStyle/>
          <a:p>
            <a:pPr marL="9525" indent="-9525"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9525" indent="-9525"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Ações:</a:t>
            </a:r>
          </a:p>
          <a:p>
            <a:pPr marL="9525" indent="-9525">
              <a:lnSpc>
                <a:spcPct val="20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Mapeamento da Área; </a:t>
            </a:r>
          </a:p>
          <a:p>
            <a:pPr marL="9525" indent="-9525">
              <a:lnSpc>
                <a:spcPct val="20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Cadastramento de Idosos;</a:t>
            </a:r>
          </a:p>
          <a:p>
            <a:pPr marL="9525" indent="-9525">
              <a:lnSpc>
                <a:spcPct val="20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Estabelecimento de Protocolo; </a:t>
            </a:r>
          </a:p>
          <a:p>
            <a:pPr marL="9525" indent="-9525">
              <a:lnSpc>
                <a:spcPct val="20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Busca Ativa; </a:t>
            </a:r>
          </a:p>
          <a:p>
            <a:pPr marL="9525" indent="-9525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7467600" cy="857256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Reflexão crítica sobre seu processo pessoal de aprendizagem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/>
          <a:lstStyle/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O curso proporcionou: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Prazer de trabalhar em um serviço estruturado;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Capacidade de evolução em conjunto;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Ambiente amigo e acolhedor;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Vínculo com a população da área de abrangência;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Conhecimento e prática profissional;</a:t>
            </a:r>
          </a:p>
          <a:p>
            <a:pPr algn="just"/>
            <a:r>
              <a:rPr lang="pt-BR" sz="2800" dirty="0" smtClean="0">
                <a:latin typeface="Arial" pitchFamily="34" charset="0"/>
                <a:cs typeface="Arial" pitchFamily="34" charset="0"/>
              </a:rPr>
              <a:t>Crescimento como ser humano.</a:t>
            </a:r>
          </a:p>
          <a:p>
            <a:pPr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ÓS EAD\FOTOS DO PROJETO\IMG089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463164" cy="2633664"/>
          </a:xfrm>
          <a:prstGeom prst="rect">
            <a:avLst/>
          </a:prstGeom>
          <a:noFill/>
        </p:spPr>
      </p:pic>
      <p:pic>
        <p:nvPicPr>
          <p:cNvPr id="1027" name="Picture 3" descr="D:\PÓS EAD\FOTOS DO PROJETO\IMG090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28"/>
            <a:ext cx="3921044" cy="2643205"/>
          </a:xfrm>
          <a:prstGeom prst="rect">
            <a:avLst/>
          </a:prstGeom>
          <a:noFill/>
        </p:spPr>
      </p:pic>
      <p:pic>
        <p:nvPicPr>
          <p:cNvPr id="1028" name="Picture 4" descr="D:\PÓS EAD\FOTOS DO PROJETO\P1010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3086747" cy="2714644"/>
          </a:xfrm>
          <a:prstGeom prst="rect">
            <a:avLst/>
          </a:prstGeom>
          <a:noFill/>
        </p:spPr>
      </p:pic>
      <p:pic>
        <p:nvPicPr>
          <p:cNvPr id="1029" name="Picture 5" descr="D:\PÓS EAD\FOTOS DO PROJETO\P10106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643314"/>
            <a:ext cx="3510583" cy="2756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ÓS EAD\FOTOS DO PROJETO\P10109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6594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ÓS EAD\EAD\P10200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3714776" cy="2571768"/>
          </a:xfrm>
          <a:prstGeom prst="rect">
            <a:avLst/>
          </a:prstGeom>
          <a:noFill/>
        </p:spPr>
      </p:pic>
      <p:pic>
        <p:nvPicPr>
          <p:cNvPr id="3075" name="Picture 3" descr="D:\PÓS EAD\EAD\P1020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3643338" cy="2464587"/>
          </a:xfrm>
          <a:prstGeom prst="rect">
            <a:avLst/>
          </a:prstGeom>
          <a:noFill/>
        </p:spPr>
      </p:pic>
      <p:pic>
        <p:nvPicPr>
          <p:cNvPr id="3076" name="Picture 4" descr="D:\PÓS EAD\EAD\P1020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3071810"/>
            <a:ext cx="3714776" cy="3107528"/>
          </a:xfrm>
          <a:prstGeom prst="rect">
            <a:avLst/>
          </a:prstGeom>
          <a:noFill/>
        </p:spPr>
      </p:pic>
      <p:pic>
        <p:nvPicPr>
          <p:cNvPr id="3077" name="Picture 5" descr="D:\Fotos\LAR DOS VELHINHOS\P10108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357562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Obrigada!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6" name="Picture 2" descr="D:\PÓS EAD\FOTOS DO PROJETO\P10106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684" y="1600201"/>
            <a:ext cx="6901463" cy="468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/>
          </a:bodyPr>
          <a:lstStyle/>
          <a:p>
            <a:pPr marL="258763" indent="-9525" algn="just">
              <a:lnSpc>
                <a:spcPct val="30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Atendimento Domiciliar;</a:t>
            </a:r>
          </a:p>
          <a:p>
            <a:pPr marL="258763" indent="-9525" algn="just">
              <a:lnSpc>
                <a:spcPct val="20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Capacitação da Equipe;  </a:t>
            </a:r>
          </a:p>
          <a:p>
            <a:pPr marL="258763" indent="-9525" algn="just">
              <a:lnSpc>
                <a:spcPct val="20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Reestruturação dos Agendamentos; </a:t>
            </a:r>
          </a:p>
          <a:p>
            <a:pPr marL="258763" indent="-9525" algn="just">
              <a:lnSpc>
                <a:spcPct val="200000"/>
              </a:lnSpc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Sistematização e Humanização.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Protocolo do MS,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2006;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Idosos cadastrados em fichas específicas;</a:t>
            </a:r>
          </a:p>
          <a:p>
            <a:pPr algn="just">
              <a:lnSpc>
                <a:spcPct val="20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Prontuários dos idosos em arquivo separado;</a:t>
            </a:r>
          </a:p>
          <a:p>
            <a:pPr algn="just">
              <a:lnSpc>
                <a:spcPct val="20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Disponibilização de Caderneta do Idoso pela SMS;</a:t>
            </a:r>
          </a:p>
          <a:p>
            <a:pPr algn="just">
              <a:lnSpc>
                <a:spcPct val="20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Logística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Acompanhamento com nutricionista;</a:t>
            </a:r>
          </a:p>
          <a:p>
            <a:pPr algn="just">
              <a:lnSpc>
                <a:spcPct val="20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Disponibilização de atendimento odontológico;</a:t>
            </a:r>
          </a:p>
          <a:p>
            <a:pPr algn="just">
              <a:lnSpc>
                <a:spcPct val="20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Atendimento domiciliar quando necessário;</a:t>
            </a:r>
          </a:p>
          <a:p>
            <a:pPr algn="just">
              <a:lnSpc>
                <a:spcPct val="20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Reuniões com idosos a cada 2 meses;</a:t>
            </a:r>
          </a:p>
          <a:p>
            <a:pPr algn="just">
              <a:lnSpc>
                <a:spcPct val="20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Reuniões da equipe 1 vez por mês.</a:t>
            </a:r>
          </a:p>
          <a:p>
            <a:pPr algn="just">
              <a:lnSpc>
                <a:spcPct val="200000"/>
              </a:lnSpc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14948"/>
          </a:xfrm>
        </p:spPr>
        <p:txBody>
          <a:bodyPr>
            <a:normAutofit/>
          </a:bodyPr>
          <a:lstStyle/>
          <a:p>
            <a:pPr marL="14288" lvl="0" indent="-14288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14288" lvl="0" indent="-14288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14288" lvl="0" indent="-14288" algn="ctr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14288" lvl="0" indent="-14288"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1º Objetivo:</a:t>
            </a:r>
          </a:p>
          <a:p>
            <a:pPr marL="14288" lvl="0" indent="-14288" algn="ctr"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14288" lvl="0" indent="-14288" algn="ctr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Ampliar a cobertura de acompanhamento de idosos do bairro Vidal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>
            <a:normAutofit/>
          </a:bodyPr>
          <a:lstStyle/>
          <a:p>
            <a:pPr marL="14288" lvl="0" indent="-14288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Ampliar a cobertura dos idosos da área com acompanhamento na UBS para 100%.</a:t>
            </a:r>
          </a:p>
          <a:p>
            <a:pPr marL="14288" lvl="0" indent="-14288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Resultado:</a:t>
            </a: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pt-BR" sz="1000" dirty="0" smtClean="0"/>
          </a:p>
          <a:p>
            <a:endParaRPr lang="pt-BR" sz="1000" b="1" dirty="0" smtClean="0"/>
          </a:p>
          <a:p>
            <a:endParaRPr lang="pt-BR" sz="1000" b="1" dirty="0" smtClean="0"/>
          </a:p>
          <a:p>
            <a:endParaRPr lang="pt-BR" sz="1000" b="1" dirty="0" smtClean="0"/>
          </a:p>
          <a:p>
            <a:endParaRPr lang="pt-BR" sz="1000" b="1" dirty="0" smtClean="0"/>
          </a:p>
          <a:p>
            <a:endParaRPr lang="pt-BR" sz="1000" b="1" dirty="0" smtClean="0"/>
          </a:p>
          <a:p>
            <a:endParaRPr lang="pt-BR" sz="1000" b="1" dirty="0" smtClean="0"/>
          </a:p>
          <a:p>
            <a:endParaRPr lang="pt-BR" sz="1000" b="1" dirty="0" smtClean="0"/>
          </a:p>
          <a:p>
            <a:endParaRPr lang="pt-BR" sz="1000" b="1" dirty="0" smtClean="0"/>
          </a:p>
          <a:p>
            <a:endParaRPr lang="pt-BR" sz="1000" b="1" dirty="0" smtClean="0"/>
          </a:p>
          <a:p>
            <a:pPr marL="1081088" indent="-1081088" algn="ctr">
              <a:buNone/>
            </a:pPr>
            <a:endParaRPr lang="pt-BR" sz="1000" b="1" dirty="0" smtClean="0"/>
          </a:p>
          <a:p>
            <a:pPr marL="1081088" indent="-1081088" algn="ctr">
              <a:buNone/>
            </a:pPr>
            <a:endParaRPr lang="pt-BR" sz="1000" b="1" dirty="0" smtClean="0"/>
          </a:p>
          <a:p>
            <a:pPr marL="1081088" indent="-1081088" algn="ctr">
              <a:buNone/>
            </a:pPr>
            <a:endParaRPr lang="pt-BR" sz="1000" b="1" dirty="0" smtClean="0"/>
          </a:p>
          <a:p>
            <a:pPr marL="1081088" indent="0" algn="just">
              <a:buNone/>
            </a:pPr>
            <a:r>
              <a:rPr lang="pt-BR" sz="1200" b="1" dirty="0" smtClean="0">
                <a:latin typeface="Arial" pitchFamily="34" charset="0"/>
                <a:cs typeface="Arial" pitchFamily="34" charset="0"/>
              </a:rPr>
              <a:t>   Figura 1: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Cobertura do programa de atenção à saúde do idoso na UBS.</a:t>
            </a:r>
          </a:p>
          <a:p>
            <a:pPr algn="ctr">
              <a:buNone/>
            </a:pPr>
            <a:endParaRPr lang="pt-BR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1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14480" y="2428868"/>
          <a:ext cx="503872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467</TotalTime>
  <Words>1206</Words>
  <Application>Microsoft Office PowerPoint</Application>
  <PresentationFormat>Apresentação na tela (4:3)</PresentationFormat>
  <Paragraphs>403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Balcão Envidraçado</vt:lpstr>
      <vt:lpstr>                Especialização em Saúde da Família         Universidade Federal de Pelotas    Melhoria na Atenção à Saúde do Idoso na UBS do Bairro Vidal do Município de Arroio Grande/RS </vt:lpstr>
      <vt:lpstr>Introdução</vt:lpstr>
      <vt:lpstr> Objetivo</vt:lpstr>
      <vt:lpstr>Metodologia</vt:lpstr>
      <vt:lpstr>Slide 5</vt:lpstr>
      <vt:lpstr>Logística</vt:lpstr>
      <vt:lpstr>Logística</vt:lpstr>
      <vt:lpstr>Objetivos, Metas e Resultados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Resultados</vt:lpstr>
      <vt:lpstr>Slide 36</vt:lpstr>
      <vt:lpstr>Discussão</vt:lpstr>
      <vt:lpstr>Slide 38</vt:lpstr>
      <vt:lpstr>Slide 39</vt:lpstr>
      <vt:lpstr>Reflexão crítica sobre seu processo pessoal de aprendizagem </vt:lpstr>
      <vt:lpstr>Slide 41</vt:lpstr>
      <vt:lpstr>Slide 42</vt:lpstr>
      <vt:lpstr>Slide 43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Especialização em Saúde da Família Universidade Federal de Pelotas  Melhoraria na Atenção à Saúde do Idoso na UBS do Bairro Vidal do Município de Arroio Grande/RS</dc:title>
  <dc:creator>PC2</dc:creator>
  <cp:lastModifiedBy>PC2</cp:lastModifiedBy>
  <cp:revision>97</cp:revision>
  <dcterms:created xsi:type="dcterms:W3CDTF">2013-10-15T11:48:07Z</dcterms:created>
  <dcterms:modified xsi:type="dcterms:W3CDTF">2013-11-21T12:46:00Z</dcterms:modified>
</cp:coreProperties>
</file>