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8" r:id="rId3"/>
    <p:sldId id="259" r:id="rId4"/>
    <p:sldId id="260" r:id="rId5"/>
    <p:sldId id="261" r:id="rId6"/>
    <p:sldId id="262" r:id="rId7"/>
    <p:sldId id="283" r:id="rId8"/>
    <p:sldId id="263" r:id="rId9"/>
    <p:sldId id="284" r:id="rId10"/>
    <p:sldId id="264" r:id="rId11"/>
    <p:sldId id="265" r:id="rId12"/>
    <p:sldId id="285" r:id="rId13"/>
    <p:sldId id="266" r:id="rId14"/>
    <p:sldId id="286" r:id="rId15"/>
    <p:sldId id="267" r:id="rId16"/>
    <p:sldId id="268" r:id="rId17"/>
    <p:sldId id="287" r:id="rId18"/>
    <p:sldId id="269" r:id="rId19"/>
    <p:sldId id="288" r:id="rId20"/>
    <p:sldId id="270" r:id="rId21"/>
    <p:sldId id="271" r:id="rId22"/>
    <p:sldId id="289" r:id="rId23"/>
    <p:sldId id="272" r:id="rId24"/>
    <p:sldId id="290" r:id="rId25"/>
    <p:sldId id="273" r:id="rId26"/>
    <p:sldId id="274" r:id="rId27"/>
    <p:sldId id="291" r:id="rId28"/>
    <p:sldId id="275" r:id="rId29"/>
    <p:sldId id="292" r:id="rId30"/>
    <p:sldId id="276" r:id="rId31"/>
    <p:sldId id="277" r:id="rId32"/>
    <p:sldId id="293" r:id="rId33"/>
    <p:sldId id="278" r:id="rId34"/>
    <p:sldId id="294" r:id="rId35"/>
    <p:sldId id="279" r:id="rId36"/>
    <p:sldId id="280" r:id="rId37"/>
    <p:sldId id="281" r:id="rId38"/>
    <p:sldId id="282" r:id="rId3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8" autoAdjust="0"/>
    <p:restoredTop sz="94660"/>
  </p:normalViewPr>
  <p:slideViewPr>
    <p:cSldViewPr snapToGrid="0">
      <p:cViewPr varScale="1">
        <p:scale>
          <a:sx n="74" d="100"/>
          <a:sy n="74" d="100"/>
        </p:scale>
        <p:origin x="714"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B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63B69692-F427-43BE-BF0C-00B61AAED3DB}" type="datetimeFigureOut">
              <a:rPr lang="pt-BR" smtClean="0"/>
              <a:pPr/>
              <a:t>01/05/2014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BFE8077-93EE-44A4-90F3-F3F28DBACB36}" type="slidenum">
              <a:rPr lang="pt-BR" smtClean="0"/>
              <a:pPr/>
              <a:t>‹#›</a:t>
            </a:fld>
            <a:endParaRPr lang="pt-BR"/>
          </a:p>
        </p:txBody>
      </p:sp>
    </p:spTree>
    <p:extLst>
      <p:ext uri="{BB962C8B-B14F-4D97-AF65-F5344CB8AC3E}">
        <p14:creationId xmlns:p14="http://schemas.microsoft.com/office/powerpoint/2010/main" val="3468928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63B69692-F427-43BE-BF0C-00B61AAED3DB}" type="datetimeFigureOut">
              <a:rPr lang="pt-BR" smtClean="0"/>
              <a:pPr/>
              <a:t>01/05/2014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BFE8077-93EE-44A4-90F3-F3F28DBACB36}" type="slidenum">
              <a:rPr lang="pt-BR" smtClean="0"/>
              <a:pPr/>
              <a:t>‹#›</a:t>
            </a:fld>
            <a:endParaRPr lang="pt-BR"/>
          </a:p>
        </p:txBody>
      </p:sp>
    </p:spTree>
    <p:extLst>
      <p:ext uri="{BB962C8B-B14F-4D97-AF65-F5344CB8AC3E}">
        <p14:creationId xmlns:p14="http://schemas.microsoft.com/office/powerpoint/2010/main" val="4047871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63B69692-F427-43BE-BF0C-00B61AAED3DB}" type="datetimeFigureOut">
              <a:rPr lang="pt-BR" smtClean="0"/>
              <a:pPr/>
              <a:t>01/05/2014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BFE8077-93EE-44A4-90F3-F3F28DBACB36}" type="slidenum">
              <a:rPr lang="pt-BR" smtClean="0"/>
              <a:pPr/>
              <a:t>‹#›</a:t>
            </a:fld>
            <a:endParaRPr lang="pt-BR"/>
          </a:p>
        </p:txBody>
      </p:sp>
    </p:spTree>
    <p:extLst>
      <p:ext uri="{BB962C8B-B14F-4D97-AF65-F5344CB8AC3E}">
        <p14:creationId xmlns:p14="http://schemas.microsoft.com/office/powerpoint/2010/main" val="4177689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63B69692-F427-43BE-BF0C-00B61AAED3DB}" type="datetimeFigureOut">
              <a:rPr lang="pt-BR" smtClean="0"/>
              <a:pPr/>
              <a:t>01/05/2014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BFE8077-93EE-44A4-90F3-F3F28DBACB36}" type="slidenum">
              <a:rPr lang="pt-BR" smtClean="0"/>
              <a:pPr/>
              <a:t>‹#›</a:t>
            </a:fld>
            <a:endParaRPr lang="pt-BR"/>
          </a:p>
        </p:txBody>
      </p:sp>
    </p:spTree>
    <p:extLst>
      <p:ext uri="{BB962C8B-B14F-4D97-AF65-F5344CB8AC3E}">
        <p14:creationId xmlns:p14="http://schemas.microsoft.com/office/powerpoint/2010/main" val="4173800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B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B69692-F427-43BE-BF0C-00B61AAED3DB}" type="datetimeFigureOut">
              <a:rPr lang="pt-BR" smtClean="0"/>
              <a:pPr/>
              <a:t>01/05/2014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BFE8077-93EE-44A4-90F3-F3F28DBACB36}" type="slidenum">
              <a:rPr lang="pt-BR" smtClean="0"/>
              <a:pPr/>
              <a:t>‹#›</a:t>
            </a:fld>
            <a:endParaRPr lang="pt-BR"/>
          </a:p>
        </p:txBody>
      </p:sp>
    </p:spTree>
    <p:extLst>
      <p:ext uri="{BB962C8B-B14F-4D97-AF65-F5344CB8AC3E}">
        <p14:creationId xmlns:p14="http://schemas.microsoft.com/office/powerpoint/2010/main" val="3031982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63B69692-F427-43BE-BF0C-00B61AAED3DB}" type="datetimeFigureOut">
              <a:rPr lang="pt-BR" smtClean="0"/>
              <a:pPr/>
              <a:t>01/05/2014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BFE8077-93EE-44A4-90F3-F3F28DBACB36}" type="slidenum">
              <a:rPr lang="pt-BR" smtClean="0"/>
              <a:pPr/>
              <a:t>‹#›</a:t>
            </a:fld>
            <a:endParaRPr lang="pt-BR"/>
          </a:p>
        </p:txBody>
      </p:sp>
    </p:spTree>
    <p:extLst>
      <p:ext uri="{BB962C8B-B14F-4D97-AF65-F5344CB8AC3E}">
        <p14:creationId xmlns:p14="http://schemas.microsoft.com/office/powerpoint/2010/main" val="1018042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B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63B69692-F427-43BE-BF0C-00B61AAED3DB}" type="datetimeFigureOut">
              <a:rPr lang="pt-BR" smtClean="0"/>
              <a:pPr/>
              <a:t>01/05/2014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ABFE8077-93EE-44A4-90F3-F3F28DBACB36}" type="slidenum">
              <a:rPr lang="pt-BR" smtClean="0"/>
              <a:pPr/>
              <a:t>‹#›</a:t>
            </a:fld>
            <a:endParaRPr lang="pt-BR"/>
          </a:p>
        </p:txBody>
      </p:sp>
    </p:spTree>
    <p:extLst>
      <p:ext uri="{BB962C8B-B14F-4D97-AF65-F5344CB8AC3E}">
        <p14:creationId xmlns:p14="http://schemas.microsoft.com/office/powerpoint/2010/main" val="1953860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63B69692-F427-43BE-BF0C-00B61AAED3DB}" type="datetimeFigureOut">
              <a:rPr lang="pt-BR" smtClean="0"/>
              <a:pPr/>
              <a:t>01/05/2014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ABFE8077-93EE-44A4-90F3-F3F28DBACB36}" type="slidenum">
              <a:rPr lang="pt-BR" smtClean="0"/>
              <a:pPr/>
              <a:t>‹#›</a:t>
            </a:fld>
            <a:endParaRPr lang="pt-BR"/>
          </a:p>
        </p:txBody>
      </p:sp>
    </p:spTree>
    <p:extLst>
      <p:ext uri="{BB962C8B-B14F-4D97-AF65-F5344CB8AC3E}">
        <p14:creationId xmlns:p14="http://schemas.microsoft.com/office/powerpoint/2010/main" val="254351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B69692-F427-43BE-BF0C-00B61AAED3DB}" type="datetimeFigureOut">
              <a:rPr lang="pt-BR" smtClean="0"/>
              <a:pPr/>
              <a:t>01/05/2014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ABFE8077-93EE-44A4-90F3-F3F28DBACB36}" type="slidenum">
              <a:rPr lang="pt-BR" smtClean="0"/>
              <a:pPr/>
              <a:t>‹#›</a:t>
            </a:fld>
            <a:endParaRPr lang="pt-BR"/>
          </a:p>
        </p:txBody>
      </p:sp>
    </p:spTree>
    <p:extLst>
      <p:ext uri="{BB962C8B-B14F-4D97-AF65-F5344CB8AC3E}">
        <p14:creationId xmlns:p14="http://schemas.microsoft.com/office/powerpoint/2010/main" val="3580565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B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B69692-F427-43BE-BF0C-00B61AAED3DB}" type="datetimeFigureOut">
              <a:rPr lang="pt-BR" smtClean="0"/>
              <a:pPr/>
              <a:t>01/05/2014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BFE8077-93EE-44A4-90F3-F3F28DBACB36}" type="slidenum">
              <a:rPr lang="pt-BR" smtClean="0"/>
              <a:pPr/>
              <a:t>‹#›</a:t>
            </a:fld>
            <a:endParaRPr lang="pt-BR"/>
          </a:p>
        </p:txBody>
      </p:sp>
    </p:spTree>
    <p:extLst>
      <p:ext uri="{BB962C8B-B14F-4D97-AF65-F5344CB8AC3E}">
        <p14:creationId xmlns:p14="http://schemas.microsoft.com/office/powerpoint/2010/main" val="1265539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B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B69692-F427-43BE-BF0C-00B61AAED3DB}" type="datetimeFigureOut">
              <a:rPr lang="pt-BR" smtClean="0"/>
              <a:pPr/>
              <a:t>01/05/2014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BFE8077-93EE-44A4-90F3-F3F28DBACB36}" type="slidenum">
              <a:rPr lang="pt-BR" smtClean="0"/>
              <a:pPr/>
              <a:t>‹#›</a:t>
            </a:fld>
            <a:endParaRPr lang="pt-BR"/>
          </a:p>
        </p:txBody>
      </p:sp>
    </p:spTree>
    <p:extLst>
      <p:ext uri="{BB962C8B-B14F-4D97-AF65-F5344CB8AC3E}">
        <p14:creationId xmlns:p14="http://schemas.microsoft.com/office/powerpoint/2010/main" val="454126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B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69692-F427-43BE-BF0C-00B61AAED3DB}" type="datetimeFigureOut">
              <a:rPr lang="pt-BR" smtClean="0"/>
              <a:pPr/>
              <a:t>01/05/2014</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E8077-93EE-44A4-90F3-F3F28DBACB36}" type="slidenum">
              <a:rPr lang="pt-BR" smtClean="0"/>
              <a:pPr/>
              <a:t>‹#›</a:t>
            </a:fld>
            <a:endParaRPr lang="pt-BR"/>
          </a:p>
        </p:txBody>
      </p:sp>
    </p:spTree>
    <p:extLst>
      <p:ext uri="{BB962C8B-B14F-4D97-AF65-F5344CB8AC3E}">
        <p14:creationId xmlns:p14="http://schemas.microsoft.com/office/powerpoint/2010/main" val="3270380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528638"/>
            <a:ext cx="9144000" cy="5872162"/>
          </a:xfrm>
        </p:spPr>
        <p:txBody>
          <a:bodyPr>
            <a:normAutofit/>
          </a:bodyPr>
          <a:lstStyle/>
          <a:p>
            <a:r>
              <a:rPr lang="pt-BR" dirty="0" smtClean="0"/>
              <a:t/>
            </a:r>
            <a:br>
              <a:rPr lang="pt-BR" dirty="0" smtClean="0"/>
            </a:br>
            <a:r>
              <a:rPr lang="pt-BR" dirty="0"/>
              <a:t/>
            </a:r>
            <a:br>
              <a:rPr lang="pt-BR" dirty="0"/>
            </a:br>
            <a:r>
              <a:rPr lang="pt-BR" dirty="0" smtClean="0"/>
              <a:t/>
            </a:r>
            <a:br>
              <a:rPr lang="pt-BR" dirty="0" smtClean="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endParaRPr lang="pt-BR" dirty="0"/>
          </a:p>
        </p:txBody>
      </p:sp>
      <p:sp>
        <p:nvSpPr>
          <p:cNvPr id="10" name="Rectangle 8"/>
          <p:cNvSpPr>
            <a:spLocks noChangeArrowheads="1"/>
          </p:cNvSpPr>
          <p:nvPr/>
        </p:nvSpPr>
        <p:spPr bwMode="auto">
          <a:xfrm>
            <a:off x="0" y="116664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1" name="Oval 7"/>
          <p:cNvSpPr>
            <a:spLocks noChangeArrowheads="1"/>
          </p:cNvSpPr>
          <p:nvPr/>
        </p:nvSpPr>
        <p:spPr bwMode="auto">
          <a:xfrm>
            <a:off x="5461000" y="457200"/>
            <a:ext cx="514350" cy="4953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t-BR"/>
          </a:p>
        </p:txBody>
      </p:sp>
      <p:sp>
        <p:nvSpPr>
          <p:cNvPr id="12" name="Rectangle 9"/>
          <p:cNvSpPr>
            <a:spLocks noChangeArrowheads="1"/>
          </p:cNvSpPr>
          <p:nvPr/>
        </p:nvSpPr>
        <p:spPr bwMode="auto">
          <a:xfrm>
            <a:off x="1511121" y="-1207336"/>
            <a:ext cx="8731876"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1pPr>
            <a:lvl2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2pPr>
            <a:lvl3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3pPr>
            <a:lvl4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4pPr>
            <a:lvl5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5pPr>
            <a:lvl6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6pPr>
            <a:lvl7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7pPr>
            <a:lvl8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8pPr>
            <a:lvl9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p:txBody>
      </p:sp>
      <p:sp>
        <p:nvSpPr>
          <p:cNvPr id="22" name="Rectangle 20"/>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23" name="Oval 19"/>
          <p:cNvSpPr>
            <a:spLocks noChangeArrowheads="1"/>
          </p:cNvSpPr>
          <p:nvPr/>
        </p:nvSpPr>
        <p:spPr bwMode="auto">
          <a:xfrm>
            <a:off x="5461000" y="457200"/>
            <a:ext cx="514350" cy="4953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t-BR"/>
          </a:p>
        </p:txBody>
      </p:sp>
      <p:sp>
        <p:nvSpPr>
          <p:cNvPr id="24" name="Rectangle 21"/>
          <p:cNvSpPr>
            <a:spLocks noChangeArrowheads="1"/>
          </p:cNvSpPr>
          <p:nvPr/>
        </p:nvSpPr>
        <p:spPr bwMode="auto">
          <a:xfrm>
            <a:off x="6003634" y="1361294"/>
            <a:ext cx="184730"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1pPr>
            <a:lvl2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2pPr>
            <a:lvl3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3pPr>
            <a:lvl4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4pPr>
            <a:lvl5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5pPr>
            <a:lvl6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6pPr>
            <a:lvl7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7pPr>
            <a:lvl8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8pPr>
            <a:lvl9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p:txBody>
      </p:sp>
      <p:sp>
        <p:nvSpPr>
          <p:cNvPr id="25" name="Rectangle 2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26" name="Oval 22"/>
          <p:cNvSpPr>
            <a:spLocks noChangeArrowheads="1"/>
          </p:cNvSpPr>
          <p:nvPr/>
        </p:nvSpPr>
        <p:spPr bwMode="auto">
          <a:xfrm>
            <a:off x="5461000" y="457200"/>
            <a:ext cx="514350" cy="4953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t-BR"/>
          </a:p>
        </p:txBody>
      </p:sp>
      <p:sp>
        <p:nvSpPr>
          <p:cNvPr id="27" name="Rectangle 24"/>
          <p:cNvSpPr>
            <a:spLocks noChangeArrowheads="1"/>
          </p:cNvSpPr>
          <p:nvPr/>
        </p:nvSpPr>
        <p:spPr bwMode="auto">
          <a:xfrm>
            <a:off x="-1360169" y="-6345614"/>
            <a:ext cx="13596607" cy="13557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1pPr>
            <a:lvl2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2pPr>
            <a:lvl3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3pPr>
            <a:lvl4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4pPr>
            <a:lvl5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5pPr>
            <a:lvl6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6pPr>
            <a:lvl7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7pPr>
            <a:lvl8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8pPr>
            <a:lvl9pPr eaLnBrk="0" fontAlgn="base" hangingPunct="0">
              <a:spcBef>
                <a:spcPct val="0"/>
              </a:spcBef>
              <a:spcAft>
                <a:spcPct val="0"/>
              </a:spcAft>
              <a:tabLst>
                <a:tab pos="1616075" algn="l"/>
                <a:tab pos="2879725" algn="ct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r>
              <a:rPr kumimoji="0" lang="pt-BR"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UNIVERSIDADE </a:t>
            </a:r>
            <a:r>
              <a:rPr kumimoji="0" lang="pt-BR"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ABERTA DO SUS – UNASUS</a:t>
            </a:r>
            <a:endParaRPr kumimoji="0" lang="pt-BR" sz="2000" b="0" i="0" u="none" strike="noStrike" cap="none" normalizeH="0" baseline="0" dirty="0" smtClean="0">
              <a:ln>
                <a:noFill/>
              </a:ln>
              <a:solidFill>
                <a:schemeClr val="tx1"/>
              </a:solidFill>
              <a:effectLst/>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r>
              <a:rPr kumimoji="0" lang="pt-BR"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UNIVERSIDADE </a:t>
            </a:r>
            <a:r>
              <a:rPr kumimoji="0" lang="pt-BR"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FEDERAL DE PELOTAS</a:t>
            </a:r>
            <a:endParaRPr kumimoji="0" lang="pt-BR" sz="2000" b="0" i="0" u="none" strike="noStrike" cap="none" normalizeH="0" baseline="0" dirty="0" smtClean="0">
              <a:ln>
                <a:noFill/>
              </a:ln>
              <a:solidFill>
                <a:schemeClr val="tx1"/>
              </a:solidFill>
              <a:effectLst/>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r>
              <a:rPr kumimoji="0" lang="pt-BR"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ESPECIALIZAÇÃO </a:t>
            </a:r>
            <a:r>
              <a:rPr kumimoji="0" lang="pt-BR"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EM SAÚDE DA FAMÍLIA - MODALIDADE A DISTÂNCIA</a:t>
            </a:r>
            <a:endParaRPr kumimoji="0" lang="pt-BR" sz="2000" b="0" i="0" u="none" strike="noStrike" cap="none" normalizeH="0" baseline="0" dirty="0" smtClean="0">
              <a:ln>
                <a:noFill/>
              </a:ln>
              <a:solidFill>
                <a:schemeClr val="tx1"/>
              </a:solidFill>
              <a:effectLst/>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20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600" b="1"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600" b="1"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600" b="1"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100" b="0" i="0" u="none" strike="noStrike" cap="none" normalizeH="0" baseline="0" dirty="0" smtClean="0">
              <a:ln>
                <a:noFill/>
              </a:ln>
              <a:solidFill>
                <a:schemeClr val="tx1"/>
              </a:solidFill>
              <a:effectLst/>
            </a:endParaRPr>
          </a:p>
          <a:p>
            <a:pPr algn="ctr"/>
            <a:r>
              <a:rPr lang="pt-BR" b="1" dirty="0" smtClean="0">
                <a:solidFill>
                  <a:srgbClr val="FF0000"/>
                </a:solidFill>
              </a:rPr>
              <a:t>                     </a:t>
            </a:r>
            <a:r>
              <a:rPr lang="pt-BR" sz="2000" dirty="0" smtClean="0"/>
              <a:t>MELHORIA </a:t>
            </a:r>
            <a:r>
              <a:rPr lang="pt-BR" sz="2000" dirty="0" smtClean="0"/>
              <a:t>DA ATENÇÃO AOS </a:t>
            </a:r>
            <a:r>
              <a:rPr lang="pt-BR" sz="2000" dirty="0" smtClean="0"/>
              <a:t>USUÁRIOS </a:t>
            </a:r>
            <a:r>
              <a:rPr lang="pt-BR" sz="2000" dirty="0" smtClean="0"/>
              <a:t>PORTADORES DE HIPERTENSÃO ARTERIAL </a:t>
            </a:r>
            <a:r>
              <a:rPr lang="pt-BR" sz="2000" dirty="0" smtClean="0"/>
              <a:t>SISTÊMICA</a:t>
            </a:r>
          </a:p>
          <a:p>
            <a:pPr algn="ctr"/>
            <a:r>
              <a:rPr lang="pt-BR" sz="2000" dirty="0" smtClean="0"/>
              <a:t>                 E/OU </a:t>
            </a:r>
            <a:r>
              <a:rPr lang="pt-BR" sz="2000" dirty="0" smtClean="0"/>
              <a:t>DIABETES MELLITUS, UBS DUNAS, PELOTAS/RS</a:t>
            </a: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2000" b="1" dirty="0">
              <a:solidFill>
                <a:srgbClr val="FF0000"/>
              </a:solidFill>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20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12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20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r>
              <a:rPr kumimoji="0" lang="pt-BR" sz="2000" b="0" i="0" u="none" strike="noStrike" cap="none" normalizeH="0" baseline="0" smtClean="0">
                <a:ln>
                  <a:noFill/>
                </a:ln>
                <a:solidFill>
                  <a:schemeClr val="tx1"/>
                </a:solidFill>
                <a:effectLst/>
                <a:ea typeface="Times New Roman" panose="02020603050405020304" pitchFamily="18" charset="0"/>
                <a:cs typeface="Arial" panose="020B0604020202020204" pitchFamily="34" charset="0"/>
              </a:rPr>
              <a:t>           LUISE </a:t>
            </a:r>
            <a:r>
              <a:rPr kumimoji="0" lang="pt-BR"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SCHWANZ SPARREMBERGER</a:t>
            </a:r>
            <a:endParaRPr kumimoji="0" lang="pt-BR" sz="2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20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lang="pt-BR" sz="20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endParaRPr kumimoji="0" lang="pt-BR"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r>
              <a:rPr kumimoji="0" lang="pt-BR"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PELOTAS</a:t>
            </a:r>
            <a:endParaRPr kumimoji="0" lang="pt-BR" sz="2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1616075" algn="l"/>
                <a:tab pos="2879725" algn="ctr"/>
              </a:tabLst>
            </a:pPr>
            <a:r>
              <a:rPr kumimoji="0" lang="pt-BR"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Novembro de 2013</a:t>
            </a:r>
            <a:endParaRPr kumimoji="0" lang="pt-BR"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4235549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1217" y="489396"/>
            <a:ext cx="10805375" cy="6278642"/>
          </a:xfrm>
          <a:prstGeom prst="rect">
            <a:avLst/>
          </a:prstGeom>
        </p:spPr>
        <p:txBody>
          <a:bodyPr wrap="square">
            <a:spAutoFit/>
          </a:bodyPr>
          <a:lstStyle/>
          <a:p>
            <a:pPr marL="450215" algn="just">
              <a:lnSpc>
                <a:spcPct val="150000"/>
              </a:lnSpc>
              <a:spcAft>
                <a:spcPts val="0"/>
              </a:spcAft>
            </a:pPr>
            <a:endParaRPr lang="pt-BR"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endParaRPr lang="pt-BR" b="1" dirty="0">
              <a:latin typeface="Arial" panose="020B060402020202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r>
              <a:rPr lang="pt-BR" sz="2400" dirty="0" smtClean="0">
                <a:effectLst/>
                <a:latin typeface="Arial" panose="020B0604020202020204" pitchFamily="34" charset="0"/>
                <a:ea typeface="Times New Roman" panose="02020603050405020304" pitchFamily="18" charset="0"/>
                <a:cs typeface="Arial" panose="020B0604020202020204" pitchFamily="34" charset="0"/>
              </a:rPr>
              <a:t>Melhorar a adesão do hipertenso e/ou diabético ao programa</a:t>
            </a:r>
          </a:p>
          <a:p>
            <a:pPr marL="342900" indent="-342900" algn="just">
              <a:lnSpc>
                <a:spcPct val="150000"/>
              </a:lnSpc>
              <a:buFont typeface="Symbol" panose="05050102010706020507" pitchFamily="18" charset="2"/>
              <a:buChar char=""/>
            </a:pPr>
            <a:endParaRPr lang="pt-BR" sz="2400" dirty="0" smtClean="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pt-BR" sz="2400" dirty="0" smtClean="0">
                <a:effectLst/>
                <a:latin typeface="Arial" panose="020B0604020202020204" pitchFamily="34" charset="0"/>
                <a:ea typeface="Times New Roman" panose="02020603050405020304" pitchFamily="18" charset="0"/>
                <a:cs typeface="Arial" panose="020B0604020202020204" pitchFamily="34" charset="0"/>
              </a:rPr>
              <a:t>           Buscar </a:t>
            </a:r>
            <a:r>
              <a:rPr lang="pt-BR" sz="2400" dirty="0" smtClean="0">
                <a:latin typeface="Arial" panose="020B0604020202020204" pitchFamily="34" charset="0"/>
                <a:ea typeface="Times New Roman" panose="02020603050405020304" pitchFamily="18" charset="0"/>
                <a:cs typeface="Arial" panose="020B0604020202020204" pitchFamily="34" charset="0"/>
              </a:rPr>
              <a:t>100</a:t>
            </a:r>
            <a:r>
              <a:rPr lang="pt-BR" sz="2400" dirty="0" smtClean="0">
                <a:effectLst/>
                <a:latin typeface="Arial" panose="020B0604020202020204" pitchFamily="34" charset="0"/>
                <a:ea typeface="Times New Roman" panose="02020603050405020304" pitchFamily="18" charset="0"/>
                <a:cs typeface="Arial" panose="020B0604020202020204" pitchFamily="34" charset="0"/>
              </a:rPr>
              <a:t>% dos hipertensos faltosos às consultas na unidade de saúde conforme a periodicidade recomendada.</a:t>
            </a:r>
            <a:r>
              <a:rPr lang="pt-BR" sz="2400" i="1" dirty="0">
                <a:latin typeface="Arial" panose="020B0604020202020204" pitchFamily="34" charset="0"/>
                <a:cs typeface="Arial" panose="020B0604020202020204" pitchFamily="34" charset="0"/>
              </a:rPr>
              <a:t> </a:t>
            </a:r>
            <a:endParaRPr lang="pt-BR" sz="2400" i="1" dirty="0" smtClean="0">
              <a:latin typeface="Arial" panose="020B0604020202020204" pitchFamily="34" charset="0"/>
              <a:cs typeface="Arial" panose="020B0604020202020204" pitchFamily="34" charset="0"/>
            </a:endParaRPr>
          </a:p>
          <a:p>
            <a:pPr marL="342900" indent="-342900" algn="just">
              <a:lnSpc>
                <a:spcPct val="150000"/>
              </a:lnSpc>
              <a:buFont typeface="Symbol" panose="05050102010706020507" pitchFamily="18" charset="2"/>
              <a:buChar char=""/>
            </a:pPr>
            <a:endParaRPr lang="pt-BR" sz="2400" i="1" dirty="0">
              <a:latin typeface="Arial" panose="020B0604020202020204" pitchFamily="34" charset="0"/>
              <a:cs typeface="Arial" panose="020B0604020202020204" pitchFamily="34" charset="0"/>
            </a:endParaRPr>
          </a:p>
          <a:p>
            <a:pPr algn="just">
              <a:lnSpc>
                <a:spcPct val="150000"/>
              </a:lnSpc>
            </a:pPr>
            <a:r>
              <a:rPr lang="pt-BR" sz="2400" i="1" dirty="0" smtClean="0">
                <a:latin typeface="Arial" panose="020B0604020202020204" pitchFamily="34" charset="0"/>
                <a:cs typeface="Arial" panose="020B0604020202020204" pitchFamily="34" charset="0"/>
              </a:rPr>
              <a:t>           Buscar 100% </a:t>
            </a:r>
            <a:r>
              <a:rPr lang="pt-BR" sz="2400" i="1" dirty="0">
                <a:latin typeface="Arial" panose="020B0604020202020204" pitchFamily="34" charset="0"/>
                <a:cs typeface="Arial" panose="020B0604020202020204" pitchFamily="34" charset="0"/>
              </a:rPr>
              <a:t>dos diabéticos faltosos às consultas na unidade de saúde conforme a periodicidade recomendada.</a:t>
            </a:r>
            <a:endParaRPr lang="pt-BR" sz="2400" dirty="0">
              <a:latin typeface="Arial" panose="020B0604020202020204" pitchFamily="34" charset="0"/>
              <a:cs typeface="Arial" panose="020B0604020202020204" pitchFamily="34" charset="0"/>
            </a:endParaRPr>
          </a:p>
          <a:p>
            <a:pPr lvl="0" algn="just">
              <a:lnSpc>
                <a:spcPct val="150000"/>
              </a:lnSpc>
              <a:spcAft>
                <a:spcPts val="0"/>
              </a:spcAft>
            </a:pPr>
            <a:endParaRPr lang="pt-BR" sz="2400"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0"/>
              </a:spcAft>
              <a:buFont typeface="Symbol" panose="05050102010706020507" pitchFamily="18" charset="2"/>
              <a:buChar char=""/>
            </a:pPr>
            <a:endParaRPr lang="pt-BR" sz="24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0"/>
              </a:spcAft>
              <a:buFont typeface="Symbol" panose="05050102010706020507" pitchFamily="18" charset="2"/>
              <a:buChar char=""/>
            </a:pP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ight Arrow 2"/>
          <p:cNvSpPr/>
          <p:nvPr/>
        </p:nvSpPr>
        <p:spPr>
          <a:xfrm>
            <a:off x="721217" y="251138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ight Arrow 3"/>
          <p:cNvSpPr/>
          <p:nvPr/>
        </p:nvSpPr>
        <p:spPr>
          <a:xfrm>
            <a:off x="721217" y="415507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800691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851" y="283334"/>
            <a:ext cx="11449318" cy="2308324"/>
          </a:xfrm>
          <a:prstGeom prst="rect">
            <a:avLst/>
          </a:prstGeom>
        </p:spPr>
        <p:txBody>
          <a:bodyPr wrap="square">
            <a:spAutoFit/>
          </a:bodyPr>
          <a:lstStyle/>
          <a:p>
            <a:pPr indent="449580" algn="just">
              <a:lnSpc>
                <a:spcPct val="150000"/>
              </a:lnSpc>
              <a:spcAft>
                <a:spcPts val="0"/>
              </a:spcAft>
            </a:pPr>
            <a:endParaRPr lang="pt-BR" sz="24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50000"/>
              </a:lnSpc>
              <a:spcAft>
                <a:spcPts val="0"/>
              </a:spcAft>
            </a:pPr>
            <a:endParaRPr lang="pt-BR" sz="24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50000"/>
              </a:lnSpc>
              <a:spcAft>
                <a:spcPts val="0"/>
              </a:spcAft>
            </a:pPr>
            <a:endParaRPr lang="pt-BR" sz="24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50000"/>
              </a:lnSpc>
              <a:spcAft>
                <a:spcPts val="0"/>
              </a:spcAft>
            </a:pPr>
            <a:endParaRPr lang="pt-BR"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605306" y="515156"/>
            <a:ext cx="10367493" cy="3910686"/>
          </a:xfrm>
          <a:prstGeom prst="rect">
            <a:avLst/>
          </a:prstGeom>
        </p:spPr>
        <p:txBody>
          <a:bodyPr wrap="square">
            <a:spAutoFit/>
          </a:bodyPr>
          <a:lstStyle/>
          <a:p>
            <a:pPr algn="just">
              <a:lnSpc>
                <a:spcPct val="150000"/>
              </a:lnSpc>
              <a:spcAft>
                <a:spcPts val="0"/>
              </a:spcAft>
              <a:tabLst>
                <a:tab pos="2700020" algn="ctr"/>
                <a:tab pos="5400040" algn="r"/>
              </a:tabLst>
            </a:pPr>
            <a:r>
              <a:rPr lang="pt-BR" sz="2400" dirty="0">
                <a:latin typeface="Arial" panose="020B0604020202020204" pitchFamily="34" charset="0"/>
                <a:ea typeface="Times New Roman" panose="02020603050405020304" pitchFamily="18" charset="0"/>
                <a:cs typeface="Times New Roman" panose="02020603050405020304" pitchFamily="18" charset="0"/>
              </a:rPr>
              <a:t>Inicialmente pensávamos que a busca dos usuários seria a meta mais difícil de ser obtida tendo em vista que foi necessário atualizar o cadastro de todos eles. Entretanto, a mesma foi alcançada sendo que todos os faltosos foram buscados pelo ACS, revelando que o trabalho em equipe e coordenado na atenção básica produz resultados positivos.Os dados apresentados revelam que se houver empenho por parte da equipe é possível obter resultados importantes na atenção básica. </a:t>
            </a:r>
            <a:endParaRPr lang="pt-BR"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4077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258" y="505489"/>
            <a:ext cx="11765279" cy="577850"/>
          </a:xfrm>
          <a:prstGeom prst="rect">
            <a:avLst/>
          </a:prstGeom>
        </p:spPr>
        <p:txBody>
          <a:bodyPr wrap="square">
            <a:spAutoFit/>
          </a:bodyPr>
          <a:lstStyle/>
          <a:p>
            <a:pPr indent="449580" algn="just">
              <a:lnSpc>
                <a:spcPct val="150000"/>
              </a:lnSpc>
              <a:spcAft>
                <a:spcPts val="0"/>
              </a:spcAft>
            </a:pPr>
            <a:r>
              <a:rPr lang="pt-BR" sz="2400" dirty="0">
                <a:latin typeface="Arial" panose="020B0604020202020204" pitchFamily="34" charset="0"/>
                <a:cs typeface="Arial" panose="020B0604020202020204" pitchFamily="34" charset="0"/>
              </a:rPr>
              <a:t>Proporção de hipertensos faltosos às consultas com busca ativa:</a:t>
            </a:r>
            <a:endParaRPr lang="pt-BR" sz="2400" dirty="0">
              <a:latin typeface="Arial" panose="020B0604020202020204" pitchFamily="34" charset="0"/>
              <a:ea typeface="Times New Roman" panose="02020603050405020304" pitchFamily="18" charset="0"/>
              <a:cs typeface="Arial" panose="020B0604020202020204" pitchFamily="34" charset="0"/>
            </a:endParaRPr>
          </a:p>
        </p:txBody>
      </p:sp>
      <p:pic>
        <p:nvPicPr>
          <p:cNvPr id="4098" name="Gráfico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4388" y="1688123"/>
            <a:ext cx="6105378" cy="398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2723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245" y="321972"/>
            <a:ext cx="11011437" cy="3877985"/>
          </a:xfrm>
          <a:prstGeom prst="rect">
            <a:avLst/>
          </a:prstGeom>
        </p:spPr>
        <p:txBody>
          <a:bodyPr wrap="square">
            <a:spAutoFit/>
          </a:bodyPr>
          <a:lstStyle/>
          <a:p>
            <a:pPr indent="540385" algn="just">
              <a:lnSpc>
                <a:spcPct val="150000"/>
              </a:lnSpc>
              <a:spcAft>
                <a:spcPts val="0"/>
              </a:spcAft>
            </a:pPr>
            <a:r>
              <a:rPr lang="pt-BR" sz="2400" dirty="0" smtClean="0">
                <a:effectLst/>
                <a:latin typeface="Arial" panose="020B0604020202020204" pitchFamily="34" charset="0"/>
                <a:ea typeface="Times New Roman" panose="02020603050405020304" pitchFamily="18" charset="0"/>
                <a:cs typeface="Times New Roman" panose="02020603050405020304" pitchFamily="18" charset="0"/>
              </a:rPr>
              <a:t>Foram realizadas busca ativa pelos ACS para todos os usuários diabéticos que não compareciam ao grupo do hiperdia.</a:t>
            </a:r>
          </a:p>
          <a:p>
            <a:pPr indent="540385" algn="just">
              <a:lnSpc>
                <a:spcPct val="150000"/>
              </a:lnSpc>
              <a:spcAft>
                <a:spcPts val="0"/>
              </a:spcAft>
            </a:pPr>
            <a:endParaRPr lang="pt-BR" sz="2400" dirty="0">
              <a:latin typeface="Arial" panose="020B0604020202020204" pitchFamily="34" charset="0"/>
              <a:ea typeface="Times New Roman" panose="02020603050405020304" pitchFamily="18" charset="0"/>
              <a:cs typeface="Times New Roman" panose="02020603050405020304" pitchFamily="18" charset="0"/>
            </a:endParaRPr>
          </a:p>
          <a:p>
            <a:pPr indent="540385" algn="just">
              <a:lnSpc>
                <a:spcPct val="150000"/>
              </a:lnSpc>
              <a:spcAft>
                <a:spcPts val="0"/>
              </a:spcAft>
            </a:pPr>
            <a:endParaRPr lang="pt-BR" sz="20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indent="540385" algn="just">
              <a:lnSpc>
                <a:spcPct val="150000"/>
              </a:lnSpc>
              <a:spcAft>
                <a:spcPts val="0"/>
              </a:spcAft>
            </a:pPr>
            <a:endParaRPr lang="pt-BR" sz="2400" dirty="0">
              <a:latin typeface="Arial" panose="020B0604020202020204" pitchFamily="34" charset="0"/>
              <a:ea typeface="Times New Roman" panose="02020603050405020304" pitchFamily="18" charset="0"/>
              <a:cs typeface="Times New Roman" panose="02020603050405020304" pitchFamily="18" charset="0"/>
            </a:endParaRPr>
          </a:p>
          <a:p>
            <a:pPr indent="540385" algn="just">
              <a:lnSpc>
                <a:spcPct val="150000"/>
              </a:lnSpc>
              <a:spcAft>
                <a:spcPts val="0"/>
              </a:spcAft>
            </a:pPr>
            <a:endParaRPr lang="pt-BR" sz="24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indent="540385" algn="just">
              <a:lnSpc>
                <a:spcPct val="150000"/>
              </a:lnSpc>
              <a:spcAft>
                <a:spcPts val="0"/>
              </a:spcAft>
            </a:pPr>
            <a:endParaRPr lang="pt-BR"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4658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2085" y="550959"/>
            <a:ext cx="11343249" cy="1010533"/>
          </a:xfrm>
          <a:prstGeom prst="rect">
            <a:avLst/>
          </a:prstGeom>
        </p:spPr>
        <p:txBody>
          <a:bodyPr wrap="square">
            <a:spAutoFit/>
          </a:bodyPr>
          <a:lstStyle/>
          <a:p>
            <a:pPr indent="540385" algn="just">
              <a:lnSpc>
                <a:spcPct val="150000"/>
              </a:lnSpc>
            </a:pPr>
            <a:r>
              <a:rPr lang="pt-BR" sz="2400" dirty="0">
                <a:latin typeface="Arial" panose="020B0604020202020204" pitchFamily="34" charset="0"/>
                <a:cs typeface="Arial" panose="020B0604020202020204" pitchFamily="34" charset="0"/>
              </a:rPr>
              <a:t>Proporção de diabéticos faltosos às consultas com busca ativa:</a:t>
            </a:r>
          </a:p>
          <a:p>
            <a:pPr indent="540385" algn="just">
              <a:lnSpc>
                <a:spcPct val="150000"/>
              </a:lnSpc>
              <a:spcAft>
                <a:spcPts val="0"/>
              </a:spcAft>
            </a:pPr>
            <a:endParaRPr lang="pt-BR" dirty="0">
              <a:latin typeface="Arial" panose="020B0604020202020204" pitchFamily="34" charset="0"/>
              <a:ea typeface="Times New Roman" panose="02020603050405020304" pitchFamily="18" charset="0"/>
              <a:cs typeface="Times New Roman" panose="02020603050405020304" pitchFamily="18" charset="0"/>
            </a:endParaRPr>
          </a:p>
        </p:txBody>
      </p:sp>
      <p:pic>
        <p:nvPicPr>
          <p:cNvPr id="5122" name="Gráfico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6591" y="1871004"/>
            <a:ext cx="6204072" cy="381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8822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366" y="283334"/>
            <a:ext cx="11346288" cy="5409430"/>
          </a:xfrm>
          <a:prstGeom prst="rect">
            <a:avLst/>
          </a:prstGeom>
        </p:spPr>
        <p:txBody>
          <a:bodyPr wrap="square">
            <a:spAutoFit/>
          </a:bodyPr>
          <a:lstStyle/>
          <a:p>
            <a:pPr marL="450215" algn="just">
              <a:lnSpc>
                <a:spcPct val="150000"/>
              </a:lnSpc>
              <a:spcAft>
                <a:spcPts val="0"/>
              </a:spcAft>
            </a:pPr>
            <a:endParaRPr lang="pt-BR" sz="2400" dirty="0" smtClean="0">
              <a:effectLst/>
              <a:latin typeface="Arial" panose="020B0604020202020204" pitchFamily="34" charset="0"/>
              <a:ea typeface="Times New Roman" panose="02020603050405020304" pitchFamily="18" charset="0"/>
              <a:cs typeface="Arial" panose="020B0604020202020204" pitchFamily="34" charset="0"/>
            </a:endParaRPr>
          </a:p>
          <a:p>
            <a:pPr marL="450215" algn="just">
              <a:lnSpc>
                <a:spcPct val="150000"/>
              </a:lnSpc>
              <a:spcAft>
                <a:spcPts val="0"/>
              </a:spcAft>
            </a:pPr>
            <a:r>
              <a:rPr lang="pt-BR" sz="2400" dirty="0" smtClean="0">
                <a:effectLst/>
                <a:latin typeface="Arial" panose="020B0604020202020204" pitchFamily="34" charset="0"/>
                <a:ea typeface="Times New Roman" panose="02020603050405020304" pitchFamily="18" charset="0"/>
                <a:cs typeface="Arial" panose="020B0604020202020204" pitchFamily="34" charset="0"/>
              </a:rPr>
              <a:t>Melhorar a qualidade do atendimento ao paciente hipertenso e/ou diabético realizado na unidade de saúde</a:t>
            </a:r>
          </a:p>
          <a:p>
            <a:pPr lvl="0" algn="just">
              <a:lnSpc>
                <a:spcPct val="150000"/>
              </a:lnSpc>
              <a:spcAft>
                <a:spcPts val="0"/>
              </a:spcAft>
            </a:pPr>
            <a:endParaRPr lang="pt-BR" sz="2400" i="1" dirty="0" smtClean="0">
              <a:effectLst/>
              <a:latin typeface="Arial" panose="020B0604020202020204" pitchFamily="34" charset="0"/>
              <a:ea typeface="Times New Roman" panose="02020603050405020304" pitchFamily="18" charset="0"/>
              <a:cs typeface="Arial" panose="020B0604020202020204" pitchFamily="34" charset="0"/>
            </a:endParaRPr>
          </a:p>
          <a:p>
            <a:pPr lvl="0" algn="just">
              <a:lnSpc>
                <a:spcPct val="150000"/>
              </a:lnSpc>
              <a:spcAft>
                <a:spcPts val="0"/>
              </a:spcAft>
            </a:pPr>
            <a:endParaRPr lang="pt-BR" sz="2400" i="1" dirty="0">
              <a:latin typeface="Arial" panose="020B0604020202020204" pitchFamily="34" charset="0"/>
              <a:ea typeface="Times New Roman" panose="02020603050405020304" pitchFamily="18" charset="0"/>
              <a:cs typeface="Arial" panose="020B0604020202020204" pitchFamily="34" charset="0"/>
            </a:endParaRPr>
          </a:p>
          <a:p>
            <a:pPr lvl="0" algn="just">
              <a:lnSpc>
                <a:spcPct val="150000"/>
              </a:lnSpc>
              <a:spcAft>
                <a:spcPts val="0"/>
              </a:spcAft>
            </a:pPr>
            <a:r>
              <a:rPr lang="pt-BR" sz="2400" i="1" dirty="0" smtClean="0">
                <a:effectLst/>
                <a:latin typeface="Arial" panose="020B0604020202020204" pitchFamily="34" charset="0"/>
                <a:ea typeface="Times New Roman" panose="02020603050405020304" pitchFamily="18" charset="0"/>
                <a:cs typeface="Arial" panose="020B0604020202020204" pitchFamily="34" charset="0"/>
              </a:rPr>
              <a:t>            Realizar exame clínico apropriado em 100% dos hipertensos.</a:t>
            </a:r>
          </a:p>
          <a:p>
            <a:pPr algn="just">
              <a:lnSpc>
                <a:spcPct val="150000"/>
              </a:lnSpc>
            </a:pPr>
            <a:endParaRPr lang="pt-BR" sz="2400" i="1" dirty="0">
              <a:latin typeface="Arial" panose="020B0604020202020204" pitchFamily="34" charset="0"/>
              <a:cs typeface="Arial" panose="020B0604020202020204" pitchFamily="34" charset="0"/>
            </a:endParaRPr>
          </a:p>
          <a:p>
            <a:pPr algn="just">
              <a:lnSpc>
                <a:spcPct val="150000"/>
              </a:lnSpc>
            </a:pPr>
            <a:endParaRPr lang="pt-BR" sz="2400" i="1" dirty="0" smtClean="0">
              <a:latin typeface="Arial" panose="020B0604020202020204" pitchFamily="34" charset="0"/>
              <a:cs typeface="Arial" panose="020B0604020202020204" pitchFamily="34" charset="0"/>
            </a:endParaRPr>
          </a:p>
          <a:p>
            <a:pPr algn="just">
              <a:lnSpc>
                <a:spcPct val="150000"/>
              </a:lnSpc>
            </a:pPr>
            <a:r>
              <a:rPr lang="pt-BR" sz="2400" i="1" dirty="0">
                <a:latin typeface="Arial" panose="020B0604020202020204" pitchFamily="34" charset="0"/>
                <a:cs typeface="Arial" panose="020B0604020202020204" pitchFamily="34" charset="0"/>
              </a:rPr>
              <a:t> </a:t>
            </a:r>
            <a:r>
              <a:rPr lang="pt-BR" sz="2400" i="1" dirty="0" smtClean="0">
                <a:latin typeface="Arial" panose="020B0604020202020204" pitchFamily="34" charset="0"/>
                <a:cs typeface="Arial" panose="020B0604020202020204" pitchFamily="34" charset="0"/>
              </a:rPr>
              <a:t>          Realizar </a:t>
            </a:r>
            <a:r>
              <a:rPr lang="pt-BR" sz="2400" i="1" dirty="0">
                <a:latin typeface="Arial" panose="020B0604020202020204" pitchFamily="34" charset="0"/>
                <a:cs typeface="Arial" panose="020B0604020202020204" pitchFamily="34" charset="0"/>
              </a:rPr>
              <a:t>exame clínico apropriado em </a:t>
            </a:r>
            <a:r>
              <a:rPr lang="pt-BR" sz="2400" i="1" dirty="0" smtClean="0">
                <a:latin typeface="Arial" panose="020B0604020202020204" pitchFamily="34" charset="0"/>
                <a:cs typeface="Arial" panose="020B0604020202020204" pitchFamily="34" charset="0"/>
              </a:rPr>
              <a:t>100</a:t>
            </a:r>
            <a:r>
              <a:rPr lang="pt-BR" sz="2400" i="1" dirty="0">
                <a:latin typeface="Arial" panose="020B0604020202020204" pitchFamily="34" charset="0"/>
                <a:cs typeface="Arial" panose="020B0604020202020204" pitchFamily="34" charset="0"/>
              </a:rPr>
              <a:t>% dos diabéticos.</a:t>
            </a:r>
            <a:endParaRPr lang="pt-BR" sz="2400" dirty="0">
              <a:latin typeface="Arial" panose="020B0604020202020204" pitchFamily="34" charset="0"/>
              <a:cs typeface="Arial" panose="020B0604020202020204" pitchFamily="34" charset="0"/>
            </a:endParaRPr>
          </a:p>
          <a:p>
            <a:pPr lvl="0" algn="just">
              <a:lnSpc>
                <a:spcPct val="150000"/>
              </a:lnSpc>
              <a:spcAft>
                <a:spcPts val="0"/>
              </a:spcAft>
            </a:pP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ight Arrow 2"/>
          <p:cNvSpPr/>
          <p:nvPr/>
        </p:nvSpPr>
        <p:spPr>
          <a:xfrm>
            <a:off x="296214" y="310380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ight Arrow 3"/>
          <p:cNvSpPr/>
          <p:nvPr/>
        </p:nvSpPr>
        <p:spPr>
          <a:xfrm>
            <a:off x="296214" y="481669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872048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8034" y="218941"/>
            <a:ext cx="11127347" cy="2308324"/>
          </a:xfrm>
          <a:prstGeom prst="rect">
            <a:avLst/>
          </a:prstGeom>
        </p:spPr>
        <p:txBody>
          <a:bodyPr wrap="square">
            <a:spAutoFit/>
          </a:bodyPr>
          <a:lstStyle/>
          <a:p>
            <a:pPr indent="450215" algn="just">
              <a:lnSpc>
                <a:spcPct val="150000"/>
              </a:lnSpc>
              <a:spcAft>
                <a:spcPts val="0"/>
              </a:spcAft>
            </a:pPr>
            <a:endParaRPr lang="pt-BR" sz="24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indent="450215" algn="just">
              <a:lnSpc>
                <a:spcPct val="150000"/>
              </a:lnSpc>
              <a:spcAft>
                <a:spcPts val="0"/>
              </a:spcAft>
            </a:pPr>
            <a:endParaRPr lang="pt-BR" sz="2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lnSpc>
                <a:spcPct val="150000"/>
              </a:lnSpc>
              <a:spcAft>
                <a:spcPts val="0"/>
              </a:spcAft>
            </a:pPr>
            <a:endParaRPr lang="pt-BR" sz="24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indent="450215" algn="just">
              <a:lnSpc>
                <a:spcPct val="150000"/>
              </a:lnSpc>
              <a:spcAft>
                <a:spcPts val="0"/>
              </a:spcAft>
            </a:pPr>
            <a:endParaRPr lang="pt-BR"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347729" y="515155"/>
            <a:ext cx="11462197" cy="6047809"/>
          </a:xfrm>
          <a:prstGeom prst="rect">
            <a:avLst/>
          </a:prstGeom>
        </p:spPr>
        <p:txBody>
          <a:bodyPr wrap="square">
            <a:spAutoFit/>
          </a:bodyPr>
          <a:lstStyle/>
          <a:p>
            <a:pPr indent="450215" algn="just">
              <a:lnSpc>
                <a:spcPct val="150000"/>
              </a:lnSpc>
              <a:spcAft>
                <a:spcPts val="0"/>
              </a:spcAft>
            </a:pPr>
            <a:r>
              <a:rPr lang="pt-BR" sz="2400" dirty="0">
                <a:latin typeface="Arial" panose="020B0604020202020204" pitchFamily="34" charset="0"/>
                <a:ea typeface="Times New Roman" panose="02020603050405020304" pitchFamily="18" charset="0"/>
                <a:cs typeface="Arial" panose="020B0604020202020204" pitchFamily="34" charset="0"/>
              </a:rPr>
              <a:t>Em relação aos hipertensos com exame clínico em dia de acordo com o protocolo, apenas no primeiro mês, do total de 299 hipertensos, 01 não apresentava o exame clínico em dia. O que foi ajustado nos 02 meses seguintes, fato que possibilitou alcançar a meta de 100% do exame clínico realizado nos pacientes da intervenção. Esse resultado demonstra que é possível na atenção básica obtermos dados importantes no acompanhamento e monitoramento dos pacientes que vivem com hipertensão na medida em que as condições de trabalho permitam a equipe organizar o mesmo. O resultado vai produzir impacto positivo no quadro de saúde dos usuários na medida em que estão mais seguros do tratamento que estão recebendo.</a:t>
            </a:r>
          </a:p>
          <a:p>
            <a:pPr algn="just">
              <a:lnSpc>
                <a:spcPct val="150000"/>
              </a:lnSpc>
              <a:spcAft>
                <a:spcPts val="0"/>
              </a:spcAft>
            </a:pPr>
            <a:r>
              <a:rPr lang="pt-BR" dirty="0">
                <a:latin typeface="Arial" panose="020B0604020202020204" pitchFamily="34" charset="0"/>
                <a:ea typeface="Times New Roman" panose="02020603050405020304" pitchFamily="18" charset="0"/>
                <a:cs typeface="Times New Roman" panose="02020603050405020304" pitchFamily="18" charset="0"/>
              </a:rPr>
              <a:t> </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7318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58" y="225083"/>
            <a:ext cx="10986869" cy="1131848"/>
          </a:xfrm>
          <a:prstGeom prst="rect">
            <a:avLst/>
          </a:prstGeom>
        </p:spPr>
        <p:txBody>
          <a:bodyPr wrap="square">
            <a:spAutoFit/>
          </a:bodyPr>
          <a:lstStyle/>
          <a:p>
            <a:pPr indent="450215" algn="just">
              <a:lnSpc>
                <a:spcPct val="150000"/>
              </a:lnSpc>
            </a:pPr>
            <a:r>
              <a:rPr lang="pt-BR" sz="2400" dirty="0">
                <a:latin typeface="Arial" panose="020B0604020202020204" pitchFamily="34" charset="0"/>
                <a:cs typeface="Arial" panose="020B0604020202020204" pitchFamily="34" charset="0"/>
              </a:rPr>
              <a:t>Proporção de hipertensos com o exame clínico em dia de acordo com o protocolo:</a:t>
            </a:r>
          </a:p>
        </p:txBody>
      </p:sp>
      <p:pic>
        <p:nvPicPr>
          <p:cNvPr id="6146" name="Gráfico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6417" y="2152359"/>
            <a:ext cx="6288258" cy="3784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1280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788" y="470970"/>
            <a:ext cx="11333408" cy="4524315"/>
          </a:xfrm>
          <a:prstGeom prst="rect">
            <a:avLst/>
          </a:prstGeom>
        </p:spPr>
        <p:txBody>
          <a:bodyPr wrap="square">
            <a:spAutoFit/>
          </a:bodyPr>
          <a:lstStyle/>
          <a:p>
            <a:r>
              <a:rPr lang="pt-BR" sz="2400" dirty="0">
                <a:latin typeface="Arial" panose="020B0604020202020204" pitchFamily="34" charset="0"/>
                <a:cs typeface="Arial" panose="020B0604020202020204" pitchFamily="34" charset="0"/>
              </a:rPr>
              <a:t>Em relação aos diabéticos com exame clínico em dia de acordo com o protocolo, apenas no primeiro foram realizados em 98,6% no segundo mês 98,9% e no terceiro mês 99,3%, diabéticos foram avaliados praticamente atingindo a meta pactuada.</a:t>
            </a:r>
          </a:p>
          <a:p>
            <a:endParaRPr lang="pt-BR" sz="2400" dirty="0">
              <a:latin typeface="Arial" panose="020B0604020202020204" pitchFamily="34" charset="0"/>
              <a:ea typeface="Times New Roman" panose="02020603050405020304" pitchFamily="18" charset="0"/>
              <a:cs typeface="Arial" panose="020B0604020202020204" pitchFamily="34" charset="0"/>
            </a:endParaRPr>
          </a:p>
          <a:p>
            <a:endParaRPr lang="pt-BR" sz="2400" dirty="0" smtClean="0">
              <a:effectLst/>
              <a:latin typeface="Arial" panose="020B0604020202020204" pitchFamily="34" charset="0"/>
              <a:ea typeface="Times New Roman" panose="02020603050405020304" pitchFamily="18" charset="0"/>
            </a:endParaRPr>
          </a:p>
          <a:p>
            <a:endParaRPr lang="pt-BR" sz="2400" dirty="0">
              <a:latin typeface="Arial" panose="020B0604020202020204" pitchFamily="34" charset="0"/>
            </a:endParaRPr>
          </a:p>
          <a:p>
            <a:endParaRPr lang="pt-BR" sz="2400" dirty="0" smtClean="0">
              <a:latin typeface="Arial" panose="020B0604020202020204" pitchFamily="34" charset="0"/>
            </a:endParaRPr>
          </a:p>
          <a:p>
            <a:endParaRPr lang="pt-BR" sz="2400" dirty="0">
              <a:latin typeface="Arial" panose="020B0604020202020204" pitchFamily="34" charset="0"/>
            </a:endParaRPr>
          </a:p>
          <a:p>
            <a:endParaRPr lang="pt-BR" sz="2400" dirty="0" smtClean="0">
              <a:latin typeface="Arial" panose="020B0604020202020204" pitchFamily="34" charset="0"/>
            </a:endParaRPr>
          </a:p>
          <a:p>
            <a:endParaRPr lang="pt-BR" sz="2400" dirty="0">
              <a:latin typeface="Arial" panose="020B0604020202020204" pitchFamily="34" charset="0"/>
            </a:endParaRPr>
          </a:p>
          <a:p>
            <a:endParaRPr lang="pt-BR" sz="2400" dirty="0"/>
          </a:p>
        </p:txBody>
      </p:sp>
    </p:spTree>
    <p:extLst>
      <p:ext uri="{BB962C8B-B14F-4D97-AF65-F5344CB8AC3E}">
        <p14:creationId xmlns:p14="http://schemas.microsoft.com/office/powerpoint/2010/main" val="306745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40" y="407963"/>
            <a:ext cx="10803988" cy="1200329"/>
          </a:xfrm>
          <a:prstGeom prst="rect">
            <a:avLst/>
          </a:prstGeom>
        </p:spPr>
        <p:txBody>
          <a:bodyPr wrap="square">
            <a:spAutoFit/>
          </a:bodyPr>
          <a:lstStyle/>
          <a:p>
            <a:r>
              <a:rPr lang="pt-BR" sz="2400" dirty="0">
                <a:latin typeface="Arial" panose="020B0604020202020204" pitchFamily="34" charset="0"/>
                <a:cs typeface="Arial" panose="020B0604020202020204" pitchFamily="34" charset="0"/>
              </a:rPr>
              <a:t>Proporção de diabéticos com o exame clínico em dia de acordo com o protocolo:</a:t>
            </a:r>
          </a:p>
          <a:p>
            <a:endParaRPr lang="pt-BR" sz="2400" dirty="0">
              <a:latin typeface="Arial" panose="020B0604020202020204" pitchFamily="34" charset="0"/>
              <a:ea typeface="Times New Roman" panose="02020603050405020304" pitchFamily="18" charset="0"/>
            </a:endParaRPr>
          </a:p>
        </p:txBody>
      </p:sp>
      <p:pic>
        <p:nvPicPr>
          <p:cNvPr id="7170" name="Gráfico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903" y="1983544"/>
            <a:ext cx="6554409" cy="4150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0199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56067" y="579549"/>
            <a:ext cx="10084157" cy="7109639"/>
          </a:xfrm>
          <a:prstGeom prst="rect">
            <a:avLst/>
          </a:prstGeom>
        </p:spPr>
        <p:txBody>
          <a:bodyPr wrap="square">
            <a:spAutoFit/>
          </a:bodyPr>
          <a:lstStyle/>
          <a:p>
            <a:r>
              <a:rPr lang="pt-BR" sz="2400" dirty="0" smtClean="0">
                <a:effectLst/>
                <a:latin typeface="Arial" panose="020B0604020202020204" pitchFamily="34" charset="0"/>
                <a:ea typeface="Times New Roman" panose="02020603050405020304" pitchFamily="18" charset="0"/>
                <a:cs typeface="Arial" panose="020B0604020202020204" pitchFamily="34" charset="0"/>
              </a:rPr>
              <a:t>Este trabalho teve como objetivo a melhoria da atenção ao paciente hipertenso e diabético através da intervenção na unidade básica de saúde/ESF Dunas do projeto de extensão vinculado a Universidade Federal de Pelotas.</a:t>
            </a:r>
          </a:p>
          <a:p>
            <a:endParaRPr lang="pt-BR" sz="2400" dirty="0">
              <a:latin typeface="Arial" panose="020B0604020202020204" pitchFamily="34" charset="0"/>
              <a:ea typeface="Times New Roman" panose="02020603050405020304" pitchFamily="18" charset="0"/>
              <a:cs typeface="Arial" panose="020B0604020202020204" pitchFamily="34" charset="0"/>
            </a:endParaRPr>
          </a:p>
          <a:p>
            <a:endParaRPr lang="pt-BR" sz="2400" dirty="0" smtClean="0">
              <a:effectLst/>
              <a:latin typeface="Arial" panose="020B0604020202020204" pitchFamily="34" charset="0"/>
              <a:ea typeface="Times New Roman" panose="02020603050405020304" pitchFamily="18" charset="0"/>
              <a:cs typeface="Arial" panose="020B0604020202020204" pitchFamily="34" charset="0"/>
            </a:endParaRPr>
          </a:p>
          <a:p>
            <a:r>
              <a:rPr lang="pt-BR" sz="2400" dirty="0" smtClean="0">
                <a:latin typeface="Arial" panose="020B0604020202020204" pitchFamily="34" charset="0"/>
                <a:cs typeface="Arial" panose="020B0604020202020204" pitchFamily="34" charset="0"/>
              </a:rPr>
              <a:t>O município de </a:t>
            </a:r>
            <a:r>
              <a:rPr lang="pt-BR" sz="2400" dirty="0">
                <a:latin typeface="Arial" panose="020B0604020202020204" pitchFamily="34" charset="0"/>
                <a:cs typeface="Arial" panose="020B0604020202020204" pitchFamily="34" charset="0"/>
              </a:rPr>
              <a:t>Pelotas está localizado na região sul do Estado do Rio Grande do </a:t>
            </a:r>
            <a:r>
              <a:rPr lang="pt-BR" sz="2400" dirty="0" smtClean="0">
                <a:latin typeface="Arial" panose="020B0604020202020204" pitchFamily="34" charset="0"/>
                <a:cs typeface="Arial" panose="020B0604020202020204" pitchFamily="34" charset="0"/>
              </a:rPr>
              <a:t>Sul </a:t>
            </a:r>
            <a:r>
              <a:rPr lang="pt-BR" sz="2400" dirty="0">
                <a:latin typeface="Arial" panose="020B0604020202020204" pitchFamily="34" charset="0"/>
                <a:cs typeface="Arial" panose="020B0604020202020204" pitchFamily="34" charset="0"/>
              </a:rPr>
              <a:t>- RS, possui uma população de 328.275 habitantes (Instituto Brasileiro de Geografia e Estatística - IBGE 2010). </a:t>
            </a:r>
            <a:endParaRPr lang="pt-BR" sz="2400" dirty="0" smtClean="0">
              <a:latin typeface="Arial" panose="020B0604020202020204" pitchFamily="34" charset="0"/>
              <a:cs typeface="Arial" panose="020B0604020202020204" pitchFamily="34" charset="0"/>
            </a:endParaRPr>
          </a:p>
          <a:p>
            <a:endParaRPr lang="pt-BR" sz="2400" dirty="0">
              <a:effectLst/>
              <a:latin typeface="Arial" panose="020B0604020202020204" pitchFamily="34" charset="0"/>
              <a:ea typeface="Times New Roman" panose="02020603050405020304" pitchFamily="18" charset="0"/>
              <a:cs typeface="Arial" panose="020B0604020202020204" pitchFamily="34" charset="0"/>
            </a:endParaRPr>
          </a:p>
          <a:p>
            <a:endParaRPr lang="pt-BR" sz="2400" dirty="0" smtClean="0">
              <a:latin typeface="Arial" panose="020B0604020202020204" pitchFamily="34" charset="0"/>
              <a:ea typeface="Times New Roman" panose="02020603050405020304" pitchFamily="18" charset="0"/>
              <a:cs typeface="Arial" panose="020B0604020202020204" pitchFamily="34" charset="0"/>
            </a:endParaRPr>
          </a:p>
          <a:p>
            <a:r>
              <a:rPr lang="pt-BR" sz="2400" dirty="0">
                <a:latin typeface="Arial" panose="020B0604020202020204" pitchFamily="34" charset="0"/>
                <a:cs typeface="Arial" panose="020B0604020202020204" pitchFamily="34" charset="0"/>
              </a:rPr>
              <a:t>A Unidade Básica de Saúde do Dunas está situada na zona urbana do município de Pelotas, é vinculada à Prefeitura Municipal, atendem prioritariamente usuários do SUS, possui vínculo educacional com a Universidade Federal de Pelotas através dos campos de estágio curriculares e do Programa de Educação Tutorial - PET saúde. O modelo de atenção adotado pelo serviço é o de ESF contando com quatro equipes.</a:t>
            </a:r>
            <a:endParaRPr lang="pt-BR" sz="2400" dirty="0" smtClean="0">
              <a:effectLst/>
              <a:latin typeface="Arial" panose="020B0604020202020204" pitchFamily="34" charset="0"/>
              <a:ea typeface="Times New Roman" panose="02020603050405020304" pitchFamily="18" charset="0"/>
              <a:cs typeface="Arial" panose="020B0604020202020204" pitchFamily="34" charset="0"/>
            </a:endParaRPr>
          </a:p>
          <a:p>
            <a:endParaRPr lang="pt-BR" sz="2400" dirty="0"/>
          </a:p>
        </p:txBody>
      </p:sp>
      <p:sp>
        <p:nvSpPr>
          <p:cNvPr id="4" name="Right Arrow 3"/>
          <p:cNvSpPr/>
          <p:nvPr/>
        </p:nvSpPr>
        <p:spPr>
          <a:xfrm>
            <a:off x="77659" y="57954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ight Arrow 4"/>
          <p:cNvSpPr/>
          <p:nvPr/>
        </p:nvSpPr>
        <p:spPr>
          <a:xfrm>
            <a:off x="77659" y="282047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ight Arrow 5"/>
          <p:cNvSpPr/>
          <p:nvPr/>
        </p:nvSpPr>
        <p:spPr>
          <a:xfrm>
            <a:off x="77659" y="45855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188265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732" y="953037"/>
            <a:ext cx="10882648" cy="3785652"/>
          </a:xfrm>
          <a:prstGeom prst="rect">
            <a:avLst/>
          </a:prstGeom>
        </p:spPr>
        <p:txBody>
          <a:bodyPr wrap="square">
            <a:spAutoFit/>
          </a:bodyPr>
          <a:lstStyle/>
          <a:p>
            <a:endParaRPr lang="pt-BR" sz="2400" dirty="0" smtClean="0">
              <a:effectLst/>
              <a:latin typeface="Arial" panose="020B0604020202020204" pitchFamily="34" charset="0"/>
              <a:ea typeface="Times New Roman" panose="02020603050405020304" pitchFamily="18" charset="0"/>
              <a:cs typeface="Arial" panose="020B0604020202020204" pitchFamily="34" charset="0"/>
            </a:endParaRPr>
          </a:p>
          <a:p>
            <a:endParaRPr lang="pt-BR" sz="2400" dirty="0">
              <a:latin typeface="Arial" panose="020B0604020202020204" pitchFamily="34" charset="0"/>
              <a:ea typeface="Times New Roman" panose="02020603050405020304" pitchFamily="18" charset="0"/>
              <a:cs typeface="Arial" panose="020B0604020202020204" pitchFamily="34" charset="0"/>
            </a:endParaRPr>
          </a:p>
          <a:p>
            <a:r>
              <a:rPr lang="pt-BR" sz="2400" dirty="0" smtClean="0">
                <a:effectLst/>
                <a:latin typeface="Arial" panose="020B0604020202020204" pitchFamily="34" charset="0"/>
                <a:ea typeface="Times New Roman" panose="02020603050405020304" pitchFamily="18" charset="0"/>
                <a:cs typeface="Arial" panose="020B0604020202020204" pitchFamily="34" charset="0"/>
              </a:rPr>
              <a:t>          Garantir a 100% dos hipertensos a realização de exames complementares em dia de acordo com o protocolo</a:t>
            </a:r>
          </a:p>
          <a:p>
            <a:endParaRPr lang="pt-BR" sz="2400" dirty="0">
              <a:latin typeface="Arial" panose="020B0604020202020204" pitchFamily="34" charset="0"/>
              <a:cs typeface="Arial" panose="020B0604020202020204" pitchFamily="34" charset="0"/>
            </a:endParaRPr>
          </a:p>
          <a:p>
            <a:endParaRPr lang="pt-BR" sz="2400" dirty="0" smtClean="0">
              <a:latin typeface="Arial" panose="020B0604020202020204" pitchFamily="34" charset="0"/>
              <a:cs typeface="Arial" panose="020B0604020202020204" pitchFamily="34" charset="0"/>
            </a:endParaRPr>
          </a:p>
          <a:p>
            <a:endParaRPr lang="pt-BR" sz="2400" dirty="0">
              <a:latin typeface="Arial" panose="020B0604020202020204" pitchFamily="34" charset="0"/>
              <a:cs typeface="Arial" panose="020B0604020202020204" pitchFamily="34" charset="0"/>
            </a:endParaRPr>
          </a:p>
          <a:p>
            <a:pPr lvl="0"/>
            <a:r>
              <a:rPr lang="pt-BR" sz="2400" dirty="0">
                <a:latin typeface="Arial" panose="020B0604020202020204" pitchFamily="34" charset="0"/>
                <a:cs typeface="Arial" panose="020B0604020202020204" pitchFamily="34" charset="0"/>
              </a:rPr>
              <a:t> </a:t>
            </a:r>
            <a:r>
              <a:rPr lang="pt-BR" sz="2400" dirty="0" smtClean="0">
                <a:latin typeface="Arial" panose="020B0604020202020204" pitchFamily="34" charset="0"/>
                <a:cs typeface="Arial" panose="020B0604020202020204" pitchFamily="34" charset="0"/>
              </a:rPr>
              <a:t>         Garantir </a:t>
            </a:r>
            <a:r>
              <a:rPr lang="pt-BR" sz="2400" dirty="0">
                <a:latin typeface="Arial" panose="020B0604020202020204" pitchFamily="34" charset="0"/>
                <a:cs typeface="Arial" panose="020B0604020202020204" pitchFamily="34" charset="0"/>
              </a:rPr>
              <a:t>a </a:t>
            </a:r>
            <a:r>
              <a:rPr lang="pt-BR" sz="2400" dirty="0" smtClean="0">
                <a:latin typeface="Arial" panose="020B0604020202020204" pitchFamily="34" charset="0"/>
                <a:cs typeface="Arial" panose="020B0604020202020204" pitchFamily="34" charset="0"/>
              </a:rPr>
              <a:t>100</a:t>
            </a:r>
            <a:r>
              <a:rPr lang="pt-BR" sz="2400" dirty="0">
                <a:latin typeface="Arial" panose="020B0604020202020204" pitchFamily="34" charset="0"/>
                <a:cs typeface="Arial" panose="020B0604020202020204" pitchFamily="34" charset="0"/>
              </a:rPr>
              <a:t>% dos diabéticos a realização de exames complementares em dia de acordo com o protocolo.</a:t>
            </a:r>
          </a:p>
          <a:p>
            <a:endParaRPr lang="pt-BR" sz="2400" dirty="0">
              <a:latin typeface="Arial" panose="020B0604020202020204" pitchFamily="34" charset="0"/>
              <a:cs typeface="Arial" panose="020B0604020202020204" pitchFamily="34" charset="0"/>
            </a:endParaRPr>
          </a:p>
        </p:txBody>
      </p:sp>
      <p:sp>
        <p:nvSpPr>
          <p:cNvPr id="3" name="Right Arrow 2"/>
          <p:cNvSpPr/>
          <p:nvPr/>
        </p:nvSpPr>
        <p:spPr>
          <a:xfrm>
            <a:off x="540913" y="166137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ight Arrow 3"/>
          <p:cNvSpPr/>
          <p:nvPr/>
        </p:nvSpPr>
        <p:spPr>
          <a:xfrm>
            <a:off x="540913" y="350305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172676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0462" y="257575"/>
            <a:ext cx="11320530" cy="1200329"/>
          </a:xfrm>
          <a:prstGeom prst="rect">
            <a:avLst/>
          </a:prstGeom>
        </p:spPr>
        <p:txBody>
          <a:bodyPr wrap="square">
            <a:spAutoFit/>
          </a:bodyPr>
          <a:lstStyle/>
          <a:p>
            <a:pPr algn="just">
              <a:lnSpc>
                <a:spcPct val="150000"/>
              </a:lnSpc>
              <a:spcAft>
                <a:spcPts val="0"/>
              </a:spcAft>
            </a:pPr>
            <a:endParaRPr lang="pt-BR" sz="2400"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endParaRPr lang="pt-BR" sz="2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Rectangle 2"/>
          <p:cNvSpPr/>
          <p:nvPr/>
        </p:nvSpPr>
        <p:spPr>
          <a:xfrm>
            <a:off x="115910" y="476518"/>
            <a:ext cx="11706896" cy="6117829"/>
          </a:xfrm>
          <a:prstGeom prst="rect">
            <a:avLst/>
          </a:prstGeom>
        </p:spPr>
        <p:txBody>
          <a:bodyPr wrap="square">
            <a:spAutoFit/>
          </a:bodyPr>
          <a:lstStyle/>
          <a:p>
            <a:pPr indent="540385" algn="just">
              <a:lnSpc>
                <a:spcPct val="150000"/>
              </a:lnSpc>
              <a:spcAft>
                <a:spcPts val="0"/>
              </a:spcAft>
            </a:pPr>
            <a:r>
              <a:rPr lang="pt-BR" sz="2400" dirty="0">
                <a:latin typeface="Arial" panose="020B0604020202020204" pitchFamily="34" charset="0"/>
                <a:ea typeface="Times New Roman" panose="02020603050405020304" pitchFamily="18" charset="0"/>
                <a:cs typeface="Arial" panose="020B0604020202020204" pitchFamily="34" charset="0"/>
              </a:rPr>
              <a:t>Os indicadores abaixo apresentam a proporção de hipertensos com exames complementares em dia de acordo com o protocolo. No primeiro mês, dos 299 hipertensos da área de abrangência da UBS Dunas, 43,8% apresentavam os exames complementares periódicos em dia. No segundo mês, dos 88 pacientes acompanhados, 50,9 apresentavam os exames em dia e no terceiro mês, dos 135, 59,6 com exames complementares em dia.</a:t>
            </a:r>
          </a:p>
          <a:p>
            <a:pPr indent="540385" algn="just">
              <a:lnSpc>
                <a:spcPct val="150000"/>
              </a:lnSpc>
              <a:spcAft>
                <a:spcPts val="0"/>
              </a:spcAft>
            </a:pPr>
            <a:r>
              <a:rPr lang="pt-BR" sz="2400" dirty="0">
                <a:latin typeface="Arial" panose="020B0604020202020204" pitchFamily="34" charset="0"/>
                <a:ea typeface="Times New Roman" panose="02020603050405020304" pitchFamily="18" charset="0"/>
                <a:cs typeface="Arial" panose="020B0604020202020204" pitchFamily="34" charset="0"/>
              </a:rPr>
              <a:t>A meta não foi atingida aproximando-se do esperado tendo em vista as dificuldades encontradas no cotidiano do serviço, especialmente os decorrentes das dificuldades vividas pela rede de atenção de saúde do município que vem enfrentando muitas dificuldades para garantir em tempo hábil à integralidade da atenção a população. .</a:t>
            </a:r>
            <a:endParaRPr lang="pt-BR"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10128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896" y="351692"/>
            <a:ext cx="11394830" cy="1131848"/>
          </a:xfrm>
          <a:prstGeom prst="rect">
            <a:avLst/>
          </a:prstGeom>
        </p:spPr>
        <p:txBody>
          <a:bodyPr wrap="square">
            <a:spAutoFit/>
          </a:bodyPr>
          <a:lstStyle/>
          <a:p>
            <a:pPr algn="just">
              <a:lnSpc>
                <a:spcPct val="150000"/>
              </a:lnSpc>
              <a:spcAft>
                <a:spcPts val="0"/>
              </a:spcAft>
            </a:pPr>
            <a:r>
              <a:rPr lang="pt-BR" sz="2400" dirty="0">
                <a:latin typeface="Arial" panose="020B0604020202020204" pitchFamily="34" charset="0"/>
                <a:ea typeface="Times New Roman" panose="02020603050405020304" pitchFamily="18" charset="0"/>
                <a:cs typeface="Arial" panose="020B0604020202020204" pitchFamily="34" charset="0"/>
              </a:rPr>
              <a:t>Proporção de hipertensos com os exames complementares em dia de acordo com o protocolo:</a:t>
            </a:r>
          </a:p>
        </p:txBody>
      </p:sp>
      <p:pic>
        <p:nvPicPr>
          <p:cNvPr id="8194" name="Gráfico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2013" y="2138290"/>
            <a:ext cx="5997601" cy="382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7851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304" y="218941"/>
            <a:ext cx="11552350" cy="2862322"/>
          </a:xfrm>
          <a:prstGeom prst="rect">
            <a:avLst/>
          </a:prstGeom>
        </p:spPr>
        <p:txBody>
          <a:bodyPr wrap="square">
            <a:spAutoFit/>
          </a:bodyPr>
          <a:lstStyle/>
          <a:p>
            <a:pPr indent="540385" algn="just">
              <a:lnSpc>
                <a:spcPct val="150000"/>
              </a:lnSpc>
            </a:pPr>
            <a:r>
              <a:rPr lang="pt-BR" sz="2400" dirty="0">
                <a:latin typeface="Arial" panose="020B0604020202020204" pitchFamily="34" charset="0"/>
                <a:cs typeface="Arial" panose="020B0604020202020204" pitchFamily="34" charset="0"/>
              </a:rPr>
              <a:t>A proporção de diabéticos com exames complementares em dia de acordo com o protocolo. No primeiro mês, dos 71 diabéticos da área de abrangência da UBS Dunas, 52,1%, </a:t>
            </a:r>
            <a:r>
              <a:rPr lang="pt-BR" sz="2400" dirty="0" smtClean="0">
                <a:latin typeface="Arial" panose="020B0604020202020204" pitchFamily="34" charset="0"/>
                <a:cs typeface="Arial" panose="020B0604020202020204" pitchFamily="34" charset="0"/>
              </a:rPr>
              <a:t>60,2</a:t>
            </a:r>
            <a:r>
              <a:rPr lang="pt-BR" sz="2400" dirty="0">
                <a:latin typeface="Arial" panose="020B0604020202020204" pitchFamily="34" charset="0"/>
                <a:cs typeface="Arial" panose="020B0604020202020204" pitchFamily="34" charset="0"/>
              </a:rPr>
              <a:t>% e 69,1% apresentavam os exames complementares periódicos em dia, atingindo a meta proposta.</a:t>
            </a:r>
          </a:p>
          <a:p>
            <a:pPr indent="540385" algn="just">
              <a:lnSpc>
                <a:spcPct val="150000"/>
              </a:lnSpc>
              <a:spcAft>
                <a:spcPts val="0"/>
              </a:spcAft>
            </a:pPr>
            <a:r>
              <a:rPr lang="pt-BR" sz="2400" dirty="0" smtClean="0">
                <a:effectLst/>
                <a:latin typeface="Arial" panose="020B0604020202020204" pitchFamily="34" charset="0"/>
                <a:ea typeface="Times New Roman" panose="02020603050405020304" pitchFamily="18" charset="0"/>
                <a:cs typeface="Arial" panose="020B0604020202020204" pitchFamily="34" charset="0"/>
              </a:rPr>
              <a:t> </a:t>
            </a:r>
            <a:endParaRPr lang="pt-BR"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5333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45" y="365760"/>
            <a:ext cx="10874326" cy="1131848"/>
          </a:xfrm>
          <a:prstGeom prst="rect">
            <a:avLst/>
          </a:prstGeom>
        </p:spPr>
        <p:txBody>
          <a:bodyPr wrap="square">
            <a:spAutoFit/>
          </a:bodyPr>
          <a:lstStyle/>
          <a:p>
            <a:pPr indent="540385" algn="just">
              <a:lnSpc>
                <a:spcPct val="150000"/>
              </a:lnSpc>
              <a:spcAft>
                <a:spcPts val="0"/>
              </a:spcAft>
            </a:pPr>
            <a:r>
              <a:rPr lang="pt-BR" sz="2400" dirty="0">
                <a:latin typeface="Arial" panose="020B0604020202020204" pitchFamily="34" charset="0"/>
                <a:ea typeface="Times New Roman" panose="02020603050405020304" pitchFamily="18" charset="0"/>
                <a:cs typeface="Times New Roman" panose="02020603050405020304" pitchFamily="18" charset="0"/>
              </a:rPr>
              <a:t>Proporção de diabéticos com os exames complementares  em dia de acordo com o protocolo:</a:t>
            </a:r>
          </a:p>
        </p:txBody>
      </p:sp>
      <p:pic>
        <p:nvPicPr>
          <p:cNvPr id="9218" name="Gráfico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8112" y="2264900"/>
            <a:ext cx="5739838" cy="3728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3079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4095" y="875763"/>
            <a:ext cx="9775065" cy="4855432"/>
          </a:xfrm>
          <a:prstGeom prst="rect">
            <a:avLst/>
          </a:prstGeom>
        </p:spPr>
        <p:txBody>
          <a:bodyPr wrap="square">
            <a:spAutoFit/>
          </a:bodyPr>
          <a:lstStyle/>
          <a:p>
            <a:pPr lvl="0" algn="just">
              <a:lnSpc>
                <a:spcPct val="150000"/>
              </a:lnSpc>
              <a:spcAft>
                <a:spcPts val="0"/>
              </a:spcAft>
            </a:pPr>
            <a:r>
              <a:rPr lang="pt-BR" sz="2400" dirty="0" smtClean="0">
                <a:effectLst/>
                <a:latin typeface="Arial" panose="020B0604020202020204" pitchFamily="34" charset="0"/>
                <a:ea typeface="Times New Roman" panose="02020603050405020304" pitchFamily="18" charset="0"/>
                <a:cs typeface="Arial" panose="020B0604020202020204" pitchFamily="34" charset="0"/>
              </a:rPr>
              <a:t>         Garantir a totalidade da prescrição de medicamentos da farmácia popular para 100% dos hipertensos cadastrados na unidade de saúde.</a:t>
            </a:r>
          </a:p>
          <a:p>
            <a:pPr lvl="0" algn="just">
              <a:lnSpc>
                <a:spcPct val="150000"/>
              </a:lnSpc>
              <a:spcAft>
                <a:spcPts val="0"/>
              </a:spcAft>
            </a:pPr>
            <a:endParaRPr lang="pt-BR" sz="2400" dirty="0">
              <a:latin typeface="Arial" panose="020B0604020202020204" pitchFamily="34" charset="0"/>
              <a:ea typeface="Times New Roman" panose="02020603050405020304" pitchFamily="18" charset="0"/>
              <a:cs typeface="Arial" panose="020B0604020202020204" pitchFamily="34" charset="0"/>
            </a:endParaRPr>
          </a:p>
          <a:p>
            <a:pPr lvl="0" algn="just">
              <a:lnSpc>
                <a:spcPct val="150000"/>
              </a:lnSpc>
              <a:spcAft>
                <a:spcPts val="0"/>
              </a:spcAft>
            </a:pPr>
            <a:endParaRPr lang="pt-BR" sz="2400" dirty="0" smtClean="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pt-BR" sz="2400" dirty="0" smtClean="0">
                <a:latin typeface="Arial" panose="020B0604020202020204" pitchFamily="34" charset="0"/>
                <a:cs typeface="Arial" panose="020B0604020202020204" pitchFamily="34" charset="0"/>
              </a:rPr>
              <a:t>         Garantir </a:t>
            </a:r>
            <a:r>
              <a:rPr lang="pt-BR" sz="2400" dirty="0">
                <a:latin typeface="Arial" panose="020B0604020202020204" pitchFamily="34" charset="0"/>
                <a:cs typeface="Arial" panose="020B0604020202020204" pitchFamily="34" charset="0"/>
              </a:rPr>
              <a:t>a totalidade da prescrição de medicamentos da farmácia popular para 100% dos diabéticos cadastrados na unidade de saúde.</a:t>
            </a:r>
          </a:p>
          <a:p>
            <a:pPr lvl="0" algn="just">
              <a:lnSpc>
                <a:spcPct val="150000"/>
              </a:lnSpc>
              <a:spcAft>
                <a:spcPts val="0"/>
              </a:spcAft>
            </a:pP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ight Arrow 2"/>
          <p:cNvSpPr/>
          <p:nvPr/>
        </p:nvSpPr>
        <p:spPr>
          <a:xfrm>
            <a:off x="476519" y="100455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ight Arrow 3"/>
          <p:cNvSpPr/>
          <p:nvPr/>
        </p:nvSpPr>
        <p:spPr>
          <a:xfrm>
            <a:off x="476519" y="372199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621916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231820"/>
            <a:ext cx="11603865" cy="2668423"/>
          </a:xfrm>
          <a:prstGeom prst="rect">
            <a:avLst/>
          </a:prstGeom>
        </p:spPr>
        <p:txBody>
          <a:bodyPr wrap="square">
            <a:spAutoFit/>
          </a:bodyPr>
          <a:lstStyle/>
          <a:p>
            <a:pPr indent="540385" algn="just">
              <a:lnSpc>
                <a:spcPct val="150000"/>
              </a:lnSpc>
              <a:spcAft>
                <a:spcPts val="0"/>
              </a:spcAft>
            </a:pPr>
            <a:endParaRPr lang="pt-BR" sz="2400" dirty="0">
              <a:latin typeface="Arial" panose="020B0604020202020204" pitchFamily="34" charset="0"/>
              <a:ea typeface="Times New Roman" panose="02020603050405020304" pitchFamily="18" charset="0"/>
              <a:cs typeface="Arial" panose="020B0604020202020204" pitchFamily="34" charset="0"/>
            </a:endParaRPr>
          </a:p>
          <a:p>
            <a:pPr indent="540385" algn="just">
              <a:lnSpc>
                <a:spcPct val="150000"/>
              </a:lnSpc>
              <a:spcAft>
                <a:spcPts val="0"/>
              </a:spcAft>
            </a:pPr>
            <a:endParaRPr lang="pt-BR" sz="2000" dirty="0">
              <a:effectLst/>
              <a:latin typeface="Arial" panose="020B0604020202020204" pitchFamily="34" charset="0"/>
              <a:ea typeface="Times New Roman" panose="02020603050405020304" pitchFamily="18" charset="0"/>
              <a:cs typeface="Arial" panose="020B0604020202020204" pitchFamily="34" charset="0"/>
            </a:endParaRPr>
          </a:p>
          <a:p>
            <a:pPr indent="540385" algn="just">
              <a:lnSpc>
                <a:spcPct val="150000"/>
              </a:lnSpc>
              <a:spcAft>
                <a:spcPts val="0"/>
              </a:spcAft>
            </a:pPr>
            <a:endParaRPr lang="pt-BR" sz="2000" dirty="0" smtClean="0">
              <a:latin typeface="Arial" panose="020B0604020202020204" pitchFamily="34" charset="0"/>
              <a:ea typeface="Times New Roman" panose="02020603050405020304" pitchFamily="18" charset="0"/>
              <a:cs typeface="Arial" panose="020B0604020202020204" pitchFamily="34" charset="0"/>
            </a:endParaRPr>
          </a:p>
          <a:p>
            <a:pPr indent="540385" algn="just">
              <a:lnSpc>
                <a:spcPct val="150000"/>
              </a:lnSpc>
              <a:spcAft>
                <a:spcPts val="0"/>
              </a:spcAft>
            </a:pPr>
            <a:endParaRPr lang="pt-BR" sz="2000" dirty="0" smtClean="0">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1000"/>
              </a:spcAft>
            </a:pPr>
            <a:r>
              <a:rPr lang="pt-BR" dirty="0" smtClean="0">
                <a:effectLst/>
                <a:latin typeface="Arial" panose="020B0604020202020204" pitchFamily="34" charset="0"/>
                <a:ea typeface="Times New Roman" panose="02020603050405020304" pitchFamily="18" charset="0"/>
              </a:rPr>
              <a:t/>
            </a:r>
            <a:br>
              <a:rPr lang="pt-BR" dirty="0" smtClean="0">
                <a:effectLst/>
                <a:latin typeface="Arial" panose="020B0604020202020204" pitchFamily="34" charset="0"/>
                <a:ea typeface="Times New Roman" panose="02020603050405020304" pitchFamily="18" charset="0"/>
              </a:rPr>
            </a:br>
            <a:r>
              <a:rPr lang="pt-BR" dirty="0" smtClean="0">
                <a:effectLst/>
                <a:latin typeface="Arial" panose="020B0604020202020204" pitchFamily="34" charset="0"/>
                <a:ea typeface="Times New Roman" panose="02020603050405020304" pitchFamily="18" charset="0"/>
                <a:cs typeface="Times New Roman" panose="02020603050405020304" pitchFamily="18" charset="0"/>
              </a:rPr>
              <a:t> </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283335" y="592427"/>
            <a:ext cx="10818254" cy="2308324"/>
          </a:xfrm>
          <a:prstGeom prst="rect">
            <a:avLst/>
          </a:prstGeom>
        </p:spPr>
        <p:txBody>
          <a:bodyPr wrap="square">
            <a:spAutoFit/>
          </a:bodyPr>
          <a:lstStyle/>
          <a:p>
            <a:pPr marL="457200" algn="just">
              <a:lnSpc>
                <a:spcPct val="150000"/>
              </a:lnSpc>
              <a:spcAft>
                <a:spcPts val="0"/>
              </a:spcAft>
            </a:pPr>
            <a:r>
              <a:rPr lang="pt-BR" sz="2400" dirty="0">
                <a:latin typeface="Arial" panose="020B0604020202020204" pitchFamily="34" charset="0"/>
                <a:ea typeface="Times New Roman" panose="02020603050405020304" pitchFamily="18" charset="0"/>
                <a:cs typeface="Times New Roman" panose="02020603050405020304" pitchFamily="18" charset="0"/>
              </a:rPr>
              <a:t>Não foi possível atingir a meta pactuada, tendo em vista a dificuldade </a:t>
            </a:r>
            <a:r>
              <a:rPr lang="pt-BR" sz="2400" dirty="0" smtClean="0">
                <a:latin typeface="Arial" panose="020B0604020202020204" pitchFamily="34" charset="0"/>
                <a:ea typeface="Times New Roman" panose="02020603050405020304" pitchFamily="18" charset="0"/>
                <a:cs typeface="Times New Roman" panose="02020603050405020304" pitchFamily="18" charset="0"/>
              </a:rPr>
              <a:t>dos usuários para acessar </a:t>
            </a:r>
            <a:r>
              <a:rPr lang="pt-BR" sz="2400" dirty="0">
                <a:latin typeface="Arial" panose="020B0604020202020204" pitchFamily="34" charset="0"/>
                <a:ea typeface="Times New Roman" panose="02020603050405020304" pitchFamily="18" charset="0"/>
                <a:cs typeface="Times New Roman" panose="02020603050405020304" pitchFamily="18" charset="0"/>
              </a:rPr>
              <a:t>a farmácia popular, pois, durante o período da intervenção alguns medicamentos não estavam disponíveis na UBS, fato que fragilizou o acompanhamento por ocasião da intervenção.</a:t>
            </a:r>
            <a:endParaRPr lang="pt-BR"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0301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657" y="290286"/>
            <a:ext cx="11205029" cy="1131848"/>
          </a:xfrm>
          <a:prstGeom prst="rect">
            <a:avLst/>
          </a:prstGeom>
        </p:spPr>
        <p:txBody>
          <a:bodyPr wrap="square">
            <a:spAutoFit/>
          </a:bodyPr>
          <a:lstStyle/>
          <a:p>
            <a:pPr indent="540385" algn="just">
              <a:lnSpc>
                <a:spcPct val="150000"/>
              </a:lnSpc>
              <a:spcAft>
                <a:spcPts val="0"/>
              </a:spcAft>
            </a:pPr>
            <a:r>
              <a:rPr lang="pt-BR" sz="2400" dirty="0">
                <a:latin typeface="Arial" panose="020B0604020202020204" pitchFamily="34" charset="0"/>
                <a:cs typeface="Arial" panose="020B0604020202020204" pitchFamily="34" charset="0"/>
              </a:rPr>
              <a:t>Proporção de hipertensos com prescrição de medicamentos  da lista do Hiperdia ou da Farmácia Popular:</a:t>
            </a:r>
          </a:p>
        </p:txBody>
      </p:sp>
      <p:pic>
        <p:nvPicPr>
          <p:cNvPr id="10242" name="Gráfico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9944" y="2380342"/>
            <a:ext cx="6137048" cy="3700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9091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124" y="180305"/>
            <a:ext cx="11475076" cy="2354491"/>
          </a:xfrm>
          <a:prstGeom prst="rect">
            <a:avLst/>
          </a:prstGeom>
        </p:spPr>
        <p:txBody>
          <a:bodyPr wrap="square">
            <a:spAutoFit/>
          </a:bodyPr>
          <a:lstStyle/>
          <a:p>
            <a:pPr indent="540385" algn="just">
              <a:lnSpc>
                <a:spcPct val="150000"/>
              </a:lnSpc>
              <a:spcAft>
                <a:spcPts val="0"/>
              </a:spcAft>
            </a:pPr>
            <a:endParaRPr lang="pt-BR" sz="2000" dirty="0">
              <a:effectLst/>
              <a:latin typeface="Arial" panose="020B0604020202020204" pitchFamily="34" charset="0"/>
              <a:ea typeface="Times New Roman" panose="02020603050405020304" pitchFamily="18" charset="0"/>
              <a:cs typeface="Arial" panose="020B0604020202020204" pitchFamily="34" charset="0"/>
            </a:endParaRPr>
          </a:p>
          <a:p>
            <a:pPr indent="540385" algn="just">
              <a:lnSpc>
                <a:spcPct val="150000"/>
              </a:lnSpc>
              <a:spcAft>
                <a:spcPts val="0"/>
              </a:spcAft>
            </a:pPr>
            <a:endParaRPr lang="pt-BR" sz="2000" dirty="0" smtClean="0">
              <a:latin typeface="Arial" panose="020B0604020202020204" pitchFamily="34" charset="0"/>
              <a:ea typeface="Times New Roman" panose="02020603050405020304" pitchFamily="18" charset="0"/>
              <a:cs typeface="Arial" panose="020B0604020202020204" pitchFamily="34" charset="0"/>
            </a:endParaRPr>
          </a:p>
          <a:p>
            <a:pPr indent="540385" algn="just">
              <a:lnSpc>
                <a:spcPct val="150000"/>
              </a:lnSpc>
              <a:spcAft>
                <a:spcPts val="0"/>
              </a:spcAft>
            </a:pPr>
            <a:endParaRPr lang="pt-BR" sz="2000" dirty="0">
              <a:effectLst/>
              <a:latin typeface="Arial" panose="020B0604020202020204" pitchFamily="34" charset="0"/>
              <a:ea typeface="Times New Roman" panose="02020603050405020304" pitchFamily="18" charset="0"/>
              <a:cs typeface="Arial" panose="020B0604020202020204" pitchFamily="34" charset="0"/>
            </a:endParaRPr>
          </a:p>
          <a:p>
            <a:pPr indent="540385" algn="just">
              <a:lnSpc>
                <a:spcPct val="150000"/>
              </a:lnSpc>
              <a:spcAft>
                <a:spcPts val="0"/>
              </a:spcAft>
            </a:pPr>
            <a:endParaRPr lang="pt-BR" sz="2000" dirty="0" smtClean="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pt-BR" dirty="0" smtClean="0">
                <a:effectLst/>
                <a:latin typeface="Arial" panose="020B0604020202020204" pitchFamily="34" charset="0"/>
                <a:ea typeface="Times New Roman" panose="02020603050405020304" pitchFamily="18" charset="0"/>
                <a:cs typeface="Times New Roman" panose="02020603050405020304" pitchFamily="18" charset="0"/>
              </a:rPr>
              <a:t> </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193183" y="412124"/>
            <a:ext cx="11513713" cy="2802690"/>
          </a:xfrm>
          <a:prstGeom prst="rect">
            <a:avLst/>
          </a:prstGeom>
        </p:spPr>
        <p:txBody>
          <a:bodyPr wrap="square">
            <a:spAutoFit/>
          </a:bodyPr>
          <a:lstStyle/>
          <a:p>
            <a:pPr indent="540385">
              <a:lnSpc>
                <a:spcPct val="150000"/>
              </a:lnSpc>
              <a:spcAft>
                <a:spcPts val="0"/>
              </a:spcAft>
            </a:pPr>
            <a:r>
              <a:rPr lang="pt-BR" sz="2400" dirty="0">
                <a:latin typeface="Arial" panose="020B0604020202020204" pitchFamily="34" charset="0"/>
                <a:ea typeface="Times New Roman" panose="02020603050405020304" pitchFamily="18" charset="0"/>
                <a:cs typeface="Times New Roman" panose="02020603050405020304" pitchFamily="18" charset="0"/>
              </a:rPr>
              <a:t>Proporção de diabeticos com prescrição de medicamentos do hiperdia ou da Farmácia Popular para o tratamento da doença. Todos os usuários acompanhados nos 03 meses necessitam fazer uso de medicações.  Desses, no primeiro mês, 76,1% no segundo mês 81,7% e no terceiro mês 86,8% fazem tratamento com as medicações oferecidas no programa do hiperdia ou pela Farmácia popular.</a:t>
            </a:r>
            <a:endParaRPr lang="pt-BR"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1079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0" y="464457"/>
            <a:ext cx="11364686" cy="1131848"/>
          </a:xfrm>
          <a:prstGeom prst="rect">
            <a:avLst/>
          </a:prstGeom>
        </p:spPr>
        <p:txBody>
          <a:bodyPr wrap="square">
            <a:spAutoFit/>
          </a:bodyPr>
          <a:lstStyle/>
          <a:p>
            <a:pPr indent="540385" algn="just">
              <a:lnSpc>
                <a:spcPct val="150000"/>
              </a:lnSpc>
              <a:spcAft>
                <a:spcPts val="0"/>
              </a:spcAft>
            </a:pPr>
            <a:r>
              <a:rPr lang="pt-BR" sz="2400" dirty="0">
                <a:latin typeface="Arial" panose="020B0604020202020204" pitchFamily="34" charset="0"/>
                <a:cs typeface="Arial" panose="020B0604020202020204" pitchFamily="34" charset="0"/>
              </a:rPr>
              <a:t>Proporção de diabéticos com prescrição de medicamentos  da lista do Hiperdia ou da Farmácia Popular:</a:t>
            </a:r>
          </a:p>
        </p:txBody>
      </p:sp>
      <p:pic>
        <p:nvPicPr>
          <p:cNvPr id="2050" name="Gráfico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9249" y="2562894"/>
            <a:ext cx="5769387" cy="3736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0562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09" y="605307"/>
            <a:ext cx="9775065" cy="6555641"/>
          </a:xfrm>
          <a:prstGeom prst="rect">
            <a:avLst/>
          </a:prstGeom>
        </p:spPr>
        <p:txBody>
          <a:bodyPr wrap="square">
            <a:spAutoFit/>
          </a:bodyPr>
          <a:lstStyle/>
          <a:p>
            <a:pPr lvl="0" algn="just">
              <a:lnSpc>
                <a:spcPct val="150000"/>
              </a:lnSpc>
              <a:spcAft>
                <a:spcPts val="0"/>
              </a:spcAft>
            </a:pPr>
            <a:r>
              <a:rPr lang="pt-BR"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pt-BR" sz="3600" dirty="0" smtClean="0">
                <a:effectLst/>
                <a:latin typeface="Arial" panose="020B0604020202020204" pitchFamily="34" charset="0"/>
                <a:ea typeface="Times New Roman" panose="02020603050405020304" pitchFamily="18" charset="0"/>
                <a:cs typeface="Times New Roman" panose="02020603050405020304" pitchFamily="18" charset="0"/>
              </a:rPr>
              <a:t>OBJETIVO GERAL</a:t>
            </a:r>
          </a:p>
          <a:p>
            <a:pPr lvl="0" algn="just">
              <a:lnSpc>
                <a:spcPct val="150000"/>
              </a:lnSpc>
              <a:spcAft>
                <a:spcPts val="0"/>
              </a:spcAft>
            </a:pPr>
            <a:endParaRPr lang="pt-BR" dirty="0">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50000"/>
              </a:lnSpc>
              <a:spcAft>
                <a:spcPts val="0"/>
              </a:spcAft>
            </a:pPr>
            <a:endParaRPr lang="pt-BR" dirty="0" smtClean="0">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50000"/>
              </a:lnSpc>
              <a:spcAft>
                <a:spcPts val="0"/>
              </a:spcAft>
            </a:pPr>
            <a:r>
              <a:rPr lang="pt-BR" sz="2400" dirty="0" smtClean="0">
                <a:effectLst/>
                <a:latin typeface="Arial" panose="020B0604020202020204" pitchFamily="34" charset="0"/>
                <a:ea typeface="Times New Roman" panose="02020603050405020304" pitchFamily="18" charset="0"/>
                <a:cs typeface="Arial" panose="020B0604020202020204" pitchFamily="34" charset="0"/>
              </a:rPr>
              <a:t>Melhorar a atenção aos adultos portadores de Hipertensão Arterial Sistêmica e/ou  Diabéticos Mellitus.</a:t>
            </a:r>
          </a:p>
          <a:p>
            <a:pPr lvl="0" algn="just">
              <a:lnSpc>
                <a:spcPct val="150000"/>
              </a:lnSpc>
              <a:spcAft>
                <a:spcPts val="0"/>
              </a:spcAft>
            </a:pPr>
            <a:endParaRPr lang="pt-BR" sz="2400"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pt-BR" sz="2400" dirty="0">
                <a:latin typeface="Arial" panose="020B0604020202020204" pitchFamily="34" charset="0"/>
                <a:cs typeface="Arial" panose="020B0604020202020204" pitchFamily="34" charset="0"/>
              </a:rPr>
              <a:t>Devido </a:t>
            </a:r>
            <a:r>
              <a:rPr lang="pt-BR" sz="2400" dirty="0" smtClean="0">
                <a:latin typeface="Arial" panose="020B0604020202020204" pitchFamily="34" charset="0"/>
                <a:cs typeface="Arial" panose="020B0604020202020204" pitchFamily="34" charset="0"/>
              </a:rPr>
              <a:t>o impacto </a:t>
            </a:r>
            <a:r>
              <a:rPr lang="pt-BR" sz="2400" dirty="0" smtClean="0">
                <a:latin typeface="Arial" panose="020B0604020202020204" pitchFamily="34" charset="0"/>
                <a:cs typeface="Arial" panose="020B0604020202020204" pitchFamily="34" charset="0"/>
              </a:rPr>
              <a:t>dessas </a:t>
            </a:r>
            <a:r>
              <a:rPr lang="pt-BR" sz="2400" dirty="0" smtClean="0">
                <a:latin typeface="Arial" panose="020B0604020202020204" pitchFamily="34" charset="0"/>
                <a:cs typeface="Arial" panose="020B0604020202020204" pitchFamily="34" charset="0"/>
              </a:rPr>
              <a:t>doenças crônicas junto a </a:t>
            </a:r>
            <a:r>
              <a:rPr lang="pt-BR" sz="2400" dirty="0">
                <a:latin typeface="Arial" panose="020B0604020202020204" pitchFamily="34" charset="0"/>
                <a:cs typeface="Arial" panose="020B0604020202020204" pitchFamily="34" charset="0"/>
              </a:rPr>
              <a:t>população brasileira, </a:t>
            </a:r>
            <a:r>
              <a:rPr lang="pt-BR" sz="2400" dirty="0" smtClean="0">
                <a:latin typeface="Arial" panose="020B0604020202020204" pitchFamily="34" charset="0"/>
                <a:cs typeface="Arial" panose="020B0604020202020204" pitchFamily="34" charset="0"/>
              </a:rPr>
              <a:t>justifica-se a necessidade de realizar </a:t>
            </a:r>
            <a:r>
              <a:rPr lang="pt-BR" sz="2400" dirty="0">
                <a:latin typeface="Arial" panose="020B0604020202020204" pitchFamily="34" charset="0"/>
                <a:cs typeface="Arial" panose="020B0604020202020204" pitchFamily="34" charset="0"/>
              </a:rPr>
              <a:t>a </a:t>
            </a:r>
            <a:r>
              <a:rPr lang="pt-BR" sz="2400" dirty="0" smtClean="0">
                <a:latin typeface="Arial" panose="020B0604020202020204" pitchFamily="34" charset="0"/>
                <a:cs typeface="Arial" panose="020B0604020202020204" pitchFamily="34" charset="0"/>
              </a:rPr>
              <a:t>intervenção </a:t>
            </a:r>
            <a:r>
              <a:rPr lang="pt-BR" sz="2400" dirty="0">
                <a:latin typeface="Arial" panose="020B0604020202020204" pitchFamily="34" charset="0"/>
                <a:cs typeface="Arial" panose="020B0604020202020204" pitchFamily="34" charset="0"/>
              </a:rPr>
              <a:t>nesta área, para </a:t>
            </a:r>
            <a:r>
              <a:rPr lang="pt-BR" sz="2400" dirty="0" smtClean="0">
                <a:latin typeface="Arial" panose="020B0604020202020204" pitchFamily="34" charset="0"/>
                <a:cs typeface="Arial" panose="020B0604020202020204" pitchFamily="34" charset="0"/>
              </a:rPr>
              <a:t>qualificar a atenção e a gestão do cuidado a partir da realidade de uma UBS tendo como referência o conhecimento epidemiológico sobre </a:t>
            </a:r>
            <a:r>
              <a:rPr lang="pt-BR" sz="2400" dirty="0">
                <a:latin typeface="Arial" panose="020B0604020202020204" pitchFamily="34" charset="0"/>
                <a:cs typeface="Arial" panose="020B0604020202020204" pitchFamily="34" charset="0"/>
              </a:rPr>
              <a:t>hipertensão e diabetes.</a:t>
            </a:r>
          </a:p>
          <a:p>
            <a:pPr lvl="0" algn="just">
              <a:lnSpc>
                <a:spcPct val="150000"/>
              </a:lnSpc>
              <a:spcAft>
                <a:spcPts val="0"/>
              </a:spcAft>
            </a:pP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ight Arrow 2"/>
          <p:cNvSpPr/>
          <p:nvPr/>
        </p:nvSpPr>
        <p:spPr>
          <a:xfrm>
            <a:off x="51901" y="239547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ight Arrow 3"/>
          <p:cNvSpPr/>
          <p:nvPr/>
        </p:nvSpPr>
        <p:spPr>
          <a:xfrm>
            <a:off x="51901" y="401657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9894431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5763" y="643944"/>
            <a:ext cx="10676586" cy="4855432"/>
          </a:xfrm>
          <a:prstGeom prst="rect">
            <a:avLst/>
          </a:prstGeom>
        </p:spPr>
        <p:txBody>
          <a:bodyPr wrap="square">
            <a:spAutoFit/>
          </a:bodyPr>
          <a:lstStyle/>
          <a:p>
            <a:pPr marL="450215" algn="just">
              <a:lnSpc>
                <a:spcPct val="150000"/>
              </a:lnSpc>
              <a:spcAft>
                <a:spcPts val="0"/>
              </a:spcAft>
            </a:pPr>
            <a:r>
              <a:rPr lang="pt-BR" sz="2400" dirty="0" smtClean="0">
                <a:effectLst/>
                <a:latin typeface="Arial" panose="020B0604020202020204" pitchFamily="34" charset="0"/>
                <a:ea typeface="Times New Roman" panose="02020603050405020304" pitchFamily="18" charset="0"/>
                <a:cs typeface="Arial" panose="020B0604020202020204" pitchFamily="34" charset="0"/>
              </a:rPr>
              <a:t>Mapear hipertensos e  diabéticos de risco para doença cardiovascular</a:t>
            </a:r>
          </a:p>
          <a:p>
            <a:pPr lvl="0" algn="just">
              <a:lnSpc>
                <a:spcPct val="150000"/>
              </a:lnSpc>
              <a:spcAft>
                <a:spcPts val="0"/>
              </a:spcAft>
            </a:pPr>
            <a:endParaRPr lang="pt-BR" sz="2400" dirty="0" smtClean="0">
              <a:effectLst/>
              <a:latin typeface="Arial" panose="020B0604020202020204" pitchFamily="34" charset="0"/>
              <a:ea typeface="Times New Roman" panose="02020603050405020304" pitchFamily="18" charset="0"/>
              <a:cs typeface="Arial" panose="020B0604020202020204" pitchFamily="34" charset="0"/>
            </a:endParaRPr>
          </a:p>
          <a:p>
            <a:pPr lvl="0" algn="just">
              <a:lnSpc>
                <a:spcPct val="150000"/>
              </a:lnSpc>
              <a:spcAft>
                <a:spcPts val="0"/>
              </a:spcAft>
            </a:pPr>
            <a:r>
              <a:rPr lang="pt-BR" sz="2400" dirty="0" smtClean="0">
                <a:effectLst/>
                <a:latin typeface="Arial" panose="020B0604020202020204" pitchFamily="34" charset="0"/>
                <a:ea typeface="Times New Roman" panose="02020603050405020304" pitchFamily="18" charset="0"/>
                <a:cs typeface="Arial" panose="020B0604020202020204" pitchFamily="34" charset="0"/>
              </a:rPr>
              <a:t>         Realizar estratificação do risco cardiovascular em 100% dos hipertensos cadastrados na unidade de saúde.</a:t>
            </a:r>
          </a:p>
          <a:p>
            <a:pPr lvl="0" algn="just">
              <a:lnSpc>
                <a:spcPct val="150000"/>
              </a:lnSpc>
              <a:spcAft>
                <a:spcPts val="0"/>
              </a:spcAft>
            </a:pPr>
            <a:endParaRPr lang="pt-BR" sz="2400" dirty="0">
              <a:latin typeface="Arial" panose="020B0604020202020204" pitchFamily="34" charset="0"/>
              <a:ea typeface="Times New Roman" panose="02020603050405020304" pitchFamily="18" charset="0"/>
              <a:cs typeface="Arial" panose="020B0604020202020204" pitchFamily="34" charset="0"/>
            </a:endParaRPr>
          </a:p>
          <a:p>
            <a:pPr lvl="0" algn="just">
              <a:lnSpc>
                <a:spcPct val="150000"/>
              </a:lnSpc>
              <a:spcAft>
                <a:spcPts val="0"/>
              </a:spcAft>
            </a:pPr>
            <a:endParaRPr lang="pt-BR" sz="2400" dirty="0" smtClean="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pt-BR" sz="2400" i="1" dirty="0" smtClean="0">
                <a:latin typeface="Arial" panose="020B0604020202020204" pitchFamily="34" charset="0"/>
                <a:cs typeface="Arial" panose="020B0604020202020204" pitchFamily="34" charset="0"/>
              </a:rPr>
              <a:t>         Realizar </a:t>
            </a:r>
            <a:r>
              <a:rPr lang="pt-BR" sz="2400" i="1" dirty="0">
                <a:latin typeface="Arial" panose="020B0604020202020204" pitchFamily="34" charset="0"/>
                <a:cs typeface="Arial" panose="020B0604020202020204" pitchFamily="34" charset="0"/>
              </a:rPr>
              <a:t>estratificação do risco cardiovascular em </a:t>
            </a:r>
            <a:r>
              <a:rPr lang="pt-BR" sz="2400" i="1" dirty="0" smtClean="0">
                <a:latin typeface="Arial" panose="020B0604020202020204" pitchFamily="34" charset="0"/>
                <a:cs typeface="Arial" panose="020B0604020202020204" pitchFamily="34" charset="0"/>
              </a:rPr>
              <a:t>100</a:t>
            </a:r>
            <a:r>
              <a:rPr lang="pt-BR" sz="2400" i="1" dirty="0">
                <a:latin typeface="Arial" panose="020B0604020202020204" pitchFamily="34" charset="0"/>
                <a:cs typeface="Arial" panose="020B0604020202020204" pitchFamily="34" charset="0"/>
              </a:rPr>
              <a:t>% dos diabéticos cadastrados na unidade de saúde.</a:t>
            </a:r>
            <a:endParaRPr lang="pt-BR" sz="2400" dirty="0">
              <a:latin typeface="Arial" panose="020B0604020202020204" pitchFamily="34" charset="0"/>
              <a:cs typeface="Arial" panose="020B0604020202020204" pitchFamily="34" charset="0"/>
            </a:endParaRPr>
          </a:p>
          <a:p>
            <a:pPr lvl="0" algn="just">
              <a:lnSpc>
                <a:spcPct val="150000"/>
              </a:lnSpc>
              <a:spcAft>
                <a:spcPts val="0"/>
              </a:spcAft>
            </a:pP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ight Arrow 2"/>
          <p:cNvSpPr/>
          <p:nvPr/>
        </p:nvSpPr>
        <p:spPr>
          <a:xfrm>
            <a:off x="566670" y="18416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ight Arrow 3"/>
          <p:cNvSpPr/>
          <p:nvPr/>
        </p:nvSpPr>
        <p:spPr>
          <a:xfrm>
            <a:off x="566670" y="403108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225427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093" y="257577"/>
            <a:ext cx="11346287" cy="4524315"/>
          </a:xfrm>
          <a:prstGeom prst="rect">
            <a:avLst/>
          </a:prstGeom>
        </p:spPr>
        <p:txBody>
          <a:bodyPr wrap="square">
            <a:spAutoFit/>
          </a:bodyPr>
          <a:lstStyle/>
          <a:p>
            <a:endParaRPr lang="pt-BR" sz="2400" dirty="0" smtClean="0">
              <a:latin typeface="Arial" panose="020B0604020202020204" pitchFamily="34" charset="0"/>
              <a:cs typeface="Arial" panose="020B0604020202020204" pitchFamily="34" charset="0"/>
            </a:endParaRPr>
          </a:p>
          <a:p>
            <a:endParaRPr lang="pt-BR" sz="2400" dirty="0" smtClean="0">
              <a:latin typeface="Arial" panose="020B0604020202020204" pitchFamily="34" charset="0"/>
              <a:cs typeface="Arial" panose="020B0604020202020204" pitchFamily="34" charset="0"/>
            </a:endParaRPr>
          </a:p>
          <a:p>
            <a:endParaRPr lang="pt-BR" sz="2400" dirty="0" smtClean="0">
              <a:latin typeface="Arial" panose="020B0604020202020204" pitchFamily="34" charset="0"/>
              <a:cs typeface="Arial" panose="020B0604020202020204" pitchFamily="34" charset="0"/>
            </a:endParaRPr>
          </a:p>
          <a:p>
            <a:r>
              <a:rPr lang="pt-BR" sz="2400" dirty="0" smtClean="0">
                <a:latin typeface="Arial" panose="020B0604020202020204" pitchFamily="34" charset="0"/>
                <a:cs typeface="Arial" panose="020B0604020202020204" pitchFamily="34" charset="0"/>
              </a:rPr>
              <a:t>Proporção </a:t>
            </a:r>
            <a:r>
              <a:rPr lang="pt-BR" sz="2400" dirty="0">
                <a:latin typeface="Arial" panose="020B0604020202020204" pitchFamily="34" charset="0"/>
                <a:cs typeface="Arial" panose="020B0604020202020204" pitchFamily="34" charset="0"/>
              </a:rPr>
              <a:t>de hipertensos com estratificação do risco cardiovascular por exame clínico em dia. No primeiro mês dos 299 pacientes acompanhados 45,2% apresentaram estratificação de risco cardiovascular por exame clínico em dia. No segundo mês </a:t>
            </a:r>
            <a:r>
              <a:rPr lang="pt-BR" sz="2400" dirty="0" smtClean="0">
                <a:latin typeface="Arial" panose="020B0604020202020204" pitchFamily="34" charset="0"/>
                <a:cs typeface="Arial" panose="020B0604020202020204" pitchFamily="34" charset="0"/>
              </a:rPr>
              <a:t>51,9% </a:t>
            </a:r>
            <a:r>
              <a:rPr lang="pt-BR" sz="2400" dirty="0">
                <a:latin typeface="Arial" panose="020B0604020202020204" pitchFamily="34" charset="0"/>
                <a:cs typeface="Arial" panose="020B0604020202020204" pitchFamily="34" charset="0"/>
              </a:rPr>
              <a:t>e no terceiro mês </a:t>
            </a:r>
            <a:r>
              <a:rPr lang="pt-BR" sz="2400" dirty="0" smtClean="0">
                <a:latin typeface="Arial" panose="020B0604020202020204" pitchFamily="34" charset="0"/>
                <a:cs typeface="Arial" panose="020B0604020202020204" pitchFamily="34" charset="0"/>
              </a:rPr>
              <a:t>60,3%.</a:t>
            </a:r>
            <a:endParaRPr lang="pt-BR" sz="2400" dirty="0">
              <a:latin typeface="Arial" panose="020B0604020202020204" pitchFamily="34" charset="0"/>
              <a:cs typeface="Arial" panose="020B0604020202020204" pitchFamily="34" charset="0"/>
            </a:endParaRPr>
          </a:p>
          <a:p>
            <a:pPr indent="540385" algn="just">
              <a:lnSpc>
                <a:spcPct val="150000"/>
              </a:lnSpc>
              <a:spcAft>
                <a:spcPts val="0"/>
              </a:spcAft>
              <a:tabLst>
                <a:tab pos="3420745" algn="l"/>
              </a:tabLst>
            </a:pPr>
            <a:endParaRPr lang="pt-BR" sz="2000" dirty="0">
              <a:effectLst/>
              <a:latin typeface="Arial" panose="020B0604020202020204" pitchFamily="34" charset="0"/>
              <a:ea typeface="Times New Roman" panose="02020603050405020304" pitchFamily="18" charset="0"/>
              <a:cs typeface="Arial" panose="020B0604020202020204" pitchFamily="34" charset="0"/>
            </a:endParaRPr>
          </a:p>
          <a:p>
            <a:pPr indent="540385" algn="just">
              <a:lnSpc>
                <a:spcPct val="150000"/>
              </a:lnSpc>
              <a:spcAft>
                <a:spcPts val="0"/>
              </a:spcAft>
              <a:tabLst>
                <a:tab pos="3420745" algn="l"/>
              </a:tabLst>
            </a:pPr>
            <a:endParaRPr lang="pt-BR" sz="2000" dirty="0" smtClean="0">
              <a:latin typeface="Arial" panose="020B0604020202020204" pitchFamily="34" charset="0"/>
              <a:ea typeface="Times New Roman" panose="02020603050405020304" pitchFamily="18" charset="0"/>
              <a:cs typeface="Arial" panose="020B0604020202020204" pitchFamily="34" charset="0"/>
            </a:endParaRPr>
          </a:p>
          <a:p>
            <a:pPr indent="540385" algn="just">
              <a:lnSpc>
                <a:spcPct val="150000"/>
              </a:lnSpc>
              <a:spcAft>
                <a:spcPts val="0"/>
              </a:spcAft>
              <a:tabLst>
                <a:tab pos="3420745" algn="l"/>
              </a:tabLst>
            </a:pPr>
            <a:endParaRPr lang="pt-BR" sz="2000" dirty="0">
              <a:effectLst/>
              <a:latin typeface="Arial" panose="020B0604020202020204" pitchFamily="34" charset="0"/>
              <a:ea typeface="Times New Roman" panose="02020603050405020304" pitchFamily="18" charset="0"/>
              <a:cs typeface="Arial" panose="020B0604020202020204" pitchFamily="34" charset="0"/>
            </a:endParaRPr>
          </a:p>
          <a:p>
            <a:pPr indent="540385" algn="just">
              <a:lnSpc>
                <a:spcPct val="150000"/>
              </a:lnSpc>
              <a:spcAft>
                <a:spcPts val="0"/>
              </a:spcAft>
              <a:tabLst>
                <a:tab pos="3420745" algn="l"/>
              </a:tabLst>
            </a:pPr>
            <a:endParaRPr lang="pt-BR" sz="20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02013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46743"/>
            <a:ext cx="11248571" cy="1131848"/>
          </a:xfrm>
          <a:prstGeom prst="rect">
            <a:avLst/>
          </a:prstGeom>
        </p:spPr>
        <p:txBody>
          <a:bodyPr wrap="square">
            <a:spAutoFit/>
          </a:bodyPr>
          <a:lstStyle/>
          <a:p>
            <a:pPr indent="540385" algn="just">
              <a:lnSpc>
                <a:spcPct val="150000"/>
              </a:lnSpc>
              <a:spcAft>
                <a:spcPts val="0"/>
              </a:spcAft>
              <a:tabLst>
                <a:tab pos="3420745" algn="l"/>
              </a:tabLst>
            </a:pPr>
            <a:r>
              <a:rPr lang="pt-BR" sz="2400" dirty="0">
                <a:latin typeface="Arial" panose="020B0604020202020204" pitchFamily="34" charset="0"/>
                <a:cs typeface="Arial" panose="020B0604020202020204" pitchFamily="34" charset="0"/>
              </a:rPr>
              <a:t>Proporção de hipertensos com estratificação de risco cardiovascular por  exame clínico em dia:</a:t>
            </a:r>
          </a:p>
        </p:txBody>
      </p:sp>
      <p:pic>
        <p:nvPicPr>
          <p:cNvPr id="12290" name="Gráfico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910" y="2394857"/>
            <a:ext cx="6066747" cy="3773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70798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577" y="141668"/>
            <a:ext cx="11410682" cy="3508653"/>
          </a:xfrm>
          <a:prstGeom prst="rect">
            <a:avLst/>
          </a:prstGeom>
        </p:spPr>
        <p:txBody>
          <a:bodyPr wrap="square">
            <a:spAutoFit/>
          </a:bodyPr>
          <a:lstStyle/>
          <a:p>
            <a:pPr indent="540385" algn="just">
              <a:lnSpc>
                <a:spcPct val="150000"/>
              </a:lnSpc>
              <a:spcAft>
                <a:spcPts val="0"/>
              </a:spcAft>
            </a:pPr>
            <a:endParaRPr lang="pt-BR" sz="2400" dirty="0">
              <a:latin typeface="Arial" panose="020B0604020202020204" pitchFamily="34" charset="0"/>
              <a:ea typeface="Times New Roman" panose="02020603050405020304" pitchFamily="18" charset="0"/>
              <a:cs typeface="Times New Roman" panose="02020603050405020304" pitchFamily="18" charset="0"/>
            </a:endParaRPr>
          </a:p>
          <a:p>
            <a:pPr indent="540385" algn="just">
              <a:lnSpc>
                <a:spcPct val="150000"/>
              </a:lnSpc>
            </a:pPr>
            <a:endParaRPr lang="pt-BR" sz="2000" dirty="0">
              <a:latin typeface="Arial" panose="020B0604020202020204" pitchFamily="34" charset="0"/>
              <a:cs typeface="Arial" panose="020B0604020202020204" pitchFamily="34" charset="0"/>
            </a:endParaRPr>
          </a:p>
          <a:p>
            <a:pPr indent="540385" algn="just">
              <a:lnSpc>
                <a:spcPct val="150000"/>
              </a:lnSpc>
            </a:pPr>
            <a:endParaRPr lang="pt-BR" sz="2000" dirty="0" smtClean="0">
              <a:latin typeface="Arial" panose="020B0604020202020204" pitchFamily="34" charset="0"/>
              <a:cs typeface="Arial" panose="020B0604020202020204" pitchFamily="34" charset="0"/>
            </a:endParaRPr>
          </a:p>
          <a:p>
            <a:pPr indent="540385" algn="just">
              <a:lnSpc>
                <a:spcPct val="150000"/>
              </a:lnSpc>
            </a:pPr>
            <a:endParaRPr lang="pt-BR" sz="2000" dirty="0">
              <a:latin typeface="Arial" panose="020B0604020202020204" pitchFamily="34" charset="0"/>
              <a:cs typeface="Arial" panose="020B0604020202020204" pitchFamily="34" charset="0"/>
            </a:endParaRPr>
          </a:p>
          <a:p>
            <a:pPr indent="540385" algn="just">
              <a:lnSpc>
                <a:spcPct val="150000"/>
              </a:lnSpc>
            </a:pPr>
            <a:endParaRPr lang="pt-BR" sz="2000" dirty="0" smtClean="0">
              <a:latin typeface="Arial" panose="020B0604020202020204" pitchFamily="34" charset="0"/>
              <a:cs typeface="Arial" panose="020B0604020202020204" pitchFamily="34" charset="0"/>
            </a:endParaRPr>
          </a:p>
          <a:p>
            <a:pPr indent="540385" algn="just">
              <a:lnSpc>
                <a:spcPct val="150000"/>
              </a:lnSpc>
            </a:pPr>
            <a:endParaRPr lang="pt-BR" sz="2000" dirty="0">
              <a:latin typeface="Arial" panose="020B0604020202020204" pitchFamily="34" charset="0"/>
              <a:cs typeface="Arial" panose="020B0604020202020204" pitchFamily="34" charset="0"/>
            </a:endParaRPr>
          </a:p>
          <a:p>
            <a:pPr indent="540385" algn="just">
              <a:lnSpc>
                <a:spcPct val="150000"/>
              </a:lnSpc>
              <a:spcAft>
                <a:spcPts val="0"/>
              </a:spcAft>
            </a:pPr>
            <a:endParaRPr lang="pt-BR"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ctangle 3"/>
          <p:cNvSpPr/>
          <p:nvPr/>
        </p:nvSpPr>
        <p:spPr>
          <a:xfrm>
            <a:off x="373691" y="537029"/>
            <a:ext cx="11294568" cy="1938992"/>
          </a:xfrm>
          <a:prstGeom prst="rect">
            <a:avLst/>
          </a:prstGeom>
        </p:spPr>
        <p:txBody>
          <a:bodyPr wrap="square">
            <a:spAutoFit/>
          </a:bodyPr>
          <a:lstStyle/>
          <a:p>
            <a:endParaRPr lang="pt-BR" sz="2400" dirty="0" smtClean="0">
              <a:latin typeface="Arial" panose="020B0604020202020204" pitchFamily="34" charset="0"/>
              <a:ea typeface="Times New Roman" panose="02020603050405020304" pitchFamily="18" charset="0"/>
            </a:endParaRPr>
          </a:p>
          <a:p>
            <a:endParaRPr lang="pt-BR" sz="2400" dirty="0" smtClean="0">
              <a:latin typeface="Arial" panose="020B0604020202020204" pitchFamily="34" charset="0"/>
              <a:ea typeface="Times New Roman" panose="02020603050405020304" pitchFamily="18" charset="0"/>
            </a:endParaRPr>
          </a:p>
          <a:p>
            <a:r>
              <a:rPr lang="pt-BR" sz="2400" dirty="0" smtClean="0">
                <a:latin typeface="Arial" panose="020B0604020202020204" pitchFamily="34" charset="0"/>
                <a:ea typeface="Times New Roman" panose="02020603050405020304" pitchFamily="18" charset="0"/>
              </a:rPr>
              <a:t>Proporção </a:t>
            </a:r>
            <a:r>
              <a:rPr lang="pt-BR" sz="2400" dirty="0">
                <a:latin typeface="Arial" panose="020B0604020202020204" pitchFamily="34" charset="0"/>
                <a:ea typeface="Times New Roman" panose="02020603050405020304" pitchFamily="18" charset="0"/>
              </a:rPr>
              <a:t>de diabéticos com estratificação do risco cardiovascular por exame clínico em dia. No primeiro mês 52,1% usuários acompanhados 60,2% no segundo mês e 69,1%  no terceiro mês. </a:t>
            </a:r>
            <a:endParaRPr lang="pt-BR" sz="2400" dirty="0"/>
          </a:p>
        </p:txBody>
      </p:sp>
    </p:spTree>
    <p:extLst>
      <p:ext uri="{BB962C8B-B14F-4D97-AF65-F5344CB8AC3E}">
        <p14:creationId xmlns:p14="http://schemas.microsoft.com/office/powerpoint/2010/main" val="22534861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2229"/>
            <a:ext cx="11321143" cy="1131848"/>
          </a:xfrm>
          <a:prstGeom prst="rect">
            <a:avLst/>
          </a:prstGeom>
        </p:spPr>
        <p:txBody>
          <a:bodyPr wrap="square">
            <a:spAutoFit/>
          </a:bodyPr>
          <a:lstStyle/>
          <a:p>
            <a:pPr indent="540385" algn="just">
              <a:lnSpc>
                <a:spcPct val="150000"/>
              </a:lnSpc>
            </a:pPr>
            <a:r>
              <a:rPr lang="pt-BR" sz="2400" dirty="0">
                <a:latin typeface="Arial" panose="020B0604020202020204" pitchFamily="34" charset="0"/>
                <a:cs typeface="Arial" panose="020B0604020202020204" pitchFamily="34" charset="0"/>
              </a:rPr>
              <a:t>Proporção de diabéticos com estratificação de risco cardiovascular por  exame clínico em dia:</a:t>
            </a:r>
          </a:p>
        </p:txBody>
      </p:sp>
      <p:pic>
        <p:nvPicPr>
          <p:cNvPr id="13314" name="Gráfico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2855" y="2191658"/>
            <a:ext cx="6255432" cy="396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86179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124" y="425004"/>
            <a:ext cx="11204620" cy="5262979"/>
          </a:xfrm>
          <a:prstGeom prst="rect">
            <a:avLst/>
          </a:prstGeom>
        </p:spPr>
        <p:txBody>
          <a:bodyPr wrap="square">
            <a:spAutoFit/>
          </a:bodyPr>
          <a:lstStyle/>
          <a:p>
            <a:r>
              <a:rPr lang="pt-BR" sz="3600" dirty="0" smtClean="0">
                <a:effectLst/>
                <a:latin typeface="Arial" panose="020B0604020202020204" pitchFamily="34" charset="0"/>
                <a:ea typeface="Times New Roman" panose="02020603050405020304" pitchFamily="18" charset="0"/>
              </a:rPr>
              <a:t>                             DISCUSSÃO</a:t>
            </a:r>
          </a:p>
          <a:p>
            <a:endParaRPr lang="pt-BR" dirty="0">
              <a:latin typeface="Arial" panose="020B0604020202020204" pitchFamily="34" charset="0"/>
              <a:ea typeface="Times New Roman" panose="02020603050405020304" pitchFamily="18" charset="0"/>
            </a:endParaRPr>
          </a:p>
          <a:p>
            <a:endParaRPr lang="pt-BR" dirty="0" smtClean="0">
              <a:effectLst/>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
            </a:pPr>
            <a:r>
              <a:rPr lang="pt-BR" sz="2400" dirty="0" smtClean="0">
                <a:effectLst/>
                <a:latin typeface="Arial" panose="020B0604020202020204" pitchFamily="34" charset="0"/>
                <a:ea typeface="Times New Roman" panose="02020603050405020304" pitchFamily="18" charset="0"/>
              </a:rPr>
              <a:t>A intervenção na minha unidade básica de saúde, UBS Dunas, foi importante na medida em que com a inclusão no processo de trabalho de uma nova ficha espelho, foi possível cadastrar novos usuários pertencentes a área de abrangência da unidade e qualificar o serviço prestado à comunidade.</a:t>
            </a:r>
          </a:p>
          <a:p>
            <a:pPr marL="342900" indent="-342900">
              <a:buFont typeface="Wingdings" panose="05000000000000000000" pitchFamily="2" charset="2"/>
              <a:buChar char="§"/>
            </a:pPr>
            <a:endParaRPr lang="pt-BR" sz="2400" dirty="0">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
            </a:pPr>
            <a:r>
              <a:rPr lang="pt-BR" sz="2400" dirty="0">
                <a:latin typeface="Arial" panose="020B0604020202020204" pitchFamily="34" charset="0"/>
                <a:cs typeface="Arial" panose="020B0604020202020204" pitchFamily="34" charset="0"/>
              </a:rPr>
              <a:t>Com a intervenção houve qualificação do acolhimento aos portadores de hipertensão e diabetes, e os mesmos lentamente vêm identificando o esforço da equipe em assegurar atenção de qualidade aos usuários que estão vivendo com doença crônica na área de atuação da UBS. </a:t>
            </a:r>
            <a:endParaRPr lang="pt-BR" sz="2400" dirty="0" smtClean="0">
              <a:effectLst/>
              <a:latin typeface="Arial" panose="020B0604020202020204" pitchFamily="34" charset="0"/>
              <a:ea typeface="Times New Roman" panose="02020603050405020304" pitchFamily="18" charset="0"/>
              <a:cs typeface="Arial" panose="020B0604020202020204" pitchFamily="34" charset="0"/>
            </a:endParaRPr>
          </a:p>
          <a:p>
            <a:endParaRPr lang="pt-BR" sz="2400" dirty="0">
              <a:latin typeface="Arial" panose="020B0604020202020204" pitchFamily="34" charset="0"/>
            </a:endParaRPr>
          </a:p>
          <a:p>
            <a:endParaRPr lang="pt-BR" sz="2400" dirty="0"/>
          </a:p>
        </p:txBody>
      </p:sp>
    </p:spTree>
    <p:extLst>
      <p:ext uri="{BB962C8B-B14F-4D97-AF65-F5344CB8AC3E}">
        <p14:creationId xmlns:p14="http://schemas.microsoft.com/office/powerpoint/2010/main" val="16128885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296213"/>
            <a:ext cx="11848563" cy="7571303"/>
          </a:xfrm>
          <a:prstGeom prst="rect">
            <a:avLst/>
          </a:prstGeom>
        </p:spPr>
        <p:txBody>
          <a:bodyPr wrap="square">
            <a:spAutoFit/>
          </a:bodyPr>
          <a:lstStyle/>
          <a:p>
            <a:pPr algn="just">
              <a:lnSpc>
                <a:spcPct val="150000"/>
              </a:lnSpc>
              <a:spcAft>
                <a:spcPts val="0"/>
              </a:spcAft>
            </a:pPr>
            <a:r>
              <a:rPr lang="pt-B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pt-BR" sz="3600" dirty="0" smtClean="0">
                <a:effectLst/>
                <a:latin typeface="Arial" panose="020B0604020202020204" pitchFamily="34" charset="0"/>
                <a:ea typeface="Times New Roman" panose="02020603050405020304" pitchFamily="18" charset="0"/>
                <a:cs typeface="Arial" panose="020B0604020202020204" pitchFamily="34" charset="0"/>
              </a:rPr>
              <a:t>REFLEXÃO CRÍTICA</a:t>
            </a:r>
          </a:p>
          <a:p>
            <a:pPr marL="342900" indent="-342900" algn="just">
              <a:lnSpc>
                <a:spcPct val="150000"/>
              </a:lnSpc>
              <a:spcAft>
                <a:spcPts val="0"/>
              </a:spcAft>
              <a:buFont typeface="Wingdings" panose="05000000000000000000" pitchFamily="2" charset="2"/>
              <a:buChar char="§"/>
            </a:pPr>
            <a:endParaRPr lang="pt-BR" sz="2400"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lnSpc>
                <a:spcPct val="150000"/>
              </a:lnSpc>
              <a:spcAft>
                <a:spcPts val="0"/>
              </a:spcAft>
              <a:buFont typeface="Wingdings" panose="05000000000000000000" pitchFamily="2" charset="2"/>
              <a:buChar char="§"/>
            </a:pPr>
            <a:r>
              <a:rPr lang="pt-BR" sz="2400" dirty="0" smtClean="0">
                <a:effectLst/>
                <a:latin typeface="Arial" panose="020B0604020202020204" pitchFamily="34" charset="0"/>
                <a:ea typeface="Times New Roman" panose="02020603050405020304" pitchFamily="18" charset="0"/>
                <a:cs typeface="Arial" panose="020B0604020202020204" pitchFamily="34" charset="0"/>
              </a:rPr>
              <a:t>Concluo que apesar das limitações que passaram muitas vezes despercebidas no momento que estava realizando as atividades, e que hoje consigo identificar com clareza, fica o desejo da continuidade das ações propostas no meu trabalho, para a qualificação do serviço e conseqüente, melhora na qualidade da saúde ofertada aos nossos usuários. </a:t>
            </a:r>
          </a:p>
          <a:p>
            <a:pPr marL="342900" indent="-342900" algn="just">
              <a:lnSpc>
                <a:spcPct val="150000"/>
              </a:lnSpc>
              <a:spcAft>
                <a:spcPts val="0"/>
              </a:spcAft>
              <a:buFont typeface="Wingdings" panose="05000000000000000000" pitchFamily="2" charset="2"/>
              <a:buChar char="§"/>
            </a:pPr>
            <a:endParaRPr lang="pt-BR" sz="2400"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lnSpc>
                <a:spcPct val="150000"/>
              </a:lnSpc>
              <a:spcAft>
                <a:spcPts val="0"/>
              </a:spcAft>
              <a:buFont typeface="Wingdings" panose="05000000000000000000" pitchFamily="2" charset="2"/>
              <a:buChar char="§"/>
            </a:pPr>
            <a:r>
              <a:rPr lang="pt-BR" sz="2400" dirty="0" smtClean="0">
                <a:effectLst/>
                <a:latin typeface="Arial" panose="020B0604020202020204" pitchFamily="34" charset="0"/>
                <a:ea typeface="Times New Roman" panose="02020603050405020304" pitchFamily="18" charset="0"/>
                <a:cs typeface="Arial" panose="020B0604020202020204" pitchFamily="34" charset="0"/>
              </a:rPr>
              <a:t>As fichas espelho que foram anexadas aos prontuários dos hipertensos e diabéticos, oferece uma coleta de dados sobre os mesmos muito mais completa e com isso ficamos mais próximos da realidade dos pacientes.</a:t>
            </a:r>
          </a:p>
          <a:p>
            <a:pPr indent="540385" algn="just">
              <a:lnSpc>
                <a:spcPct val="150000"/>
              </a:lnSpc>
            </a:pPr>
            <a:endParaRPr lang="pt-BR" sz="2400" dirty="0" smtClean="0">
              <a:latin typeface="Arial" panose="020B0604020202020204" pitchFamily="34" charset="0"/>
              <a:cs typeface="Arial" panose="020B0604020202020204" pitchFamily="34" charset="0"/>
            </a:endParaRPr>
          </a:p>
          <a:p>
            <a:pPr indent="540385" algn="just">
              <a:lnSpc>
                <a:spcPct val="150000"/>
              </a:lnSpc>
              <a:spcAft>
                <a:spcPts val="0"/>
              </a:spcAft>
            </a:pPr>
            <a:endParaRPr lang="pt-BR"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5492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669" y="1017431"/>
            <a:ext cx="10715223" cy="2793842"/>
          </a:xfrm>
          <a:prstGeom prst="rect">
            <a:avLst/>
          </a:prstGeom>
        </p:spPr>
        <p:txBody>
          <a:bodyPr wrap="square">
            <a:spAutoFit/>
          </a:bodyPr>
          <a:lstStyle/>
          <a:p>
            <a:pPr marL="342900" indent="-342900" algn="just">
              <a:lnSpc>
                <a:spcPct val="150000"/>
              </a:lnSpc>
              <a:buFont typeface="Wingdings" panose="05000000000000000000" pitchFamily="2" charset="2"/>
              <a:buChar char="§"/>
            </a:pPr>
            <a:r>
              <a:rPr lang="pt-BR" sz="2400" dirty="0" smtClean="0">
                <a:latin typeface="Arial" panose="020B0604020202020204" pitchFamily="34" charset="0"/>
                <a:cs typeface="Arial" panose="020B0604020202020204" pitchFamily="34" charset="0"/>
              </a:rPr>
              <a:t>Aprendi muito com a minha equipe de trabalho, peças fundamentais para meu amadurecimento pessoal e profissional. Todos muito dedicados e incorporados no benefício e melhoramento do serviço prestado. Cada um ofertando seu conhecimento, força de vontade e disposição para satisfazer o usuário e prestar saúde e qualidade de vida.</a:t>
            </a:r>
            <a:endParaRPr 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38675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pt-BR"/>
          </a:p>
        </p:txBody>
      </p:sp>
      <p:sp>
        <p:nvSpPr>
          <p:cNvPr id="3" name="Oval 1"/>
          <p:cNvSpPr>
            <a:spLocks noChangeArrowheads="1"/>
          </p:cNvSpPr>
          <p:nvPr/>
        </p:nvSpPr>
        <p:spPr bwMode="auto">
          <a:xfrm>
            <a:off x="5392738" y="0"/>
            <a:ext cx="514350" cy="4953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t-BR"/>
          </a:p>
        </p:txBody>
      </p:sp>
      <p:sp>
        <p:nvSpPr>
          <p:cNvPr id="4" name="Rectangle 3"/>
          <p:cNvSpPr>
            <a:spLocks noChangeArrowheads="1"/>
          </p:cNvSpPr>
          <p:nvPr/>
        </p:nvSpPr>
        <p:spPr bwMode="auto">
          <a:xfrm>
            <a:off x="0" y="-4117745"/>
            <a:ext cx="12192000" cy="10064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pt-BR" sz="24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pt-BR" sz="2400" b="1"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pt-BR" sz="24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pt-BR" sz="2400" b="1"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pt-BR" sz="24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pt-BR" sz="2400" b="1"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pt-BR" sz="24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pt-BR" sz="2400" b="1"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pt-BR" sz="24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pt-BR" sz="2400" b="1"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pt-BR" sz="24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pt-BR" sz="2400" b="1"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pt-BR" sz="2400" b="1" i="0" u="none" strike="noStrike" cap="none" normalizeH="0" baseline="0" smtClean="0">
              <a:ln>
                <a:noFill/>
              </a:ln>
              <a:solidFill>
                <a:schemeClr val="tx1"/>
              </a:solidFill>
              <a:effectLst/>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pt-BR" sz="2400" b="1" i="0" u="none" strike="noStrike" cap="none" normalizeH="0" baseline="0" smtClean="0">
                <a:ln>
                  <a:noFill/>
                </a:ln>
                <a:solidFill>
                  <a:schemeClr val="tx1"/>
                </a:solidFill>
                <a:effectLst/>
                <a:ea typeface="Times New Roman" panose="02020603050405020304" pitchFamily="18" charset="0"/>
                <a:cs typeface="Arial" panose="020B0604020202020204" pitchFamily="34" charset="0"/>
              </a:rPr>
              <a:t>R</a:t>
            </a:r>
            <a:r>
              <a:rPr kumimoji="0" lang="pt-BR" sz="2400" b="1" i="0" u="none" strike="noStrike" cap="none" normalizeH="0" baseline="0" smtClean="0" bmk="">
                <a:ln>
                  <a:noFill/>
                </a:ln>
                <a:solidFill>
                  <a:schemeClr val="tx1"/>
                </a:solidFill>
                <a:effectLst/>
                <a:ea typeface="Times New Roman" panose="02020603050405020304" pitchFamily="18" charset="0"/>
                <a:cs typeface="Arial" panose="020B0604020202020204" pitchFamily="34" charset="0"/>
              </a:rPr>
              <a:t>EFERÊNCIAS </a:t>
            </a:r>
            <a:r>
              <a:rPr kumimoji="0" lang="pt-BR" sz="2400" b="1" i="0" u="none" strike="noStrike" cap="none" normalizeH="0" baseline="0" dirty="0" smtClean="0" bmk="">
                <a:ln>
                  <a:noFill/>
                </a:ln>
                <a:solidFill>
                  <a:schemeClr val="tx1"/>
                </a:solidFill>
                <a:effectLst/>
                <a:ea typeface="Times New Roman" panose="02020603050405020304" pitchFamily="18" charset="0"/>
                <a:cs typeface="Arial" panose="020B0604020202020204" pitchFamily="34" charset="0"/>
              </a:rPr>
              <a:t>BIBLIOGRÁFICAS</a:t>
            </a:r>
            <a:endParaRPr kumimoji="0" lang="pt-BR" sz="24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endParaRPr kumimoji="0" lang="pt-BR"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pt-BR"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BRASIL. Ministério da Saúde. Secretaria de Atenção à Saúde. Departamento de Atenção Básica. </a:t>
            </a:r>
            <a:r>
              <a:rPr kumimoji="0" lang="pt-BR" sz="24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Estratégias para o cuidado da pessoa com doença crônica:</a:t>
            </a:r>
            <a:r>
              <a:rPr kumimoji="0" lang="pt-BR"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hipertensão arterial sistêmica / Ministério da Saúde, Secretaria de Atenção à Saúde, Departamento de Atenção Básica. – Brasília: Ministério da Saúde, 2013.128 p: il. (Cadernos de Atenção Básica, n. 37).</a:t>
            </a:r>
            <a:endParaRPr kumimoji="0" lang="pt-BR" sz="2400" b="0" i="0" u="none" strike="noStrike" cap="none" normalizeH="0" baseline="0" dirty="0" smtClean="0">
              <a:ln>
                <a:noFill/>
              </a:ln>
              <a:solidFill>
                <a:schemeClr val="tx1"/>
              </a:solidFill>
              <a:effectLst/>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endParaRPr kumimoji="0" lang="pt-BR"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endParaRPr lang="pt-BR" sz="2400" dirty="0">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pt-BR"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BRASIL. Ministério da Saúde. Secretaria de Atenção à Saúde. Departamento de Atenção Básica. </a:t>
            </a:r>
            <a:r>
              <a:rPr kumimoji="0" lang="pt-BR" sz="24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Estratégias para o cuidado da pessoa com doença crônica :</a:t>
            </a:r>
            <a:r>
              <a:rPr kumimoji="0" lang="pt-BR"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diabetes mellitus / Ministério da Saúde, Secretaria de Atenção à Saúde, Departamento de Atenção Básica. – Brasília: Ministério da Saúde, 2013.160 p. : il. (Cadernos de Atenção Básica, n. 36)</a:t>
            </a:r>
            <a:endParaRPr kumimoji="0" lang="pt-BR" sz="2400" b="0" i="0" u="none" strike="noStrike" cap="none" normalizeH="0" baseline="0" dirty="0" smtClean="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2962315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0006" y="476518"/>
            <a:ext cx="10625070" cy="5355312"/>
          </a:xfrm>
          <a:prstGeom prst="rect">
            <a:avLst/>
          </a:prstGeom>
        </p:spPr>
        <p:txBody>
          <a:bodyPr wrap="square">
            <a:spAutoFit/>
          </a:bodyPr>
          <a:lstStyle/>
          <a:p>
            <a:pPr lvl="0" algn="just">
              <a:lnSpc>
                <a:spcPct val="150000"/>
              </a:lnSpc>
              <a:spcAft>
                <a:spcPts val="0"/>
              </a:spcAft>
            </a:pPr>
            <a:r>
              <a:rPr lang="pt-BR" sz="3600" dirty="0" smtClean="0">
                <a:effectLst/>
                <a:latin typeface="Arial" panose="020B0604020202020204" pitchFamily="34" charset="0"/>
                <a:ea typeface="Times New Roman" panose="02020603050405020304" pitchFamily="18" charset="0"/>
                <a:cs typeface="Times New Roman" panose="02020603050405020304" pitchFamily="18" charset="0"/>
              </a:rPr>
              <a:t>                      Ações realizadas</a:t>
            </a:r>
          </a:p>
          <a:p>
            <a:pPr lvl="0" algn="just">
              <a:lnSpc>
                <a:spcPct val="150000"/>
              </a:lnSpc>
              <a:spcAft>
                <a:spcPts val="0"/>
              </a:spcAft>
            </a:pPr>
            <a:endParaRPr lang="pt-BR" sz="240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pt-BR" sz="2400" dirty="0" smtClean="0">
                <a:effectLst/>
                <a:latin typeface="Arial" panose="020B0604020202020204" pitchFamily="34" charset="0"/>
                <a:ea typeface="Times New Roman" panose="02020603050405020304" pitchFamily="18" charset="0"/>
                <a:cs typeface="Times New Roman" panose="02020603050405020304" pitchFamily="18" charset="0"/>
              </a:rPr>
              <a:t>Ampliar a cobertura da atenção dispensadas à hipertensos e diabéticos;</a:t>
            </a:r>
            <a:endParaRPr lang="pt-B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pt-BR" sz="2400" dirty="0" smtClean="0">
                <a:effectLst/>
                <a:latin typeface="Arial" panose="020B0604020202020204" pitchFamily="34" charset="0"/>
                <a:ea typeface="Times New Roman" panose="02020603050405020304" pitchFamily="18" charset="0"/>
                <a:cs typeface="Times New Roman" panose="02020603050405020304" pitchFamily="18" charset="0"/>
              </a:rPr>
              <a:t>Melhorar a adesão do hipertenso e/ou diabético ao programa;</a:t>
            </a:r>
            <a:endParaRPr lang="pt-B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pt-BR" sz="2400" dirty="0" smtClean="0">
                <a:effectLst/>
                <a:latin typeface="Arial" panose="020B0604020202020204" pitchFamily="34" charset="0"/>
                <a:ea typeface="Times New Roman" panose="02020603050405020304" pitchFamily="18" charset="0"/>
                <a:cs typeface="Times New Roman" panose="02020603050405020304" pitchFamily="18" charset="0"/>
              </a:rPr>
              <a:t>Melhorar a qualidade do atendimento ao paciente hipertenso e/ou diabético realizado na unidade de saúde;</a:t>
            </a:r>
            <a:endParaRPr lang="pt-B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pt-BR" sz="2400" dirty="0" smtClean="0">
                <a:effectLst/>
                <a:latin typeface="Arial" panose="020B0604020202020204" pitchFamily="34" charset="0"/>
                <a:ea typeface="Times New Roman" panose="02020603050405020304" pitchFamily="18" charset="0"/>
                <a:cs typeface="Times New Roman" panose="02020603050405020304" pitchFamily="18" charset="0"/>
              </a:rPr>
              <a:t>Melhorar o registro das informações;</a:t>
            </a:r>
            <a:endParaRPr lang="pt-B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pt-BR" sz="2400" dirty="0" smtClean="0">
                <a:effectLst/>
                <a:latin typeface="Arial" panose="020B0604020202020204" pitchFamily="34" charset="0"/>
                <a:ea typeface="Times New Roman" panose="02020603050405020304" pitchFamily="18" charset="0"/>
                <a:cs typeface="Times New Roman" panose="02020603050405020304" pitchFamily="18" charset="0"/>
              </a:rPr>
              <a:t>Mapear hipertensos e  diabéticos de risco para doença cardiovascular;</a:t>
            </a:r>
            <a:endParaRPr lang="pt-B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pt-BR" sz="2400" dirty="0" smtClean="0">
                <a:effectLst/>
                <a:latin typeface="Arial" panose="020B0604020202020204" pitchFamily="34" charset="0"/>
                <a:ea typeface="Times New Roman" panose="02020603050405020304" pitchFamily="18" charset="0"/>
                <a:cs typeface="Times New Roman" panose="02020603050405020304" pitchFamily="18" charset="0"/>
              </a:rPr>
              <a:t>Promoção da saúde.</a:t>
            </a:r>
            <a:endParaRPr lang="pt-BR"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5327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307" y="721217"/>
            <a:ext cx="11024316" cy="6278642"/>
          </a:xfrm>
          <a:prstGeom prst="rect">
            <a:avLst/>
          </a:prstGeom>
        </p:spPr>
        <p:txBody>
          <a:bodyPr wrap="square">
            <a:spAutoFit/>
          </a:bodyPr>
          <a:lstStyle/>
          <a:p>
            <a:pPr indent="450215" algn="just">
              <a:lnSpc>
                <a:spcPct val="150000"/>
              </a:lnSpc>
              <a:spcAft>
                <a:spcPts val="0"/>
              </a:spcAft>
            </a:pPr>
            <a:r>
              <a:rPr lang="pt-BR" sz="240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pt-BR" sz="3600" dirty="0" smtClean="0">
                <a:effectLst/>
                <a:latin typeface="Arial" panose="020B0604020202020204" pitchFamily="34" charset="0"/>
                <a:ea typeface="Times New Roman" panose="02020603050405020304" pitchFamily="18" charset="0"/>
                <a:cs typeface="Times New Roman" panose="02020603050405020304" pitchFamily="18" charset="0"/>
              </a:rPr>
              <a:t>OBJETIVOS, METAS e RESULTADOS          </a:t>
            </a:r>
          </a:p>
          <a:p>
            <a:pPr indent="450215" algn="just">
              <a:lnSpc>
                <a:spcPct val="150000"/>
              </a:lnSpc>
              <a:spcAft>
                <a:spcPts val="0"/>
              </a:spcAft>
            </a:pPr>
            <a:endParaRPr lang="pt-BR" sz="2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lnSpc>
                <a:spcPct val="150000"/>
              </a:lnSpc>
              <a:spcAft>
                <a:spcPts val="0"/>
              </a:spcAft>
            </a:pPr>
            <a:r>
              <a:rPr lang="pt-BR" sz="2400" dirty="0" smtClean="0">
                <a:effectLst/>
                <a:latin typeface="Arial" panose="020B0604020202020204" pitchFamily="34" charset="0"/>
                <a:ea typeface="Times New Roman" panose="02020603050405020304" pitchFamily="18" charset="0"/>
                <a:cs typeface="Times New Roman" panose="02020603050405020304" pitchFamily="18" charset="0"/>
              </a:rPr>
              <a:t>Ampliar a cobertura à hipertensos e/ou diabéticos.</a:t>
            </a:r>
            <a:endParaRPr lang="pt-B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pt-BR" sz="2400" dirty="0" smtClean="0">
                <a:effectLst/>
                <a:latin typeface="Arial" panose="020B0604020202020204" pitchFamily="34" charset="0"/>
                <a:ea typeface="Times New Roman" panose="02020603050405020304" pitchFamily="18" charset="0"/>
                <a:cs typeface="Times New Roman" panose="02020603050405020304" pitchFamily="18" charset="0"/>
              </a:rPr>
              <a:t>         </a:t>
            </a:r>
          </a:p>
          <a:p>
            <a:pPr algn="just">
              <a:lnSpc>
                <a:spcPct val="150000"/>
              </a:lnSpc>
            </a:pPr>
            <a:r>
              <a:rPr lang="pt-BR" sz="2400" dirty="0">
                <a:latin typeface="Arial" panose="020B0604020202020204" pitchFamily="34" charset="0"/>
                <a:ea typeface="Times New Roman" panose="02020603050405020304" pitchFamily="18" charset="0"/>
                <a:cs typeface="Times New Roman" panose="02020603050405020304" pitchFamily="18" charset="0"/>
              </a:rPr>
              <a:t> </a:t>
            </a:r>
            <a:r>
              <a:rPr lang="pt-BR" sz="2400" dirty="0" smtClean="0">
                <a:latin typeface="Arial" panose="020B0604020202020204" pitchFamily="34" charset="0"/>
                <a:ea typeface="Times New Roman" panose="02020603050405020304" pitchFamily="18" charset="0"/>
                <a:cs typeface="Times New Roman" panose="02020603050405020304" pitchFamily="18" charset="0"/>
              </a:rPr>
              <a:t>              </a:t>
            </a:r>
            <a:r>
              <a:rPr lang="pt-BR" sz="2400" dirty="0" smtClean="0">
                <a:effectLst/>
                <a:latin typeface="Arial" panose="020B0604020202020204" pitchFamily="34" charset="0"/>
                <a:ea typeface="Times New Roman" panose="02020603050405020304" pitchFamily="18" charset="0"/>
                <a:cs typeface="Times New Roman" panose="02020603050405020304" pitchFamily="18" charset="0"/>
              </a:rPr>
              <a:t>Cadastrar 50% dos hipertensos da área de abrangência no Programa de Atenção à Hipertensão Arterial e à Diabetes Mellitus da unidade de saúde</a:t>
            </a:r>
          </a:p>
          <a:p>
            <a:pPr algn="just">
              <a:lnSpc>
                <a:spcPct val="150000"/>
              </a:lnSpc>
            </a:pPr>
            <a:r>
              <a:rPr lang="pt-BR" sz="2400" dirty="0" smtClean="0"/>
              <a:t>           </a:t>
            </a:r>
          </a:p>
          <a:p>
            <a:pPr algn="just">
              <a:lnSpc>
                <a:spcPct val="150000"/>
              </a:lnSpc>
            </a:pPr>
            <a:r>
              <a:rPr lang="pt-BR" sz="2400" dirty="0" smtClean="0"/>
              <a:t>                   </a:t>
            </a:r>
            <a:r>
              <a:rPr lang="pt-BR" sz="2400" dirty="0" smtClean="0">
                <a:latin typeface="Arial" panose="020B0604020202020204" pitchFamily="34" charset="0"/>
                <a:cs typeface="Arial" panose="020B0604020202020204" pitchFamily="34" charset="0"/>
              </a:rPr>
              <a:t>Cadastrar </a:t>
            </a:r>
            <a:r>
              <a:rPr lang="pt-BR" sz="2400" dirty="0">
                <a:latin typeface="Arial" panose="020B0604020202020204" pitchFamily="34" charset="0"/>
                <a:cs typeface="Arial" panose="020B0604020202020204" pitchFamily="34" charset="0"/>
              </a:rPr>
              <a:t>50% dos diabéticos da área de abrangência no Programa de Atenção à Hipertensão Arterial e à Diabetes Mellitus da unidade de saúde</a:t>
            </a:r>
            <a:r>
              <a:rPr lang="pt-BR" sz="2400" dirty="0" smtClean="0">
                <a:latin typeface="Arial" panose="020B0604020202020204" pitchFamily="34" charset="0"/>
                <a:cs typeface="Arial" panose="020B0604020202020204" pitchFamily="34" charset="0"/>
              </a:rPr>
              <a:t>.</a:t>
            </a:r>
          </a:p>
          <a:p>
            <a:pPr marL="342900" lvl="0" indent="-342900" algn="just">
              <a:lnSpc>
                <a:spcPct val="150000"/>
              </a:lnSpc>
              <a:spcAft>
                <a:spcPts val="0"/>
              </a:spcAft>
              <a:buFont typeface="Symbol" panose="05050102010706020507" pitchFamily="18" charset="2"/>
              <a:buChar char=""/>
            </a:pPr>
            <a:endParaRPr lang="pt-BR" sz="24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ight Arrow 6"/>
          <p:cNvSpPr/>
          <p:nvPr/>
        </p:nvSpPr>
        <p:spPr>
          <a:xfrm>
            <a:off x="682387" y="335911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ight Arrow 7"/>
          <p:cNvSpPr/>
          <p:nvPr/>
        </p:nvSpPr>
        <p:spPr>
          <a:xfrm>
            <a:off x="682387" y="502849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150044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3791" y="309095"/>
            <a:ext cx="10831133" cy="7617470"/>
          </a:xfrm>
          <a:prstGeom prst="rect">
            <a:avLst/>
          </a:prstGeom>
        </p:spPr>
        <p:txBody>
          <a:bodyPr wrap="square">
            <a:spAutoFit/>
          </a:bodyPr>
          <a:lstStyle/>
          <a:p>
            <a:r>
              <a:rPr lang="pt-BR" sz="2400" dirty="0">
                <a:latin typeface="Arial" panose="020B0604020202020204" pitchFamily="34" charset="0"/>
                <a:cs typeface="Arial" panose="020B0604020202020204" pitchFamily="34" charset="0"/>
              </a:rPr>
              <a:t>A intervenção buscou contribuir com a atenção à saúde dos usuários que vivem com hipertensão e diabetes na Unidade Básica de Dunas em Pelotas/RS. Em relação aos hipertensos, foram acompanhados aqueles que apresentavam 20 anos ou mais e residentes na área de abrangência e na área adstrita à UBS existem 4.782 residentes nessa faixa etária,.No primeiro mês, a cobertura do programa na unidade Dunas foi de 27,5% ,no segundo mês foram 35,6% e 48,1% no último mês (terceiro).</a:t>
            </a:r>
          </a:p>
          <a:p>
            <a:r>
              <a:rPr lang="pt-BR" sz="2400" dirty="0">
                <a:latin typeface="Arial" panose="020B0604020202020204" pitchFamily="34" charset="0"/>
                <a:cs typeface="Arial" panose="020B0604020202020204" pitchFamily="34" charset="0"/>
              </a:rPr>
              <a:t>Para aumentar a cobertura do programa de atenção aos portadores de hipertensão foram realizadas busca ativa dos faltosos, organização e planejamento da agenda, o trabalho de divulgação e sensibilização junto a comunidade. A meta de 50% não foi atingida, mas considero que alcançar a meta de 48,1% é um resultado positivo de tendo em vista o curto prazo da realização da intervenção. Esse resultado foi possível tendo em vista o comprometimento da equipe na busca ativa dos usuários bem como, na sensibilização sobre a necessidade de priorizar o acolhimento dos mesmos por ocasião da busca de atendimento.</a:t>
            </a:r>
          </a:p>
          <a:p>
            <a:r>
              <a:rPr lang="pt-BR" sz="2400" dirty="0">
                <a:latin typeface="Arial" panose="020B0604020202020204" pitchFamily="34" charset="0"/>
                <a:cs typeface="Arial" panose="020B0604020202020204" pitchFamily="34" charset="0"/>
              </a:rPr>
              <a:t> </a:t>
            </a:r>
          </a:p>
          <a:p>
            <a:pPr algn="just">
              <a:lnSpc>
                <a:spcPct val="150000"/>
              </a:lnSpc>
            </a:pPr>
            <a:endParaRPr lang="pt-BR" dirty="0"/>
          </a:p>
          <a:p>
            <a:pPr algn="just">
              <a:lnSpc>
                <a:spcPct val="150000"/>
              </a:lnSpc>
            </a:pPr>
            <a:endParaRPr lang="pt-BR" dirty="0" smtClean="0"/>
          </a:p>
          <a:p>
            <a:pPr marL="342900" indent="-342900" algn="just">
              <a:lnSpc>
                <a:spcPct val="150000"/>
              </a:lnSpc>
              <a:buFont typeface="Symbol" panose="05050102010706020507" pitchFamily="18" charset="2"/>
              <a:buChar char=""/>
            </a:pPr>
            <a:endParaRPr lang="pt-BR" dirty="0"/>
          </a:p>
        </p:txBody>
      </p:sp>
    </p:spTree>
    <p:extLst>
      <p:ext uri="{BB962C8B-B14F-4D97-AF65-F5344CB8AC3E}">
        <p14:creationId xmlns:p14="http://schemas.microsoft.com/office/powerpoint/2010/main" val="1925963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Gráfico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3539" y="1463040"/>
            <a:ext cx="6682154" cy="4445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89316" y="239152"/>
            <a:ext cx="10719581" cy="461665"/>
          </a:xfrm>
          <a:prstGeom prst="rect">
            <a:avLst/>
          </a:prstGeom>
        </p:spPr>
        <p:txBody>
          <a:bodyPr wrap="square">
            <a:spAutoFit/>
          </a:bodyPr>
          <a:lstStyle/>
          <a:p>
            <a:r>
              <a:rPr lang="pt-BR" sz="2400" dirty="0">
                <a:latin typeface="Arial" panose="020B0604020202020204" pitchFamily="34" charset="0"/>
                <a:ea typeface="Times New Roman" panose="02020603050405020304" pitchFamily="18" charset="0"/>
              </a:rPr>
              <a:t>Cobertura do programa de atenção </a:t>
            </a:r>
            <a:r>
              <a:rPr lang="pt-BR" sz="2400" dirty="0" smtClean="0">
                <a:latin typeface="Arial" panose="020B0604020202020204" pitchFamily="34" charset="0"/>
                <a:ea typeface="Times New Roman" panose="02020603050405020304" pitchFamily="18" charset="0"/>
              </a:rPr>
              <a:t>ao hipertenso </a:t>
            </a:r>
            <a:r>
              <a:rPr lang="pt-BR" sz="2400" dirty="0">
                <a:latin typeface="Arial" panose="020B0604020202020204" pitchFamily="34" charset="0"/>
                <a:ea typeface="Times New Roman" panose="02020603050405020304" pitchFamily="18" charset="0"/>
              </a:rPr>
              <a:t>na unidade de </a:t>
            </a:r>
            <a:r>
              <a:rPr lang="pt-BR" sz="2400" dirty="0" smtClean="0">
                <a:latin typeface="Arial" panose="020B0604020202020204" pitchFamily="34" charset="0"/>
                <a:ea typeface="Times New Roman" panose="02020603050405020304" pitchFamily="18" charset="0"/>
              </a:rPr>
              <a:t>saúde: </a:t>
            </a:r>
            <a:endParaRPr lang="pt-BR" sz="2400" dirty="0"/>
          </a:p>
        </p:txBody>
      </p:sp>
    </p:spTree>
    <p:extLst>
      <p:ext uri="{BB962C8B-B14F-4D97-AF65-F5344CB8AC3E}">
        <p14:creationId xmlns:p14="http://schemas.microsoft.com/office/powerpoint/2010/main" val="887137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517" y="283335"/>
            <a:ext cx="10959921" cy="3416320"/>
          </a:xfrm>
          <a:prstGeom prst="rect">
            <a:avLst/>
          </a:prstGeom>
        </p:spPr>
        <p:txBody>
          <a:bodyPr wrap="square">
            <a:spAutoFit/>
          </a:bodyPr>
          <a:lstStyle/>
          <a:p>
            <a:pPr indent="540385" algn="just">
              <a:lnSpc>
                <a:spcPct val="150000"/>
              </a:lnSpc>
              <a:spcAft>
                <a:spcPts val="0"/>
              </a:spcAft>
            </a:pPr>
            <a:endParaRPr lang="pt-BR" sz="2400" dirty="0">
              <a:latin typeface="Arial" panose="020B0604020202020204" pitchFamily="34" charset="0"/>
              <a:ea typeface="Times New Roman" panose="02020603050405020304" pitchFamily="18" charset="0"/>
              <a:cs typeface="Times New Roman" panose="02020603050405020304" pitchFamily="18" charset="0"/>
            </a:endParaRPr>
          </a:p>
          <a:p>
            <a:pPr indent="540385" algn="just">
              <a:lnSpc>
                <a:spcPct val="150000"/>
              </a:lnSpc>
              <a:spcAft>
                <a:spcPts val="0"/>
              </a:spcAft>
            </a:pPr>
            <a:endParaRPr lang="pt-BR" sz="24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indent="540385" algn="just">
              <a:lnSpc>
                <a:spcPct val="150000"/>
              </a:lnSpc>
              <a:spcAft>
                <a:spcPts val="0"/>
              </a:spcAft>
            </a:pPr>
            <a:endParaRPr lang="pt-BR" sz="2400" dirty="0">
              <a:latin typeface="Arial" panose="020B0604020202020204" pitchFamily="34" charset="0"/>
              <a:ea typeface="Times New Roman" panose="02020603050405020304" pitchFamily="18" charset="0"/>
              <a:cs typeface="Times New Roman" panose="02020603050405020304" pitchFamily="18" charset="0"/>
            </a:endParaRPr>
          </a:p>
          <a:p>
            <a:pPr indent="540385" algn="just">
              <a:lnSpc>
                <a:spcPct val="150000"/>
              </a:lnSpc>
              <a:spcAft>
                <a:spcPts val="0"/>
              </a:spcAft>
            </a:pPr>
            <a:endParaRPr lang="pt-BR" sz="24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indent="540385" algn="just">
              <a:lnSpc>
                <a:spcPct val="150000"/>
              </a:lnSpc>
              <a:spcAft>
                <a:spcPts val="0"/>
              </a:spcAft>
            </a:pPr>
            <a:endParaRPr lang="pt-BR" sz="24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indent="540385" algn="just">
              <a:lnSpc>
                <a:spcPct val="150000"/>
              </a:lnSpc>
              <a:spcAft>
                <a:spcPts val="0"/>
              </a:spcAft>
            </a:pPr>
            <a:endParaRPr lang="pt-BR"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795831" y="1114332"/>
            <a:ext cx="10743026" cy="4524315"/>
          </a:xfrm>
          <a:prstGeom prst="rect">
            <a:avLst/>
          </a:prstGeom>
        </p:spPr>
        <p:txBody>
          <a:bodyPr wrap="square">
            <a:spAutoFit/>
          </a:bodyPr>
          <a:lstStyle/>
          <a:p>
            <a:pPr indent="540385" algn="just">
              <a:lnSpc>
                <a:spcPct val="150000"/>
              </a:lnSpc>
              <a:spcAft>
                <a:spcPts val="0"/>
              </a:spcAft>
            </a:pPr>
            <a:r>
              <a:rPr lang="pt-BR" sz="2400" dirty="0">
                <a:latin typeface="Arial" panose="020B0604020202020204" pitchFamily="34" charset="0"/>
                <a:ea typeface="Times New Roman" panose="02020603050405020304" pitchFamily="18" charset="0"/>
                <a:cs typeface="Arial" panose="020B0604020202020204" pitchFamily="34" charset="0"/>
              </a:rPr>
              <a:t>Em relação aos pacientes diabéticos, foram analisadas na intervenção o número total de diabéticos residentes na área e acompanhados na UBS Dunas. Na área adstrita à UBS existem 4.782 residentes na faixa etária com 20 anos ou mais, sendo que no primeiro mês, a cobertura do programa na unidade Dunas, de usuários diabéticos foi de 26,5%, No segundo mês foram acompanhados 34,7%usuários e no terceiro mês 50,8%%,</a:t>
            </a:r>
          </a:p>
          <a:p>
            <a:pPr indent="540385" algn="just">
              <a:lnSpc>
                <a:spcPct val="150000"/>
              </a:lnSpc>
              <a:spcAft>
                <a:spcPts val="0"/>
              </a:spcAft>
            </a:pPr>
            <a:r>
              <a:rPr lang="pt-BR" sz="2400" dirty="0">
                <a:latin typeface="Arial" panose="020B0604020202020204" pitchFamily="34" charset="0"/>
                <a:ea typeface="Times New Roman" panose="02020603050405020304" pitchFamily="18" charset="0"/>
                <a:cs typeface="Arial" panose="020B0604020202020204" pitchFamily="34" charset="0"/>
              </a:rPr>
              <a:t>A meta foi atingida com as ações desenvolvidas nos quatros eixos temáticos</a:t>
            </a:r>
            <a:r>
              <a:rPr lang="pt-BR" sz="2400" dirty="0" smtClean="0">
                <a:latin typeface="Arial" panose="020B0604020202020204" pitchFamily="34" charset="0"/>
                <a:ea typeface="Times New Roman" panose="02020603050405020304" pitchFamily="18" charset="0"/>
                <a:cs typeface="Arial" panose="020B0604020202020204" pitchFamily="34" charset="0"/>
              </a:rPr>
              <a:t>.</a:t>
            </a:r>
            <a:endParaRPr lang="pt-BR"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41009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ráfico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621694"/>
            <a:ext cx="5992837" cy="4037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42425" y="422032"/>
            <a:ext cx="10555458" cy="461665"/>
          </a:xfrm>
          <a:prstGeom prst="rect">
            <a:avLst/>
          </a:prstGeom>
        </p:spPr>
        <p:txBody>
          <a:bodyPr wrap="square">
            <a:spAutoFit/>
          </a:bodyPr>
          <a:lstStyle/>
          <a:p>
            <a:r>
              <a:rPr lang="pt-BR" sz="2400" dirty="0">
                <a:latin typeface="Arial" panose="020B0604020202020204" pitchFamily="34" charset="0"/>
                <a:ea typeface="Times New Roman" panose="02020603050405020304" pitchFamily="18" charset="0"/>
              </a:rPr>
              <a:t>Cobertura do programa de atenção ao  diabético na unidade de </a:t>
            </a:r>
            <a:r>
              <a:rPr lang="pt-BR" sz="2400" dirty="0" smtClean="0">
                <a:latin typeface="Arial" panose="020B0604020202020204" pitchFamily="34" charset="0"/>
                <a:ea typeface="Times New Roman" panose="02020603050405020304" pitchFamily="18" charset="0"/>
              </a:rPr>
              <a:t>saúde:</a:t>
            </a:r>
            <a:endParaRPr lang="pt-BR" sz="2400" dirty="0"/>
          </a:p>
        </p:txBody>
      </p:sp>
    </p:spTree>
    <p:extLst>
      <p:ext uri="{BB962C8B-B14F-4D97-AF65-F5344CB8AC3E}">
        <p14:creationId xmlns:p14="http://schemas.microsoft.com/office/powerpoint/2010/main" val="1078674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2049</Words>
  <Application>Microsoft Office PowerPoint</Application>
  <PresentationFormat>Widescreen</PresentationFormat>
  <Paragraphs>281</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Symbol</vt:lpstr>
      <vt:lpstr>Times New Roman</vt:lpstr>
      <vt:lpstr>Wingdings</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luluzinha</dc:creator>
  <cp:lastModifiedBy>luluzinha</cp:lastModifiedBy>
  <cp:revision>41</cp:revision>
  <dcterms:created xsi:type="dcterms:W3CDTF">2014-02-25T20:34:30Z</dcterms:created>
  <dcterms:modified xsi:type="dcterms:W3CDTF">2014-05-01T21:48:45Z</dcterms:modified>
</cp:coreProperties>
</file>