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306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307" r:id="rId21"/>
    <p:sldId id="308" r:id="rId22"/>
    <p:sldId id="309" r:id="rId23"/>
    <p:sldId id="274" r:id="rId24"/>
    <p:sldId id="310" r:id="rId25"/>
    <p:sldId id="311" r:id="rId26"/>
    <p:sldId id="313" r:id="rId27"/>
    <p:sldId id="312" r:id="rId28"/>
    <p:sldId id="275" r:id="rId29"/>
    <p:sldId id="276" r:id="rId30"/>
    <p:sldId id="277" r:id="rId31"/>
    <p:sldId id="278" r:id="rId32"/>
    <p:sldId id="279" r:id="rId33"/>
    <p:sldId id="305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D4D96-BEAE-4F35-837C-FBEE4478F1A2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CE732-E34B-4F68-A666-5124C52245F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CE732-E34B-4F68-A666-5124C52245FE}" type="slidenum">
              <a:rPr lang="pt-BR" smtClean="0"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CE732-E34B-4F68-A666-5124C52245FE}" type="slidenum">
              <a:rPr lang="pt-BR" smtClean="0"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39C8-77D2-439D-8A0D-983DEE07FE60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A12C36-149B-4A21-8A36-1BF893CF1FB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39C8-77D2-439D-8A0D-983DEE07FE60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2C36-149B-4A21-8A36-1BF893CF1FBB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AA12C36-149B-4A21-8A36-1BF893CF1FBB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39C8-77D2-439D-8A0D-983DEE07FE60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39C8-77D2-439D-8A0D-983DEE07FE60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AA12C36-149B-4A21-8A36-1BF893CF1FB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39C8-77D2-439D-8A0D-983DEE07FE60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A12C36-149B-4A21-8A36-1BF893CF1FBB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BD039C8-77D2-439D-8A0D-983DEE07FE60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2C36-149B-4A21-8A36-1BF893CF1FB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39C8-77D2-439D-8A0D-983DEE07FE60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AA12C36-149B-4A21-8A36-1BF893CF1FBB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39C8-77D2-439D-8A0D-983DEE07FE60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AA12C36-149B-4A21-8A36-1BF893CF1FB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39C8-77D2-439D-8A0D-983DEE07FE60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A12C36-149B-4A21-8A36-1BF893CF1FB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A12C36-149B-4A21-8A36-1BF893CF1FBB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39C8-77D2-439D-8A0D-983DEE07FE60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AA12C36-149B-4A21-8A36-1BF893CF1FBB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BD039C8-77D2-439D-8A0D-983DEE07FE60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BD039C8-77D2-439D-8A0D-983DEE07FE60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A12C36-149B-4A21-8A36-1BF893CF1FBB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904655"/>
          </a:xfrm>
        </p:spPr>
        <p:txBody>
          <a:bodyPr>
            <a:normAutofit/>
          </a:bodyPr>
          <a:lstStyle/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Universidade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Aberta do SUS – UNASUS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Universidade Federal de Pelotas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/>
            </a:r>
            <a:br>
              <a:rPr lang="pt-BR" sz="2200" dirty="0">
                <a:latin typeface="Arial" pitchFamily="34" charset="0"/>
                <a:cs typeface="Arial" pitchFamily="34" charset="0"/>
              </a:rPr>
            </a:br>
            <a:r>
              <a:rPr lang="pt-BR" sz="2200" b="1" dirty="0">
                <a:latin typeface="Arial" pitchFamily="34" charset="0"/>
                <a:cs typeface="Arial" pitchFamily="34" charset="0"/>
              </a:rPr>
              <a:t>Especialização em Saúde da Família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/>
            </a:r>
            <a:br>
              <a:rPr lang="pt-BR" sz="2200" dirty="0">
                <a:latin typeface="Arial" pitchFamily="34" charset="0"/>
                <a:cs typeface="Arial" pitchFamily="34" charset="0"/>
              </a:rPr>
            </a:br>
            <a:r>
              <a:rPr lang="pt-BR" sz="2200" b="1" dirty="0">
                <a:latin typeface="Arial" pitchFamily="34" charset="0"/>
                <a:cs typeface="Arial" pitchFamily="34" charset="0"/>
              </a:rPr>
              <a:t>Modalidade a 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Distância</a:t>
            </a:r>
            <a:br>
              <a:rPr lang="pt-BR" sz="2200" b="1" dirty="0" smtClean="0">
                <a:latin typeface="Arial" pitchFamily="34" charset="0"/>
                <a:cs typeface="Arial" pitchFamily="34" charset="0"/>
              </a:rPr>
            </a:br>
            <a:r>
              <a:rPr lang="pt-BR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200" b="1" dirty="0" smtClean="0">
                <a:latin typeface="Arial" pitchFamily="34" charset="0"/>
                <a:cs typeface="Arial" pitchFamily="34" charset="0"/>
              </a:rPr>
            </a:br>
            <a:r>
              <a:rPr lang="pt-BR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200" dirty="0" smtClean="0">
                <a:latin typeface="Arial" pitchFamily="34" charset="0"/>
                <a:cs typeface="Arial" pitchFamily="34" charset="0"/>
              </a:rPr>
            </a:br>
            <a:r>
              <a:rPr lang="pt-BR" sz="2200" b="1" dirty="0">
                <a:latin typeface="Arial" pitchFamily="34" charset="0"/>
                <a:cs typeface="Arial" pitchFamily="34" charset="0"/>
              </a:rPr>
              <a:t>Melhoria da Atenção à Saúde da Mulher - Prevenção do Câncer de Colo de Útero e Controle do Câncer de 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Mama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na UBS Nenê </a:t>
            </a:r>
            <a:r>
              <a:rPr lang="pt-BR" sz="2200" b="1" dirty="0" err="1">
                <a:latin typeface="Arial" pitchFamily="34" charset="0"/>
                <a:cs typeface="Arial" pitchFamily="34" charset="0"/>
              </a:rPr>
              <a:t>Graeff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, Passo Fundo/RS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pt-BR" sz="2200" b="1" dirty="0" smtClean="0">
                <a:latin typeface="Arial" pitchFamily="34" charset="0"/>
                <a:cs typeface="Arial" pitchFamily="34" charset="0"/>
              </a:rPr>
            </a:br>
            <a:r>
              <a:rPr lang="pt-BR" sz="22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2200" b="1" dirty="0">
                <a:latin typeface="Arial" pitchFamily="34" charset="0"/>
                <a:cs typeface="Arial" pitchFamily="34" charset="0"/>
              </a:rPr>
            </a:br>
            <a:r>
              <a:rPr lang="pt-BR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2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b="1" dirty="0">
                <a:latin typeface="Arial" pitchFamily="34" charset="0"/>
                <a:cs typeface="Arial" pitchFamily="34" charset="0"/>
              </a:rPr>
            </a:b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Especializanda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Lusiane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Krzizanski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Domingues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Orientadora: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Wâneza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Dias Borges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Hirsch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>Janeiro de 2015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e 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4. Melhorar </a:t>
            </a:r>
            <a:r>
              <a:rPr lang="pt-BR" dirty="0" smtClean="0"/>
              <a:t>o registro das informações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5</a:t>
            </a:r>
            <a:r>
              <a:rPr lang="pt-BR" dirty="0" smtClean="0"/>
              <a:t>. Mapear </a:t>
            </a:r>
            <a:r>
              <a:rPr lang="pt-BR" dirty="0" smtClean="0"/>
              <a:t>as mulheres de risco para câncer de colo de útero e de mama. 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6. Promover </a:t>
            </a:r>
            <a:r>
              <a:rPr lang="pt-BR" dirty="0" smtClean="0"/>
              <a:t>a saúde das mulheres que realizam detecção precoce de câncer de colo de útero e de mama na unidade de saúde.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 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Metas relativas </a:t>
            </a:r>
            <a:r>
              <a:rPr lang="pt-BR" dirty="0" smtClean="0"/>
              <a:t>ao objetivo 1: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Meta 1.1. Ampliar a cobertura de detecção precoce do câncer de colo de útero das mulheres na faixa etária entre 25 e 64 anos de idade para 30</a:t>
            </a:r>
            <a:r>
              <a:rPr lang="pt-BR" dirty="0" smtClean="0"/>
              <a:t>%.</a:t>
            </a:r>
          </a:p>
          <a:p>
            <a:endParaRPr lang="pt-BR" dirty="0" smtClean="0"/>
          </a:p>
          <a:p>
            <a:r>
              <a:rPr lang="pt-BR" dirty="0" smtClean="0"/>
              <a:t>Meta 1.2. Ampliar a cobertura de detecção precoce do câncer de mama das mulheres na faixa etária entre 50 e 69 anos de idade para 30%.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 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Metas relativas </a:t>
            </a:r>
            <a:r>
              <a:rPr lang="pt-BR" dirty="0" smtClean="0"/>
              <a:t>ao objetivo </a:t>
            </a:r>
            <a:r>
              <a:rPr lang="pt-BR" dirty="0" smtClean="0"/>
              <a:t>2:</a:t>
            </a:r>
          </a:p>
          <a:p>
            <a:endParaRPr lang="pt-BR" dirty="0" smtClean="0"/>
          </a:p>
          <a:p>
            <a:r>
              <a:rPr lang="pt-BR" dirty="0" smtClean="0"/>
              <a:t>Meta 2.1. Obter 100% de coleta de amostras satisfatórias do exame </a:t>
            </a:r>
            <a:r>
              <a:rPr lang="pt-BR" dirty="0" err="1" smtClean="0"/>
              <a:t>citopatológico</a:t>
            </a:r>
            <a:r>
              <a:rPr lang="pt-BR" dirty="0" smtClean="0"/>
              <a:t> do colo de útero.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 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Metas relativas </a:t>
            </a:r>
            <a:r>
              <a:rPr lang="pt-BR" dirty="0" smtClean="0"/>
              <a:t>ao objetivo 3</a:t>
            </a:r>
            <a:r>
              <a:rPr lang="pt-BR" dirty="0" smtClean="0"/>
              <a:t>:</a:t>
            </a:r>
          </a:p>
          <a:p>
            <a:endParaRPr lang="pt-BR" dirty="0" smtClean="0"/>
          </a:p>
          <a:p>
            <a:r>
              <a:rPr lang="pt-BR" dirty="0" smtClean="0"/>
              <a:t>Meta 3.1. Identificar a 100% das mulheres com exame </a:t>
            </a:r>
            <a:r>
              <a:rPr lang="pt-BR" dirty="0" err="1" smtClean="0"/>
              <a:t>citopatológico</a:t>
            </a:r>
            <a:r>
              <a:rPr lang="pt-BR" dirty="0" smtClean="0"/>
              <a:t> alterado 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Meta 3.2. Identificar a 100% das mulheres com mamografia </a:t>
            </a:r>
            <a:r>
              <a:rPr lang="pt-BR" dirty="0" smtClean="0"/>
              <a:t>alteradas.</a:t>
            </a:r>
          </a:p>
          <a:p>
            <a:endParaRPr lang="pt-BR" dirty="0" smtClean="0"/>
          </a:p>
          <a:p>
            <a:r>
              <a:rPr lang="pt-BR" dirty="0" smtClean="0"/>
              <a:t>Meta 3.3. Realizar busca ativa em 100% de mulheres com exame </a:t>
            </a:r>
            <a:r>
              <a:rPr lang="pt-BR" dirty="0" err="1" smtClean="0"/>
              <a:t>citopatológico</a:t>
            </a:r>
            <a:r>
              <a:rPr lang="pt-BR" dirty="0" smtClean="0"/>
              <a:t> alterado sem acompanhamento pela unidade de saúde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Meta 3.4. Realizar busca ativa em 100% de mulheres com mamografia alterada sem acompanhamento pela unidade de saúde.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 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Metas relativas </a:t>
            </a:r>
            <a:r>
              <a:rPr lang="pt-BR" dirty="0" smtClean="0"/>
              <a:t>ao objetivo </a:t>
            </a:r>
            <a:r>
              <a:rPr lang="pt-BR" dirty="0" smtClean="0"/>
              <a:t>4:</a:t>
            </a:r>
          </a:p>
          <a:p>
            <a:endParaRPr lang="pt-BR" dirty="0" smtClean="0"/>
          </a:p>
          <a:p>
            <a:r>
              <a:rPr lang="pt-BR" dirty="0" smtClean="0"/>
              <a:t>Meta 4.1. Manter registro da coleta de exame </a:t>
            </a:r>
            <a:r>
              <a:rPr lang="pt-BR" dirty="0" err="1" smtClean="0"/>
              <a:t>citopatológico</a:t>
            </a:r>
            <a:r>
              <a:rPr lang="pt-BR" dirty="0" smtClean="0"/>
              <a:t> de colo de útero em registro específico em 100% das mulheres cadastradas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Meta 4.2. Manter registro da realização da mamografia em registro específico em 100% das mulheres cadastradas.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 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Relativas ao objetivo 5: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Meta 5.1. Pesquisar sinais de alerta para câncer de colo de útero em 100% das mulheres entre 25 e 64 anos dor e sangramento após relação sexual e/ou corrimento vaginal excessivo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Meta 5.2. Realizar avaliação de risco para câncer de mama em 100% das mulheres entre 50 e 69 anos.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 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Relativas ao objetivo </a:t>
            </a:r>
            <a:r>
              <a:rPr lang="pt-BR" dirty="0" smtClean="0"/>
              <a:t>6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Meta 6.1. Orientar a 100% das mulheres cadastradas sobre doenças sexualmente transmissíveis (DST) e fatores de risco para câncer de colo de útero.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Meta 6.2 Orientar a 100% das mulheres cadastradas sobre doenças sexualmente transmissíveis (DTS) e fatores de risco para câncer de mama.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t-BR" sz="2400" dirty="0" smtClean="0">
                <a:latin typeface="Garamond" pitchFamily="18" charset="0"/>
              </a:rPr>
              <a:t>Para cada objetivo proposto, foram realizadas diversas ações nos eixos pedagógicos: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 qualificação da prática clínica; 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engajamento público;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organização e gestão do serviço e 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monitoramento e avaliação.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400" dirty="0" smtClean="0">
                <a:latin typeface="Garamond" pitchFamily="18" charset="0"/>
                <a:cs typeface="Arial" pitchFamily="34" charset="0"/>
              </a:rPr>
              <a:t>Ações: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Garamond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  <a:cs typeface="Arial" pitchFamily="34" charset="0"/>
              </a:rPr>
              <a:t>Elaboração  e impressão das fichas utilizadas;</a:t>
            </a:r>
          </a:p>
          <a:p>
            <a:endParaRPr lang="pt-BR" sz="2400" dirty="0" smtClean="0">
              <a:latin typeface="Garamond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  <a:cs typeface="Arial" pitchFamily="34" charset="0"/>
              </a:rPr>
              <a:t>Reunião, capacitação e sensibilização da equipe;</a:t>
            </a:r>
          </a:p>
          <a:p>
            <a:endParaRPr lang="pt-BR" sz="2400" dirty="0" smtClean="0">
              <a:latin typeface="Garamond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  <a:cs typeface="Arial" pitchFamily="34" charset="0"/>
              </a:rPr>
              <a:t>Divulgação </a:t>
            </a:r>
            <a:r>
              <a:rPr lang="pt-BR" sz="2400" dirty="0" smtClean="0">
                <a:latin typeface="Garamond" pitchFamily="18" charset="0"/>
                <a:cs typeface="Arial" pitchFamily="34" charset="0"/>
              </a:rPr>
              <a:t>(ACS </a:t>
            </a:r>
            <a:r>
              <a:rPr lang="pt-BR" sz="2400" dirty="0" smtClean="0">
                <a:latin typeface="Garamond" pitchFamily="18" charset="0"/>
                <a:cs typeface="Arial" pitchFamily="34" charset="0"/>
              </a:rPr>
              <a:t>e Unidade de Saúde);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Garamond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  <a:cs typeface="Arial" pitchFamily="34" charset="0"/>
              </a:rPr>
              <a:t>Cadastramento das </a:t>
            </a:r>
            <a:r>
              <a:rPr lang="pt-BR" sz="2400" dirty="0" smtClean="0">
                <a:latin typeface="Garamond" pitchFamily="18" charset="0"/>
                <a:cs typeface="Arial" pitchFamily="34" charset="0"/>
              </a:rPr>
              <a:t>usuárias.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400" dirty="0" smtClean="0">
                <a:latin typeface="Garamond" pitchFamily="18" charset="0"/>
                <a:cs typeface="Arial" pitchFamily="34" charset="0"/>
              </a:rPr>
              <a:t>Ações</a:t>
            </a:r>
            <a:r>
              <a:rPr lang="pt-BR" sz="2400" dirty="0" smtClean="0">
                <a:latin typeface="Garamond" pitchFamily="18" charset="0"/>
                <a:cs typeface="Arial" pitchFamily="34" charset="0"/>
              </a:rPr>
              <a:t>:</a:t>
            </a:r>
            <a:r>
              <a:rPr lang="pt-BR" sz="2400" dirty="0" smtClean="0">
                <a:latin typeface="Garamond" pitchFamily="18" charset="0"/>
              </a:rPr>
              <a:t>  </a:t>
            </a:r>
          </a:p>
          <a:p>
            <a:pPr>
              <a:buNone/>
            </a:pPr>
            <a:r>
              <a:rPr lang="pt-BR" sz="2400" dirty="0" smtClean="0">
                <a:latin typeface="Garamond" pitchFamily="18" charset="0"/>
              </a:rPr>
              <a:t>                                      </a:t>
            </a:r>
            <a:endParaRPr lang="pt-BR" sz="2400" dirty="0" smtClean="0">
              <a:latin typeface="Garamond" pitchFamily="18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  <a:cs typeface="Arial" pitchFamily="34" charset="0"/>
              </a:rPr>
              <a:t>E</a:t>
            </a:r>
            <a:r>
              <a:rPr lang="pt-BR" sz="2400" dirty="0" smtClean="0">
                <a:latin typeface="Garamond" pitchFamily="18" charset="0"/>
              </a:rPr>
              <a:t>sclarecer </a:t>
            </a:r>
            <a:r>
              <a:rPr lang="pt-BR" sz="2400" dirty="0" smtClean="0">
                <a:latin typeface="Garamond" pitchFamily="18" charset="0"/>
              </a:rPr>
              <a:t>a comunidade sobre a importância da realização do exame </a:t>
            </a:r>
            <a:r>
              <a:rPr lang="pt-BR" sz="2400" dirty="0" err="1" smtClean="0">
                <a:latin typeface="Garamond" pitchFamily="18" charset="0"/>
              </a:rPr>
              <a:t>citopatológico</a:t>
            </a:r>
            <a:r>
              <a:rPr lang="pt-BR" sz="2400" dirty="0" smtClean="0">
                <a:latin typeface="Garamond" pitchFamily="18" charset="0"/>
              </a:rPr>
              <a:t> do colo uterino pelas mulheres de 25 a 64 anos de </a:t>
            </a:r>
            <a:r>
              <a:rPr lang="pt-BR" sz="2400" dirty="0" smtClean="0">
                <a:latin typeface="Garamond" pitchFamily="18" charset="0"/>
              </a:rPr>
              <a:t>idade;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 smtClean="0">
              <a:latin typeface="Garamond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Esclarecer a comunidade sobre a periodicidade preconizada para a realização do exame </a:t>
            </a:r>
            <a:r>
              <a:rPr lang="pt-BR" sz="2400" dirty="0" err="1" smtClean="0">
                <a:latin typeface="Garamond" pitchFamily="18" charset="0"/>
              </a:rPr>
              <a:t>citopatológico</a:t>
            </a:r>
            <a:r>
              <a:rPr lang="pt-BR" sz="2400" dirty="0" smtClean="0">
                <a:latin typeface="Garamond" pitchFamily="18" charset="0"/>
              </a:rPr>
              <a:t> do colo </a:t>
            </a:r>
            <a:r>
              <a:rPr lang="pt-BR" sz="2400" dirty="0" smtClean="0">
                <a:latin typeface="Garamond" pitchFamily="18" charset="0"/>
              </a:rPr>
              <a:t>uterino;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 smtClean="0">
              <a:latin typeface="Garamond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Monitorar a cobertura de detecção precoce de câncer de colo uterino.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 smtClean="0">
              <a:latin typeface="Garamond" pitchFamily="18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None/>
            </a:pPr>
            <a:endParaRPr lang="pt-BR" sz="2400" dirty="0" smtClean="0">
              <a:latin typeface="Garamond" pitchFamily="18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None/>
            </a:pPr>
            <a:endParaRPr lang="pt-BR" sz="2400" dirty="0" smtClean="0">
              <a:latin typeface="Garamond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pt-BR" dirty="0" smtClean="0"/>
          </a:p>
          <a:p>
            <a:pPr algn="just"/>
            <a:r>
              <a:rPr lang="pt-BR" dirty="0" smtClean="0"/>
              <a:t>Câncer de mama é o mais frequente entre mulheres na maioria das regiões brasileiras.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Câncer de colo uterino ocupa terceiro lugar geral no país.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Disponibilidade de métodos práticos, de fácil acesso e relativamente baratos para o rastreio de ambos.</a:t>
            </a:r>
          </a:p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Garamond" pitchFamily="18" charset="0"/>
                <a:cs typeface="Arial" pitchFamily="34" charset="0"/>
              </a:rPr>
              <a:t>Ações:</a:t>
            </a:r>
            <a:r>
              <a:rPr lang="pt-BR" sz="2800" dirty="0" smtClean="0">
                <a:latin typeface="Garamond" pitchFamily="18" charset="0"/>
              </a:rPr>
              <a:t>  </a:t>
            </a:r>
          </a:p>
          <a:p>
            <a:pPr>
              <a:buNone/>
            </a:pPr>
            <a:r>
              <a:rPr lang="pt-BR" sz="2800" dirty="0" smtClean="0">
                <a:latin typeface="Garamond" pitchFamily="18" charset="0"/>
              </a:rPr>
              <a:t>                                      </a:t>
            </a:r>
            <a:endParaRPr lang="pt-BR" sz="2800" dirty="0" smtClean="0">
              <a:latin typeface="Garamond" pitchFamily="18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Garamond" pitchFamily="18" charset="0"/>
              </a:rPr>
              <a:t>Acolher todas as mulheres de 25 a 64 anos que demandem a realização do exame </a:t>
            </a:r>
            <a:r>
              <a:rPr lang="pt-BR" sz="2800" dirty="0" err="1" smtClean="0">
                <a:latin typeface="Garamond" pitchFamily="18" charset="0"/>
              </a:rPr>
              <a:t>citopatológico</a:t>
            </a:r>
            <a:r>
              <a:rPr lang="pt-BR" sz="2800" dirty="0" smtClean="0">
                <a:latin typeface="Garamond" pitchFamily="18" charset="0"/>
              </a:rPr>
              <a:t> de colo uterino – demanda induzida e espontânea;</a:t>
            </a:r>
            <a:endParaRPr lang="pt-BR" sz="2800" dirty="0" smtClean="0">
              <a:latin typeface="Garamond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endParaRPr lang="pt-BR" sz="2800" dirty="0" smtClean="0">
              <a:latin typeface="Garamond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endParaRPr lang="pt-BR" sz="2800" dirty="0" smtClean="0">
              <a:latin typeface="Garamond" pitchFamily="18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sz="2800" dirty="0" smtClean="0">
                <a:latin typeface="Garamond" pitchFamily="18" charset="0"/>
                <a:cs typeface="Arial" pitchFamily="34" charset="0"/>
              </a:rPr>
              <a:t>Ações:</a:t>
            </a:r>
            <a:r>
              <a:rPr lang="pt-BR" sz="2800" dirty="0" smtClean="0">
                <a:latin typeface="Garamond" pitchFamily="18" charset="0"/>
              </a:rPr>
              <a:t>  </a:t>
            </a:r>
          </a:p>
          <a:p>
            <a:pPr>
              <a:buNone/>
            </a:pPr>
            <a:r>
              <a:rPr lang="pt-BR" sz="2800" dirty="0" smtClean="0">
                <a:latin typeface="Garamond" pitchFamily="18" charset="0"/>
              </a:rPr>
              <a:t>                                      </a:t>
            </a:r>
            <a:endParaRPr lang="pt-BR" sz="2800" dirty="0" smtClean="0">
              <a:latin typeface="Garamond" pitchFamily="18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Garamond" pitchFamily="18" charset="0"/>
                <a:cs typeface="Arial" pitchFamily="34" charset="0"/>
              </a:rPr>
              <a:t>E</a:t>
            </a:r>
            <a:r>
              <a:rPr lang="pt-BR" sz="2800" dirty="0" smtClean="0">
                <a:latin typeface="Garamond" pitchFamily="18" charset="0"/>
              </a:rPr>
              <a:t>sclarecer a comunidade sobre a importância da realização </a:t>
            </a:r>
            <a:r>
              <a:rPr lang="pt-BR" sz="2800" dirty="0" smtClean="0">
                <a:latin typeface="Garamond" pitchFamily="18" charset="0"/>
              </a:rPr>
              <a:t>da mamografia nas mulheres entre 50 e 69 </a:t>
            </a:r>
            <a:r>
              <a:rPr lang="pt-BR" sz="2800" dirty="0" smtClean="0">
                <a:latin typeface="Garamond" pitchFamily="18" charset="0"/>
              </a:rPr>
              <a:t>anos de idade;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endParaRPr lang="pt-BR" sz="2800" dirty="0" smtClean="0">
              <a:latin typeface="Garamond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Garamond" pitchFamily="18" charset="0"/>
              </a:rPr>
              <a:t>Esclarecer a comunidade sobre a </a:t>
            </a:r>
            <a:r>
              <a:rPr lang="pt-BR" sz="2800" dirty="0" smtClean="0">
                <a:latin typeface="Garamond" pitchFamily="18" charset="0"/>
              </a:rPr>
              <a:t>importância do </a:t>
            </a:r>
            <a:r>
              <a:rPr lang="pt-BR" sz="2800" dirty="0" err="1" smtClean="0">
                <a:latin typeface="Garamond" pitchFamily="18" charset="0"/>
              </a:rPr>
              <a:t>auto-exame</a:t>
            </a:r>
            <a:r>
              <a:rPr lang="pt-BR" sz="2800" dirty="0" smtClean="0">
                <a:latin typeface="Garamond" pitchFamily="18" charset="0"/>
              </a:rPr>
              <a:t> de mamas e da periodicidade </a:t>
            </a:r>
            <a:r>
              <a:rPr lang="pt-BR" sz="2800" dirty="0" smtClean="0">
                <a:latin typeface="Garamond" pitchFamily="18" charset="0"/>
              </a:rPr>
              <a:t>preconizada para a realização </a:t>
            </a:r>
            <a:r>
              <a:rPr lang="pt-BR" sz="2800" dirty="0" smtClean="0">
                <a:latin typeface="Garamond" pitchFamily="18" charset="0"/>
              </a:rPr>
              <a:t>da mamografia;</a:t>
            </a:r>
            <a:endParaRPr lang="pt-BR" sz="2800" dirty="0" smtClean="0">
              <a:latin typeface="Garamond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endParaRPr lang="pt-BR" sz="2800" dirty="0" smtClean="0">
              <a:latin typeface="Garamond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Garamond" pitchFamily="18" charset="0"/>
              </a:rPr>
              <a:t>Monitorar a cobertura de detecção precoce de câncer </a:t>
            </a:r>
            <a:r>
              <a:rPr lang="pt-BR" sz="2800" dirty="0" smtClean="0">
                <a:latin typeface="Garamond" pitchFamily="18" charset="0"/>
              </a:rPr>
              <a:t>de mama.</a:t>
            </a:r>
            <a:endParaRPr lang="pt-BR" sz="2800" dirty="0" smtClean="0">
              <a:latin typeface="Garamond" pitchFamily="18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sz="2400" dirty="0" smtClean="0">
                <a:latin typeface="Garamond" pitchFamily="18" charset="0"/>
                <a:cs typeface="Arial" pitchFamily="34" charset="0"/>
              </a:rPr>
              <a:t>Ações:</a:t>
            </a:r>
            <a:r>
              <a:rPr lang="pt-BR" sz="2400" dirty="0" smtClean="0">
                <a:latin typeface="Garamond" pitchFamily="18" charset="0"/>
              </a:rPr>
              <a:t>  </a:t>
            </a:r>
          </a:p>
          <a:p>
            <a:pPr>
              <a:buNone/>
            </a:pPr>
            <a:r>
              <a:rPr lang="pt-BR" sz="2400" dirty="0" smtClean="0">
                <a:latin typeface="Garamond" pitchFamily="18" charset="0"/>
              </a:rPr>
              <a:t>                                      </a:t>
            </a:r>
            <a:endParaRPr lang="pt-BR" sz="2400" dirty="0" smtClean="0">
              <a:latin typeface="Garamond" pitchFamily="18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Acolher todas as mulheres de </a:t>
            </a:r>
            <a:r>
              <a:rPr lang="pt-BR" sz="2400" dirty="0" smtClean="0">
                <a:latin typeface="Garamond" pitchFamily="18" charset="0"/>
              </a:rPr>
              <a:t> 50 a 69 anos </a:t>
            </a:r>
            <a:r>
              <a:rPr lang="pt-BR" sz="2400" dirty="0" smtClean="0">
                <a:latin typeface="Garamond" pitchFamily="18" charset="0"/>
              </a:rPr>
              <a:t>que demandem a realização </a:t>
            </a:r>
            <a:r>
              <a:rPr lang="pt-BR" sz="2400" dirty="0" smtClean="0">
                <a:latin typeface="Garamond" pitchFamily="18" charset="0"/>
              </a:rPr>
              <a:t>de mamografia </a:t>
            </a:r>
            <a:r>
              <a:rPr lang="pt-BR" sz="2400" dirty="0" smtClean="0">
                <a:latin typeface="Garamond" pitchFamily="18" charset="0"/>
              </a:rPr>
              <a:t>– demanda induzida e espontânea;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/>
            <a:r>
              <a:rPr lang="pt-BR" sz="2400" dirty="0" smtClean="0">
                <a:latin typeface="Garamond" pitchFamily="18" charset="0"/>
                <a:cs typeface="Arial" pitchFamily="34" charset="0"/>
              </a:rPr>
              <a:t>Ações:</a:t>
            </a:r>
          </a:p>
          <a:p>
            <a:pPr>
              <a:buNone/>
            </a:pPr>
            <a:endParaRPr lang="pt-BR" sz="2400" dirty="0" smtClean="0">
              <a:latin typeface="Garamond" pitchFamily="18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  <a:cs typeface="Arial" pitchFamily="34" charset="0"/>
              </a:rPr>
              <a:t>Recomendações do Protocolo </a:t>
            </a:r>
            <a:r>
              <a:rPr lang="pt-BR" sz="2400" dirty="0" smtClean="0">
                <a:latin typeface="Garamond" pitchFamily="18" charset="0"/>
                <a:cs typeface="Arial" pitchFamily="34" charset="0"/>
              </a:rPr>
              <a:t>do Ministério da Saúde (2013);</a:t>
            </a:r>
            <a:endParaRPr lang="pt-BR" sz="2400" dirty="0" smtClean="0">
              <a:latin typeface="Garamond" pitchFamily="18" charset="0"/>
              <a:cs typeface="Arial" pitchFamily="34" charset="0"/>
            </a:endParaRPr>
          </a:p>
          <a:p>
            <a:endParaRPr lang="pt-BR" sz="2400" dirty="0" smtClean="0">
              <a:latin typeface="Garamond" pitchFamily="18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  <a:cs typeface="Arial" pitchFamily="34" charset="0"/>
              </a:rPr>
              <a:t>Dados coletados nas </a:t>
            </a:r>
            <a:r>
              <a:rPr lang="pt-BR" sz="2400" dirty="0" smtClean="0">
                <a:latin typeface="Garamond" pitchFamily="18" charset="0"/>
                <a:cs typeface="Arial" pitchFamily="34" charset="0"/>
              </a:rPr>
              <a:t>fichas;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>
              <a:latin typeface="Garamond" pitchFamily="18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  <a:cs typeface="Arial" pitchFamily="34" charset="0"/>
              </a:rPr>
              <a:t>Verificação semanal de faltosas e busca ativa (telefone e </a:t>
            </a:r>
            <a:r>
              <a:rPr lang="pt-BR" sz="2400" dirty="0" err="1" smtClean="0">
                <a:latin typeface="Garamond" pitchFamily="18" charset="0"/>
                <a:cs typeface="Arial" pitchFamily="34" charset="0"/>
              </a:rPr>
              <a:t>ACSs</a:t>
            </a:r>
            <a:r>
              <a:rPr lang="pt-BR" sz="2400" dirty="0" smtClean="0">
                <a:latin typeface="Garamond" pitchFamily="18" charset="0"/>
                <a:cs typeface="Arial" pitchFamily="34" charset="0"/>
              </a:rPr>
              <a:t>);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>
              <a:latin typeface="Garamond" pitchFamily="18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  <a:cs typeface="Arial" pitchFamily="34" charset="0"/>
              </a:rPr>
              <a:t>Orientações acerca de cuidados em saúde individualmente em consultas e através das </a:t>
            </a:r>
            <a:r>
              <a:rPr lang="pt-BR" sz="2400" dirty="0" err="1" smtClean="0">
                <a:latin typeface="Garamond" pitchFamily="18" charset="0"/>
                <a:cs typeface="Arial" pitchFamily="34" charset="0"/>
              </a:rPr>
              <a:t>ACSs</a:t>
            </a:r>
            <a:r>
              <a:rPr lang="pt-BR" sz="2400" dirty="0" smtClean="0">
                <a:latin typeface="Garamond" pitchFamily="18" charset="0"/>
                <a:cs typeface="Arial" pitchFamily="34" charset="0"/>
              </a:rPr>
              <a:t>.</a:t>
            </a:r>
            <a:endParaRPr lang="pt-BR" sz="2400" dirty="0" smtClean="0">
              <a:latin typeface="Garamond" pitchFamily="18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indent="-457200"/>
            <a:r>
              <a:rPr lang="pt-BR" sz="2800" dirty="0" smtClean="0">
                <a:latin typeface="Garamond" pitchFamily="18" charset="0"/>
                <a:cs typeface="Arial" pitchFamily="34" charset="0"/>
              </a:rPr>
              <a:t>Ações:</a:t>
            </a:r>
          </a:p>
          <a:p>
            <a:pPr>
              <a:buNone/>
            </a:pPr>
            <a:endParaRPr lang="pt-BR" sz="2800" dirty="0" smtClean="0">
              <a:latin typeface="Garamond" pitchFamily="18" charset="0"/>
              <a:cs typeface="Arial" pitchFamily="34" charset="0"/>
            </a:endParaRPr>
          </a:p>
          <a:p>
            <a:r>
              <a:rPr lang="pt-BR" dirty="0" smtClean="0">
                <a:latin typeface="Garamond" pitchFamily="18" charset="0"/>
              </a:rPr>
              <a:t>Monitorar adequabilidade das amostras dos exames </a:t>
            </a:r>
            <a:r>
              <a:rPr lang="pt-BR" dirty="0" err="1" smtClean="0">
                <a:latin typeface="Garamond" pitchFamily="18" charset="0"/>
              </a:rPr>
              <a:t>citopatológicos</a:t>
            </a:r>
            <a:r>
              <a:rPr lang="pt-BR" dirty="0" smtClean="0">
                <a:latin typeface="Garamond" pitchFamily="18" charset="0"/>
              </a:rPr>
              <a:t> de colo uterino;</a:t>
            </a:r>
          </a:p>
          <a:p>
            <a:endParaRPr lang="pt-BR" dirty="0" smtClean="0">
              <a:latin typeface="Garamond" pitchFamily="18" charset="0"/>
            </a:endParaRPr>
          </a:p>
          <a:p>
            <a:r>
              <a:rPr lang="pt-BR" dirty="0" smtClean="0">
                <a:latin typeface="Garamond" pitchFamily="18" charset="0"/>
              </a:rPr>
              <a:t>Organizar arquivo para armazenar resultados;</a:t>
            </a:r>
          </a:p>
          <a:p>
            <a:endParaRPr lang="pt-BR" dirty="0" smtClean="0">
              <a:latin typeface="Garamond" pitchFamily="18" charset="0"/>
            </a:endParaRPr>
          </a:p>
          <a:p>
            <a:r>
              <a:rPr lang="pt-BR" dirty="0" smtClean="0">
                <a:latin typeface="Garamond" pitchFamily="18" charset="0"/>
              </a:rPr>
              <a:t>Definir responsável pelo monitoramentos;</a:t>
            </a:r>
          </a:p>
          <a:p>
            <a:endParaRPr lang="pt-BR" dirty="0" smtClean="0">
              <a:latin typeface="Garamond" pitchFamily="18" charset="0"/>
            </a:endParaRPr>
          </a:p>
          <a:p>
            <a:r>
              <a:rPr lang="pt-BR" dirty="0" smtClean="0">
                <a:latin typeface="Garamond" pitchFamily="18" charset="0"/>
              </a:rPr>
              <a:t>Facilitar acesso das usuárias ao resultados de exames.</a:t>
            </a:r>
            <a:endParaRPr lang="pt-BR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pt-BR" sz="2800" dirty="0" smtClean="0">
                <a:latin typeface="Garamond" pitchFamily="18" charset="0"/>
                <a:cs typeface="Arial" pitchFamily="34" charset="0"/>
              </a:rPr>
              <a:t>Ações:</a:t>
            </a:r>
          </a:p>
          <a:p>
            <a:pPr>
              <a:buNone/>
            </a:pPr>
            <a:endParaRPr lang="pt-BR" sz="2800" dirty="0" smtClean="0">
              <a:latin typeface="Garamond" pitchFamily="18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>
                <a:latin typeface="Garamond" pitchFamily="18" charset="0"/>
                <a:cs typeface="Arial" pitchFamily="34" charset="0"/>
              </a:rPr>
              <a:t>Monitorar os resultados </a:t>
            </a:r>
            <a:r>
              <a:rPr lang="pt-BR" sz="2800" dirty="0" smtClean="0">
                <a:latin typeface="Garamond" pitchFamily="18" charset="0"/>
              </a:rPr>
              <a:t>de todos os exames para detecção de câncer de mama, bem como o cumprimento da periodicidade de realização dos exames prevista nos protocolos adotados pela unidade de </a:t>
            </a:r>
            <a:r>
              <a:rPr lang="pt-BR" sz="2800" dirty="0" smtClean="0">
                <a:latin typeface="Garamond" pitchFamily="18" charset="0"/>
              </a:rPr>
              <a:t>saúde;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t-BR" sz="2800" dirty="0" smtClean="0">
              <a:latin typeface="Garamond" pitchFamily="18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>
                <a:latin typeface="Garamond" pitchFamily="18" charset="0"/>
                <a:cs typeface="Arial" pitchFamily="34" charset="0"/>
              </a:rPr>
              <a:t>Facilitar o acesso das mulheres ao resultado da mamografia;</a:t>
            </a:r>
            <a:endParaRPr lang="pt-BR" sz="2800" dirty="0" smtClean="0">
              <a:latin typeface="Garamond" pitchFamily="18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/>
            <a:r>
              <a:rPr lang="pt-BR" sz="2800" dirty="0" smtClean="0">
                <a:latin typeface="Garamond" pitchFamily="18" charset="0"/>
                <a:cs typeface="Arial" pitchFamily="34" charset="0"/>
              </a:rPr>
              <a:t>Ações:</a:t>
            </a:r>
          </a:p>
          <a:p>
            <a:pPr>
              <a:buNone/>
            </a:pPr>
            <a:endParaRPr lang="pt-BR" sz="2800" dirty="0" smtClean="0">
              <a:latin typeface="Garamond" pitchFamily="18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>
                <a:latin typeface="Garamond" pitchFamily="18" charset="0"/>
                <a:cs typeface="Arial" pitchFamily="34" charset="0"/>
              </a:rPr>
              <a:t>Pesquisar </a:t>
            </a:r>
            <a:r>
              <a:rPr lang="pt-BR" sz="2800" dirty="0" smtClean="0">
                <a:latin typeface="Garamond" pitchFamily="18" charset="0"/>
              </a:rPr>
              <a:t>sinais de alerta para câncer de colo de útero em 100% das mulheres entre 25 e 64 anos </a:t>
            </a:r>
            <a:r>
              <a:rPr lang="pt-BR" sz="2800" dirty="0" smtClean="0">
                <a:latin typeface="Garamond" pitchFamily="18" charset="0"/>
                <a:cs typeface="Arial" pitchFamily="34" charset="0"/>
              </a:rPr>
              <a:t>;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t-BR" sz="2800" dirty="0" smtClean="0">
              <a:latin typeface="Garamond" pitchFamily="18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>
                <a:latin typeface="Garamond" pitchFamily="18" charset="0"/>
              </a:rPr>
              <a:t>Realizar avaliação de risco para câncer de mama em 100% das mulheres entre 50 e 69 anos;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t-BR" sz="2800" dirty="0" smtClean="0">
              <a:latin typeface="Garamond" pitchFamily="18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>
                <a:latin typeface="Garamond" pitchFamily="18" charset="0"/>
              </a:rPr>
              <a:t>Monitorar a realização de avaliação de risco em todas as mulheres acompanhadas na unidade de saúde;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t-BR" sz="2800" dirty="0" smtClean="0">
              <a:latin typeface="Garamond" pitchFamily="18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>
                <a:latin typeface="Garamond" pitchFamily="18" charset="0"/>
              </a:rPr>
              <a:t>Estabelecer acompanhamento diferenciado para as mulheres de maior risco para câncer de colo de útero e de mama.</a:t>
            </a:r>
            <a:endParaRPr lang="pt-BR" sz="2800" dirty="0" smtClean="0">
              <a:latin typeface="Garamond" pitchFamily="18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pt-BR" sz="2400" dirty="0" smtClean="0">
                <a:latin typeface="Garamond" pitchFamily="18" charset="0"/>
                <a:cs typeface="Arial" pitchFamily="34" charset="0"/>
              </a:rPr>
              <a:t>Ações:</a:t>
            </a:r>
          </a:p>
          <a:p>
            <a:pPr>
              <a:buNone/>
            </a:pPr>
            <a:endParaRPr lang="pt-BR" sz="2400" dirty="0" smtClean="0">
              <a:latin typeface="Garamond" pitchFamily="18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Orientar 100% das mulheres cadastradas sobre doenças sexualmente transmissíveis (DST) e fatores de risco para câncer de colo de útero </a:t>
            </a:r>
            <a:r>
              <a:rPr lang="pt-BR" sz="2400" dirty="0" smtClean="0">
                <a:latin typeface="Garamond" pitchFamily="18" charset="0"/>
              </a:rPr>
              <a:t> e câncer de mama;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t-BR" sz="2400" dirty="0" smtClean="0">
              <a:latin typeface="Garamond" pitchFamily="18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</a:rPr>
              <a:t>Incentivar na comunidade para: o uso de preservativos; a não adesão ao uso de tabaco, álcool e drogas; a prática de atividade física regular; os hábitos alimentares </a:t>
            </a:r>
            <a:r>
              <a:rPr lang="pt-BR" sz="2400" dirty="0" smtClean="0">
                <a:latin typeface="Garamond" pitchFamily="18" charset="0"/>
              </a:rPr>
              <a:t>saudáveis;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t-BR" sz="2400" dirty="0" smtClean="0">
              <a:latin typeface="Garamond" pitchFamily="18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 smtClean="0">
                <a:latin typeface="Garamond" pitchFamily="18" charset="0"/>
                <a:cs typeface="Arial" pitchFamily="34" charset="0"/>
              </a:rPr>
              <a:t>Garantir a distribuição de preservativos.</a:t>
            </a:r>
            <a:endParaRPr lang="pt-BR" sz="2400" dirty="0" smtClean="0">
              <a:latin typeface="Garamond" pitchFamily="18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 de Atividades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8640959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Cobertura</a:t>
            </a:r>
          </a:p>
          <a:p>
            <a:pPr>
              <a:buFontTx/>
              <a:buChar char="-"/>
            </a:pPr>
            <a:r>
              <a:rPr lang="pt-BR" dirty="0" smtClean="0"/>
              <a:t>4,6</a:t>
            </a:r>
            <a:r>
              <a:rPr lang="pt-BR" dirty="0" smtClean="0"/>
              <a:t>% (n= 1042) para rastreio de câncer cervical </a:t>
            </a:r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 </a:t>
            </a:r>
            <a:r>
              <a:rPr lang="pt-BR" dirty="0" smtClean="0"/>
              <a:t>6,8% (n= 380) para rastreio </a:t>
            </a:r>
            <a:r>
              <a:rPr lang="pt-BR" dirty="0" err="1" smtClean="0"/>
              <a:t>mamográfico</a:t>
            </a:r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Discordância </a:t>
            </a:r>
            <a:r>
              <a:rPr lang="pt-BR" dirty="0" smtClean="0"/>
              <a:t>com a proposta inicial de aumento percentual de 30% de cobertura no período.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Caracterização do Município de Passo Fundo/ RS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Localizado no noroeste do Rio Grande do Sul – “Capital do Planalto Médio”</a:t>
            </a:r>
          </a:p>
          <a:p>
            <a:endParaRPr lang="pt-BR" dirty="0" smtClean="0"/>
          </a:p>
          <a:p>
            <a:r>
              <a:rPr lang="pt-BR" dirty="0" smtClean="0"/>
              <a:t>Aproximadamente 200 mil habitantes</a:t>
            </a:r>
          </a:p>
          <a:p>
            <a:endParaRPr lang="pt-BR" dirty="0" smtClean="0"/>
          </a:p>
          <a:p>
            <a:r>
              <a:rPr lang="pt-BR" dirty="0" smtClean="0"/>
              <a:t>Predominantemente urbano – 97,45 % </a:t>
            </a:r>
          </a:p>
          <a:p>
            <a:endParaRPr lang="pt-BR" dirty="0" smtClean="0"/>
          </a:p>
          <a:p>
            <a:r>
              <a:rPr lang="pt-BR" dirty="0" smtClean="0"/>
              <a:t>Agropecuária e comércio</a:t>
            </a:r>
          </a:p>
          <a:p>
            <a:endParaRPr lang="pt-BR" dirty="0" smtClean="0"/>
          </a:p>
          <a:p>
            <a:r>
              <a:rPr lang="pt-BR" dirty="0" smtClean="0"/>
              <a:t>127 serviços de saúde cadastrados no CNES</a:t>
            </a:r>
          </a:p>
          <a:p>
            <a:endParaRPr lang="pt-BR" dirty="0" smtClean="0"/>
          </a:p>
          <a:p>
            <a:r>
              <a:rPr lang="pt-BR" dirty="0" smtClean="0"/>
              <a:t>15 </a:t>
            </a:r>
            <a:r>
              <a:rPr lang="pt-BR" dirty="0" err="1" smtClean="0"/>
              <a:t>ESFs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20891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8424936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Realizar 100</a:t>
            </a:r>
            <a:r>
              <a:rPr lang="pt-BR" dirty="0" smtClean="0"/>
              <a:t>% de coleta de amostras satisfatórias do exame </a:t>
            </a:r>
            <a:r>
              <a:rPr lang="pt-BR" dirty="0" err="1" smtClean="0"/>
              <a:t>citopatológico</a:t>
            </a:r>
            <a:r>
              <a:rPr lang="pt-BR" dirty="0" smtClean="0"/>
              <a:t> do colo de útero.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Identificar </a:t>
            </a:r>
            <a:r>
              <a:rPr lang="pt-BR" dirty="0" smtClean="0"/>
              <a:t>100% das mulheres com exame </a:t>
            </a:r>
            <a:r>
              <a:rPr lang="pt-BR" dirty="0" err="1" smtClean="0"/>
              <a:t>citopatológico</a:t>
            </a:r>
            <a:r>
              <a:rPr lang="pt-BR" dirty="0" smtClean="0"/>
              <a:t> e mamografia alterados, sem acompanhamento pela unidade de saúde, e realizar busca ativa em 100% de mulheres com exame </a:t>
            </a:r>
            <a:r>
              <a:rPr lang="pt-BR" dirty="0" err="1" smtClean="0"/>
              <a:t>citopatológico</a:t>
            </a:r>
            <a:r>
              <a:rPr lang="pt-BR" dirty="0" smtClean="0"/>
              <a:t> e mamografia alterados sem acompanhamento pela unidade de saúde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Retorno estimado dos resultados de exames : 7 meses.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O recurso </a:t>
            </a:r>
            <a:r>
              <a:rPr lang="pt-BR" sz="2800" dirty="0" smtClean="0"/>
              <a:t>de busca ativa foi utilizado em nossa unidade para esclarecer </a:t>
            </a:r>
            <a:r>
              <a:rPr lang="pt-BR" sz="2800" dirty="0" smtClean="0"/>
              <a:t>às </a:t>
            </a:r>
            <a:r>
              <a:rPr lang="pt-BR" sz="2800" dirty="0" smtClean="0"/>
              <a:t>mulheres faltosas </a:t>
            </a:r>
            <a:r>
              <a:rPr lang="pt-BR" sz="2800" dirty="0" smtClean="0"/>
              <a:t>a necessidade e importância dos exames de rastreio e do cuidado em saúde.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Reagendamento de consultas.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Registro </a:t>
            </a:r>
            <a:r>
              <a:rPr lang="pt-BR" dirty="0" smtClean="0"/>
              <a:t>da coleta de exame </a:t>
            </a:r>
            <a:r>
              <a:rPr lang="pt-BR" dirty="0" err="1" smtClean="0"/>
              <a:t>citopatológico</a:t>
            </a:r>
            <a:r>
              <a:rPr lang="pt-BR" dirty="0" smtClean="0"/>
              <a:t> de colo de útero e da mamografia em registro específico em 100% das mulheres </a:t>
            </a:r>
            <a:r>
              <a:rPr lang="pt-BR" dirty="0" smtClean="0"/>
              <a:t>cadastradas.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Pesquisa de </a:t>
            </a:r>
            <a:r>
              <a:rPr lang="pt-BR" dirty="0" smtClean="0"/>
              <a:t>sinais de alerta para câncer de colo de útero em 100% das mulheres entre 25 e 64 anos dor e sangramento após relação sexual e/ou corrimento vaginal excessivo e </a:t>
            </a:r>
            <a:r>
              <a:rPr lang="pt-BR" dirty="0" smtClean="0"/>
              <a:t>avaliação </a:t>
            </a:r>
            <a:r>
              <a:rPr lang="pt-BR" dirty="0" smtClean="0"/>
              <a:t>de risco para câncer de mama em 100% das mulheres entre 50 e 69 </a:t>
            </a:r>
            <a:r>
              <a:rPr lang="pt-BR" dirty="0" smtClean="0"/>
              <a:t>anos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Orientação </a:t>
            </a:r>
            <a:r>
              <a:rPr lang="pt-BR" dirty="0" smtClean="0"/>
              <a:t>de 100% das mulheres cadastradas sobre doenças sexualmente transmissíveis e fatores de risco para câncer de colo de útero e câncer de </a:t>
            </a:r>
            <a:r>
              <a:rPr lang="pt-BR" dirty="0" smtClean="0"/>
              <a:t>mama;</a:t>
            </a:r>
          </a:p>
          <a:p>
            <a:endParaRPr lang="pt-BR" dirty="0" smtClean="0"/>
          </a:p>
          <a:p>
            <a:r>
              <a:rPr lang="pt-BR" dirty="0" smtClean="0"/>
              <a:t>Distribuição efetiva de preservativos.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Mobilização da comunidade e da equipe;</a:t>
            </a:r>
          </a:p>
          <a:p>
            <a:endParaRPr lang="pt-BR" dirty="0" smtClean="0"/>
          </a:p>
          <a:p>
            <a:r>
              <a:rPr lang="pt-BR" dirty="0" smtClean="0"/>
              <a:t>Remodelamento das consultas de saúde da mulher;</a:t>
            </a:r>
          </a:p>
          <a:p>
            <a:endParaRPr lang="pt-BR" dirty="0" smtClean="0"/>
          </a:p>
          <a:p>
            <a:r>
              <a:rPr lang="pt-BR" dirty="0" smtClean="0"/>
              <a:t>Condutas </a:t>
            </a:r>
            <a:r>
              <a:rPr lang="pt-BR" dirty="0" smtClean="0"/>
              <a:t>pautadas em literatura atual e recomendações do Ministério da </a:t>
            </a:r>
            <a:r>
              <a:rPr lang="pt-BR" dirty="0" smtClean="0"/>
              <a:t>Saúde;</a:t>
            </a:r>
          </a:p>
          <a:p>
            <a:endParaRPr lang="pt-BR" dirty="0" smtClean="0"/>
          </a:p>
          <a:p>
            <a:r>
              <a:rPr lang="pt-BR" dirty="0" smtClean="0"/>
              <a:t>Significativa </a:t>
            </a:r>
            <a:r>
              <a:rPr lang="pt-BR" dirty="0" smtClean="0"/>
              <a:t>alteração no padrão de </a:t>
            </a:r>
            <a:r>
              <a:rPr lang="pt-BR" dirty="0" smtClean="0"/>
              <a:t>acompanhamento;</a:t>
            </a:r>
          </a:p>
          <a:p>
            <a:endParaRPr lang="pt-BR" dirty="0" smtClean="0"/>
          </a:p>
          <a:p>
            <a:r>
              <a:rPr lang="pt-BR" dirty="0" smtClean="0"/>
              <a:t>Efetiva </a:t>
            </a:r>
            <a:r>
              <a:rPr lang="pt-BR" dirty="0" smtClean="0"/>
              <a:t>satisfação das mulheres que procuraram o serviço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Falta </a:t>
            </a:r>
            <a:r>
              <a:rPr lang="pt-BR" dirty="0" smtClean="0"/>
              <a:t>de colaboração de alguns </a:t>
            </a:r>
            <a:r>
              <a:rPr lang="pt-BR" dirty="0" smtClean="0"/>
              <a:t>setores;</a:t>
            </a:r>
          </a:p>
          <a:p>
            <a:endParaRPr lang="pt-BR" dirty="0" smtClean="0"/>
          </a:p>
          <a:p>
            <a:r>
              <a:rPr lang="pt-BR" dirty="0" smtClean="0"/>
              <a:t>Necessidade </a:t>
            </a:r>
            <a:r>
              <a:rPr lang="pt-BR" dirty="0" smtClean="0"/>
              <a:t>de planejamento adequado de estoques e remessa de instrumentais e demais </a:t>
            </a:r>
            <a:r>
              <a:rPr lang="pt-BR" dirty="0" smtClean="0"/>
              <a:t>materiais – falta de materiais básicos;</a:t>
            </a:r>
          </a:p>
          <a:p>
            <a:endParaRPr lang="pt-BR" dirty="0" smtClean="0"/>
          </a:p>
          <a:p>
            <a:r>
              <a:rPr lang="pt-BR" dirty="0" smtClean="0"/>
              <a:t>Demora nos resultados de exames.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Caracterização UBS Nenê </a:t>
            </a:r>
            <a:r>
              <a:rPr lang="pt-BR" dirty="0" err="1" smtClean="0"/>
              <a:t>Graeff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Mapeamento de território em curso </a:t>
            </a:r>
          </a:p>
          <a:p>
            <a:endParaRPr lang="pt-BR" dirty="0" smtClean="0"/>
          </a:p>
          <a:p>
            <a:r>
              <a:rPr lang="pt-BR" dirty="0" smtClean="0"/>
              <a:t>População atualmente estimada em 4008 pessoas</a:t>
            </a:r>
          </a:p>
          <a:p>
            <a:endParaRPr lang="pt-BR" dirty="0" smtClean="0"/>
          </a:p>
          <a:p>
            <a:r>
              <a:rPr lang="pt-BR" dirty="0" smtClean="0"/>
              <a:t>Unidade Escola – Parceria com Universidade de Passo Fundo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Reflexão Crítica Acerca de Processo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Olhar diferenciado para local de trabalho e ações;</a:t>
            </a:r>
          </a:p>
          <a:p>
            <a:endParaRPr lang="pt-BR" dirty="0" smtClean="0"/>
          </a:p>
          <a:p>
            <a:r>
              <a:rPr lang="pt-BR" dirty="0" smtClean="0"/>
              <a:t>Importância do bom trabalho em equipe;</a:t>
            </a:r>
          </a:p>
          <a:p>
            <a:endParaRPr lang="pt-BR" dirty="0" smtClean="0"/>
          </a:p>
          <a:p>
            <a:r>
              <a:rPr lang="pt-BR" dirty="0" smtClean="0"/>
              <a:t>Interação entre UBS e comunidade;</a:t>
            </a:r>
          </a:p>
          <a:p>
            <a:endParaRPr lang="pt-BR" dirty="0" smtClean="0"/>
          </a:p>
          <a:p>
            <a:r>
              <a:rPr lang="pt-BR" dirty="0" smtClean="0"/>
              <a:t>Qualificação da prática clínica;</a:t>
            </a:r>
          </a:p>
          <a:p>
            <a:endParaRPr lang="pt-BR" dirty="0" smtClean="0"/>
          </a:p>
          <a:p>
            <a:r>
              <a:rPr lang="pt-BR" dirty="0" smtClean="0"/>
              <a:t>Acolhimento dos usuários.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latin typeface="Garamond" pitchFamily="18" charset="0"/>
              </a:rPr>
              <a:t>Obrigada!</a:t>
            </a:r>
            <a:endParaRPr lang="pt-BR" sz="40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9" y="764704"/>
            <a:ext cx="7848872" cy="495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Serviços Disponíveis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Consultas médicas e de enfermagem</a:t>
            </a:r>
          </a:p>
          <a:p>
            <a:endParaRPr lang="pt-BR" dirty="0" smtClean="0"/>
          </a:p>
          <a:p>
            <a:r>
              <a:rPr lang="pt-BR" dirty="0" smtClean="0"/>
              <a:t>Imunizações</a:t>
            </a:r>
          </a:p>
          <a:p>
            <a:endParaRPr lang="pt-BR" dirty="0" smtClean="0"/>
          </a:p>
          <a:p>
            <a:r>
              <a:rPr lang="pt-BR" dirty="0" smtClean="0"/>
              <a:t>Visitas Domiciliares</a:t>
            </a:r>
          </a:p>
          <a:p>
            <a:endParaRPr lang="pt-BR" dirty="0" smtClean="0"/>
          </a:p>
          <a:p>
            <a:r>
              <a:rPr lang="pt-BR" dirty="0" smtClean="0"/>
              <a:t>Grupos de Educação em Saúde</a:t>
            </a:r>
          </a:p>
          <a:p>
            <a:endParaRPr lang="pt-BR" dirty="0" smtClean="0"/>
          </a:p>
          <a:p>
            <a:r>
              <a:rPr lang="pt-BR" dirty="0" smtClean="0"/>
              <a:t>Cadastramento Bolsa Família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dirty="0" smtClean="0"/>
              <a:t>	</a:t>
            </a:r>
          </a:p>
          <a:p>
            <a:pPr algn="ctr">
              <a:buNone/>
            </a:pPr>
            <a:endParaRPr lang="pt-BR" sz="3600" dirty="0" smtClean="0"/>
          </a:p>
          <a:p>
            <a:pPr algn="ctr">
              <a:buNone/>
            </a:pPr>
            <a:r>
              <a:rPr lang="pt-BR" sz="3600" dirty="0" smtClean="0"/>
              <a:t>Os atendimentos referentes aos cuidados com a saúde da mulher não vinham sendo realizados nos últimos 2 anos.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 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b="1" dirty="0" smtClean="0"/>
              <a:t>Objetivo Geral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Melhorar a </a:t>
            </a:r>
            <a:r>
              <a:rPr lang="pt-BR" dirty="0" smtClean="0"/>
              <a:t>atenção </a:t>
            </a:r>
            <a:r>
              <a:rPr lang="pt-BR" dirty="0" smtClean="0"/>
              <a:t>à </a:t>
            </a:r>
            <a:r>
              <a:rPr lang="pt-BR" dirty="0" smtClean="0"/>
              <a:t>saúde </a:t>
            </a:r>
            <a:r>
              <a:rPr lang="pt-BR" dirty="0" smtClean="0"/>
              <a:t>da m</a:t>
            </a:r>
            <a:r>
              <a:rPr lang="pt-BR" dirty="0" smtClean="0"/>
              <a:t>ulher quanto à prevenção </a:t>
            </a:r>
            <a:r>
              <a:rPr lang="pt-BR" dirty="0" smtClean="0"/>
              <a:t>do </a:t>
            </a:r>
            <a:r>
              <a:rPr lang="pt-BR" dirty="0" smtClean="0"/>
              <a:t>câncer </a:t>
            </a:r>
            <a:r>
              <a:rPr lang="pt-BR" dirty="0" smtClean="0"/>
              <a:t>de </a:t>
            </a:r>
            <a:r>
              <a:rPr lang="pt-BR" dirty="0" smtClean="0"/>
              <a:t>colo </a:t>
            </a:r>
            <a:r>
              <a:rPr lang="pt-BR" dirty="0" smtClean="0"/>
              <a:t>de </a:t>
            </a:r>
            <a:r>
              <a:rPr lang="pt-BR" dirty="0" smtClean="0"/>
              <a:t>útero </a:t>
            </a:r>
            <a:r>
              <a:rPr lang="pt-BR" dirty="0" smtClean="0"/>
              <a:t>e </a:t>
            </a:r>
            <a:r>
              <a:rPr lang="pt-BR" dirty="0" smtClean="0"/>
              <a:t>controle </a:t>
            </a:r>
            <a:r>
              <a:rPr lang="pt-BR" dirty="0" smtClean="0"/>
              <a:t>do </a:t>
            </a:r>
            <a:r>
              <a:rPr lang="pt-BR" dirty="0" smtClean="0"/>
              <a:t>câncer </a:t>
            </a:r>
            <a:r>
              <a:rPr lang="pt-BR" dirty="0" smtClean="0"/>
              <a:t>de </a:t>
            </a:r>
            <a:r>
              <a:rPr lang="pt-BR" dirty="0" smtClean="0"/>
              <a:t>mama na UBS Nenê </a:t>
            </a:r>
            <a:r>
              <a:rPr lang="pt-BR" dirty="0" err="1" smtClean="0"/>
              <a:t>Graeff</a:t>
            </a:r>
            <a:r>
              <a:rPr lang="pt-BR" dirty="0" smtClean="0"/>
              <a:t> </a:t>
            </a:r>
            <a:r>
              <a:rPr lang="pt-BR" dirty="0" smtClean="0"/>
              <a:t>em Passo Fundo, RS.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 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b="1" dirty="0" smtClean="0"/>
              <a:t>Objetivos Específicos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marL="514350" indent="-514350">
              <a:buNone/>
            </a:pPr>
            <a:r>
              <a:rPr lang="pt-BR" dirty="0" smtClean="0"/>
              <a:t>1. Ampliar </a:t>
            </a:r>
            <a:r>
              <a:rPr lang="pt-BR" dirty="0" smtClean="0"/>
              <a:t>a cobertura de detecção precoce do câncer de colo e do câncer de mama</a:t>
            </a:r>
            <a:r>
              <a:rPr lang="pt-BR" dirty="0" smtClean="0"/>
              <a:t>.</a:t>
            </a:r>
          </a:p>
          <a:p>
            <a:pPr marL="514350" indent="-514350">
              <a:buAutoNum type="arabicPeriod"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2. Melhorar </a:t>
            </a:r>
            <a:r>
              <a:rPr lang="pt-BR" dirty="0" smtClean="0"/>
              <a:t>a qualidade do atendimento das mulheres que realizam detecção precoce de câncer de colo de útero e de mama na unidade de saúde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3. Melhorar </a:t>
            </a:r>
            <a:r>
              <a:rPr lang="pt-BR" dirty="0" smtClean="0"/>
              <a:t>a adesão das mulheres à realização de exame </a:t>
            </a:r>
            <a:r>
              <a:rPr lang="pt-BR" dirty="0" err="1" smtClean="0"/>
              <a:t>citopatológico</a:t>
            </a:r>
            <a:r>
              <a:rPr lang="pt-BR" dirty="0" smtClean="0"/>
              <a:t> de colo de útero e mamografia.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905</TotalTime>
  <Words>1525</Words>
  <Application>Microsoft Office PowerPoint</Application>
  <PresentationFormat>Apresentação na tela (4:3)</PresentationFormat>
  <Paragraphs>239</Paragraphs>
  <Slides>41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Cívico</vt:lpstr>
      <vt:lpstr>Universidade Aberta do SUS – UNASUS Universidade Federal de Pelotas Especialização em Saúde da Família Modalidade a Distância   Melhoria da Atenção à Saúde da Mulher - Prevenção do Câncer de Colo de Útero e Controle do Câncer de Mama na UBS Nenê Graeff, Passo Fundo/RS.    Especializanda: Lusiane Krzizanski Domingues Orientadora: Wâneza Dias Borges Hirsch  Janeiro de 2015</vt:lpstr>
      <vt:lpstr>Introdução</vt:lpstr>
      <vt:lpstr>Caracterização do Município de Passo Fundo/ RS</vt:lpstr>
      <vt:lpstr>Caracterização UBS Nenê Graeff</vt:lpstr>
      <vt:lpstr>Slide 5</vt:lpstr>
      <vt:lpstr>Serviços Disponíveis</vt:lpstr>
      <vt:lpstr>Slide 7</vt:lpstr>
      <vt:lpstr>Objetivos e Metas</vt:lpstr>
      <vt:lpstr>Objetivos e Metas</vt:lpstr>
      <vt:lpstr>Objetivo e Metas</vt:lpstr>
      <vt:lpstr>Objetivos e Metas</vt:lpstr>
      <vt:lpstr>Objetivos e Metas</vt:lpstr>
      <vt:lpstr>Objetivos e Metas</vt:lpstr>
      <vt:lpstr>Objetivos e Metas</vt:lpstr>
      <vt:lpstr>Objetivos e Metas</vt:lpstr>
      <vt:lpstr>Objetivos e Metas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Cronograma de Atividades</vt:lpstr>
      <vt:lpstr>Resultados</vt:lpstr>
      <vt:lpstr>Resultados</vt:lpstr>
      <vt:lpstr>Resultados</vt:lpstr>
      <vt:lpstr>Resultados</vt:lpstr>
      <vt:lpstr>Slide 33</vt:lpstr>
      <vt:lpstr>Resultados</vt:lpstr>
      <vt:lpstr>Resultados</vt:lpstr>
      <vt:lpstr>Resultados</vt:lpstr>
      <vt:lpstr>Resultados</vt:lpstr>
      <vt:lpstr>Discussão</vt:lpstr>
      <vt:lpstr>Discussão</vt:lpstr>
      <vt:lpstr>Reflexão Crítica Acerca de Processo de Aprendizagem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– UNASUS Universidade Federal de Pelotas Especialização em Saúde da Família Modalidade a Distância   Melhoria da Atenção à Saúde da Mulher - Prevenção do Câncer de Colo de Útero e Controle do Câncer de Mama - na UBS Nenê Graeff, Passo Fundo/RS.    Especializanda: Lusiane Krzizanski Domingues Orientadora: Wâneza Dias Borges Hirsch</dc:title>
  <dc:creator>Intel</dc:creator>
  <cp:lastModifiedBy>Intel</cp:lastModifiedBy>
  <cp:revision>44</cp:revision>
  <dcterms:created xsi:type="dcterms:W3CDTF">2015-01-20T21:19:27Z</dcterms:created>
  <dcterms:modified xsi:type="dcterms:W3CDTF">2015-01-21T12:24:53Z</dcterms:modified>
</cp:coreProperties>
</file>