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98" r:id="rId4"/>
    <p:sldId id="264" r:id="rId5"/>
    <p:sldId id="265" r:id="rId6"/>
    <p:sldId id="266" r:id="rId7"/>
    <p:sldId id="267" r:id="rId8"/>
    <p:sldId id="268" r:id="rId9"/>
    <p:sldId id="269" r:id="rId10"/>
    <p:sldId id="299" r:id="rId11"/>
    <p:sldId id="300" r:id="rId12"/>
    <p:sldId id="270" r:id="rId13"/>
    <p:sldId id="271" r:id="rId14"/>
    <p:sldId id="302" r:id="rId15"/>
    <p:sldId id="304" r:id="rId16"/>
    <p:sldId id="274" r:id="rId17"/>
    <p:sldId id="307" r:id="rId18"/>
    <p:sldId id="308" r:id="rId19"/>
    <p:sldId id="309" r:id="rId20"/>
    <p:sldId id="310" r:id="rId21"/>
    <p:sldId id="321" r:id="rId22"/>
    <p:sldId id="322" r:id="rId23"/>
    <p:sldId id="311" r:id="rId24"/>
    <p:sldId id="314" r:id="rId25"/>
    <p:sldId id="315" r:id="rId26"/>
    <p:sldId id="316" r:id="rId27"/>
    <p:sldId id="317" r:id="rId28"/>
    <p:sldId id="319" r:id="rId29"/>
    <p:sldId id="297" r:id="rId30"/>
    <p:sldId id="320" r:id="rId31"/>
    <p:sldId id="301" r:id="rId32"/>
    <p:sldId id="323" r:id="rId33"/>
    <p:sldId id="257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8" d="100"/>
          <a:sy n="78" d="100"/>
        </p:scale>
        <p:origin x="-11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41521197007482E-2"/>
          <c:y val="3.5305096666838211E-2"/>
          <c:w val="0.92219139650872817"/>
          <c:h val="0.8424654761292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corrigida.xls]Indicadores'!$C$4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final corrigida.xls]Indicadores'!$D$3:$G$3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corrigida.xls]Indicadores'!$D$4:$G$4</c:f>
              <c:numCache>
                <c:formatCode>0.0%</c:formatCode>
                <c:ptCount val="4"/>
                <c:pt idx="0">
                  <c:v>0.31818181818181818</c:v>
                </c:pt>
                <c:pt idx="1">
                  <c:v>0.61818181818181817</c:v>
                </c:pt>
                <c:pt idx="2">
                  <c:v>0.81818181818181823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46912"/>
        <c:axId val="62248448"/>
      </c:barChart>
      <c:catAx>
        <c:axId val="6224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248448"/>
        <c:crosses val="autoZero"/>
        <c:auto val="1"/>
        <c:lblAlgn val="ctr"/>
        <c:lblOffset val="100"/>
        <c:noMultiLvlLbl val="0"/>
      </c:catAx>
      <c:valAx>
        <c:axId val="622484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246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9959561664231"/>
          <c:y val="7.6733434896531352E-2"/>
          <c:w val="0.86190043065864663"/>
          <c:h val="0.82771420906196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corrigida.xls]Indicadores'!$S$4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final corrigida.xls]Indicadores'!$T$3:$W$3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corrigida.xls]Indicadores'!$T$4:$W$4</c:f>
              <c:numCache>
                <c:formatCode>0.0%</c:formatCode>
                <c:ptCount val="4"/>
                <c:pt idx="0">
                  <c:v>0.14516129032258066</c:v>
                </c:pt>
                <c:pt idx="1">
                  <c:v>0.32258064516129031</c:v>
                </c:pt>
                <c:pt idx="2">
                  <c:v>0.45161290322580644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87136"/>
        <c:axId val="64988672"/>
      </c:barChart>
      <c:catAx>
        <c:axId val="6498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88672"/>
        <c:crosses val="autoZero"/>
        <c:auto val="1"/>
        <c:lblAlgn val="ctr"/>
        <c:lblOffset val="100"/>
        <c:noMultiLvlLbl val="0"/>
      </c:catAx>
      <c:valAx>
        <c:axId val="649886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871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836B45-252E-4073-80F7-697EAEA7E7D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587648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2423852"/>
            <a:ext cx="6400800" cy="1473200"/>
          </a:xfrm>
        </p:spPr>
        <p:txBody>
          <a:bodyPr>
            <a:normAutofit fontScale="92500"/>
          </a:bodyPr>
          <a:lstStyle/>
          <a:p>
            <a:r>
              <a:rPr lang="pt-BR" sz="2800" b="1" dirty="0">
                <a:solidFill>
                  <a:schemeClr val="tx1"/>
                </a:solidFill>
              </a:rPr>
              <a:t>Melhoria da atenção à saúde da pessoa com hipertensão arterial sistêmica e/ou diabetes mellitus na USF Benfica, Rio Branco/AC</a:t>
            </a:r>
            <a:endParaRPr lang="pt-BR" sz="28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19872" y="4365104"/>
            <a:ext cx="53533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Luiz Carlos Souza do Nascimento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000" b="1" dirty="0" err="1" smtClean="0"/>
              <a:t>Ethieli</a:t>
            </a:r>
            <a:r>
              <a:rPr lang="pt-BR" sz="2000" b="1" dirty="0" smtClean="0"/>
              <a:t> </a:t>
            </a:r>
            <a:r>
              <a:rPr lang="pt-BR" sz="2000" b="1" dirty="0"/>
              <a:t>Rodrigues da Silveira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76776" y="594928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55576" y="546926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3528" y="1119971"/>
            <a:ext cx="8532440" cy="2669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avaliação: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Solicitação de Exames                                 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Orientações sobre </a:t>
            </a:r>
          </a:p>
          <a:p>
            <a:pPr lvl="1"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autocuidado, medicações</a:t>
            </a:r>
          </a:p>
          <a:p>
            <a:pPr lvl="1"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tabagismo, nutrição.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882933" y="3645024"/>
            <a:ext cx="8098213" cy="2736304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gestão do </a:t>
            </a:r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serviço: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Contato </a:t>
            </a: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parceiros, escolas, igrejas</a:t>
            </a: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da busca ativa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Planejamento dos materiais necessários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Organização dos registros</a:t>
            </a: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932040" y="1501621"/>
            <a:ext cx="44602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Primeira Consulta                  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Tratamento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concluído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 Registros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atualizados</a:t>
            </a:r>
            <a:endParaRPr lang="pt-BR" sz="1200" dirty="0"/>
          </a:p>
          <a:p>
            <a:endParaRPr lang="pt-BR" sz="1200" dirty="0" smtClean="0"/>
          </a:p>
          <a:p>
            <a:endParaRPr lang="pt-BR" sz="1200" dirty="0" smtClean="0"/>
          </a:p>
          <a:p>
            <a:endParaRPr lang="pt-BR" sz="12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71600" y="116632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b="1" dirty="0" smtClean="0">
                <a:solidFill>
                  <a:schemeClr val="tx1"/>
                </a:solidFill>
                <a:effectLst/>
              </a:rPr>
              <a:t>Metodologia/Ações</a:t>
            </a:r>
            <a:endParaRPr lang="pt-BR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48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474500"/>
            <a:ext cx="7452320" cy="5383500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Reunião de orientação com todos os parceiros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Manutenção dos registros</a:t>
            </a: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Participação da comunidade</a:t>
            </a:r>
          </a:p>
          <a:p>
            <a:pPr lvl="1"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 prática clínica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Qualificação da equipe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Orientações a comunidade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Registros adequados	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b="1" dirty="0" smtClean="0">
                <a:solidFill>
                  <a:schemeClr val="tx1"/>
                </a:solidFill>
                <a:effectLst/>
              </a:rPr>
              <a:t>Metodologia/Ações</a:t>
            </a:r>
            <a:endParaRPr lang="pt-BR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752528"/>
          </a:xfrm>
        </p:spPr>
        <p:txBody>
          <a:bodyPr>
            <a:normAutofit fontScale="92500"/>
          </a:bodyPr>
          <a:lstStyle/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Protocolo: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As atividades realizadas na intervenção atingirão a totalidade dos hipertensos e diabéticos residentes na área de abrangência da UBS e terão como referência o Protocolo ou Manual Técnico: Cadernos de Atenção Básica n°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 Hipertensão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Arterial Sistêmica do Ministério da Saúde (Brasil, 2013), e nº 36 Diabetes Mellitus do Ministério da Saúde (Brasil,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2013)</a:t>
            </a:r>
          </a:p>
          <a:p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Ficha Espelho: As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ações clínicas individuais e as atividades coletivas de educação e prevenção serão registradas nos prontuários individuais de cada hipertenso e diabético e em fichas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espelho.</a:t>
            </a:r>
          </a:p>
          <a:p>
            <a:pPr marL="0" indent="0">
              <a:buNone/>
            </a:pPr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Planilha coleta de dados: Os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dados resultantes destes registros serão informados na planilha de coleta de dados, que serão consolidados, o qual nos fornecerá os indicadores utilizados no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monitoramento.</a:t>
            </a:r>
          </a:p>
          <a:p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1"/>
                </a:solidFill>
              </a:rPr>
              <a:t>Logística</a:t>
            </a:r>
            <a:endParaRPr lang="pt-B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39" cy="4680520"/>
          </a:xfrm>
        </p:spPr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 Ampliar a cobertura a hipertensos e/ou diabéticos.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1.1: Cadastrar 100% dos hipertensos da área de abrangência no Programa de Atenção à Hipertensão Arterial e à Diabetes Mellitus da unidade de saúde.</a:t>
            </a:r>
          </a:p>
          <a:p>
            <a:pPr marL="0" indent="0">
              <a:buNone/>
            </a:pP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relação à cobertura do Programa de Atenção à pessoa com Hipertensão na Unidade de Saúde, conforme os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apresentados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figura 1, ainda não conseguimos total êxito. No primeiro mês, alcançamos 31,8% (35), 61,8% (68) no segundo mês e 81,8% (90) no terceiro mês.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OBJETIVOS ESPECÍFICOS/METAS E RESULTADOS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772100929"/>
              </p:ext>
            </p:extLst>
          </p:nvPr>
        </p:nvGraphicFramePr>
        <p:xfrm>
          <a:off x="1619672" y="855353"/>
          <a:ext cx="5571728" cy="267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324544" y="3645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1: Cobertura do programa de hipertenso na UBS.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03548" y="3957584"/>
            <a:ext cx="82449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Não atingimos 100% de cobertura porque nossa população ainda não estava informada em sua totalidade de nosso projeto de intervenção, por isto iniciamos busca ativa dos faltosos, indo casa a casa, utilizando os parceiros para divulgação da intervenção.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Tínhamos também a dificuldade de acesso por nossas vias de acesso apresentam com vários problemas no inverno dificultando a chegada do usuário até nossa unidade, no entanto, podemos verificar que estes percentuais chegaram a 81,8% no final do terceiro mês de intervenção. </a:t>
            </a:r>
          </a:p>
        </p:txBody>
      </p:sp>
    </p:spTree>
    <p:extLst>
      <p:ext uri="{BB962C8B-B14F-4D97-AF65-F5344CB8AC3E}">
        <p14:creationId xmlns:p14="http://schemas.microsoft.com/office/powerpoint/2010/main" val="28275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517534732"/>
              </p:ext>
            </p:extLst>
          </p:nvPr>
        </p:nvGraphicFramePr>
        <p:xfrm>
          <a:off x="1108310" y="3212976"/>
          <a:ext cx="6533964" cy="256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96552" y="58772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2: Cobertura do programa de diabetes na UBS.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74892" y="1767513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dirty="0">
                <a:latin typeface="Arial" pitchFamily="34" charset="0"/>
                <a:cs typeface="Arial" pitchFamily="34" charset="0"/>
              </a:rPr>
              <a:t>relação à cobertura do Programa de Atenção à pessoa com diabetes na Unidade de Saúde, no primeiro mês chegamos à 14,5% (09), 32,3% (20) no segundo mês e 45,2% (28) no terceiro.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9552" y="761318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Meta 1.2: Cadastrar 100% dos diabéticos da área de abrangência no Programa de Atenção à Hipertensão Arterial e à Diabetes Mellitus da unidade de saúde. </a:t>
            </a:r>
          </a:p>
        </p:txBody>
      </p:sp>
    </p:spTree>
    <p:extLst>
      <p:ext uri="{BB962C8B-B14F-4D97-AF65-F5344CB8AC3E}">
        <p14:creationId xmlns:p14="http://schemas.microsoft.com/office/powerpoint/2010/main" val="10362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91056"/>
            <a:ext cx="8075239" cy="4790272"/>
          </a:xfrm>
        </p:spPr>
        <p:txBody>
          <a:bodyPr>
            <a:normAutofit/>
          </a:bodyPr>
          <a:lstStyle/>
          <a:p>
            <a:endParaRPr lang="pt-BR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relação às pessoas com diabetes, tivemos que intensificar nossas ações de busca ativa, nos foi disponibilizado um automóvel para dar continuidade casa a casa, porém tínhamos muita resistência por parte das pessoas por estarem com sequelas da enfermidade, muitos desacreditados em sua recuperação e alguns em completa situação de abandono, o que levou mais tempo para conseguirmos a adesão ao nosso projeto de intervenção, chegando ao final com percentual de 45,2% no terceiro mês.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Dificuldades na meta de cobertura: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-218152"/>
            <a:ext cx="806489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2: Melhorar a qualidade da atenção a hipertensos e/ou diabéticos.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2.1: Realizar exame clínico apropriado em 100% dos hipertensos cadastrados na unidade de saúde.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2.2: Realizar exame clínico apropriado em 100% dos diabéticos cadastrados na unidade de saúde.</a:t>
            </a:r>
          </a:p>
          <a:p>
            <a:endParaRPr lang="pt-BR" dirty="0" smtClean="0"/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obtidos, felizmente, foram de 100%  nos três meses da intervenção, o que contribuiu para darmos uma melhor atenção com relação a qualidade de nossa consulta médica.  Para os pacientes com hipertensão no primeiro mês foram 35 (100%), no segundo mês 68 (100%) e no terceiro mês 90 (100%). Para os com diabetes, no primeiro mês 9 (100%), no segundo mês 20 (100%), e no terceiro mês 28 (100%).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12844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2.3: Garantir a 100% dos hipertensos a realização de exames complementares em dia de acordo com o protocolo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2.4: Garantir a 100% dos diabéticos a realização de exames complementares em dia de acordo com o protocolo.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 smtClean="0"/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>
                <a:latin typeface="Arial" pitchFamily="34" charset="0"/>
                <a:cs typeface="Arial" pitchFamily="34" charset="0"/>
              </a:rPr>
              <a:t>primeiro mês 35 (100%) dos usuários com hipertensão estavam com exames em dia, no segundo mês 68 (100%) e no terceiro mês 90 (100%). Para os com diabetes no primeiro mês 9 (100%) no segundo mês 20 (100%) e no terceiro mês 28 (100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%).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Vale ressaltar que com a parceria que obtivemos com o laboratório de nossa referência, alcançamos 100% na realização dos exames de todos os com hipertensão e diabetes atendidos em cada mês.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8984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2.5: Priorizar a prescrição de medicamentos da farmácia popular/ HIPERDIA para 100% dos hipertensos cadastrados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2.6: Priorizar a prescrição de medicamentos da farmácia popular/ HIPERDIA para 100% dos diabéticos cadastrados na unidade de saúde.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Durante </a:t>
            </a:r>
            <a:r>
              <a:rPr lang="pt-BR" dirty="0">
                <a:latin typeface="Arial" pitchFamily="34" charset="0"/>
                <a:cs typeface="Arial" pitchFamily="34" charset="0"/>
              </a:rPr>
              <a:t>os três meses da intervenção, tanto os usuários com hipertensão quanto os com diabetes tiveram prioridade para essa ação. No primeiro mês tivemos 35 (100%), no segundo mês 68 (100%), e no terceiro mês 90 (100%) das pessoas com hipertensão com prescrição de medicamento da farmácia popular. Para os com diabetes tivemos 9 (100%) no primeiro mês, no segundo mês 20 (100%) e no terceiro mês 28 (100%).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Todos os medicamentos priorizados pelo ministério da saúde estavam em 100% disponibilizados por nossa farmácia básica mensalmente. Isto contribuiu de forma relevante para obtermos este percentual a cada mês.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63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/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4" name="Retângulo 3"/>
          <p:cNvSpPr/>
          <p:nvPr/>
        </p:nvSpPr>
        <p:spPr>
          <a:xfrm>
            <a:off x="611560" y="1916832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Hipertensão Arterial Sistêmica (HAS) e o Diabetes Mellitus (DM) são considerados problemas de saúde pública prevalentes, em ascendência, onerosos do ponto vista social e econômico e com potencial reconhecido para prevenção, além de constituir um dos principais fatores de risco para as doenças cardiovasculares e cerebrovasculares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89844"/>
            <a:ext cx="813690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2.7: Realizar avaliação da necessidade de atendimento odontológico em 100% dos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2.8: Realizar avaliação da necessidade de atendimento odontológico em 100% dos diabéticos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  <a:p>
            <a:r>
              <a:rPr lang="pt-BR" dirty="0"/>
              <a:t>Para os com hipertensão, no primeiro mês tivemos 35 (100%), no segundo mês 68 (100%) e no terceiro mês 90 (100%). Para os com diabetes no primeiro mês 9 (100%) no segundo mês 20 (100%) e no terceiro mês 28 (100</a:t>
            </a:r>
            <a:r>
              <a:rPr lang="pt-BR" dirty="0" smtClean="0"/>
              <a:t>%).</a:t>
            </a:r>
          </a:p>
          <a:p>
            <a:endParaRPr lang="pt-BR" dirty="0"/>
          </a:p>
          <a:p>
            <a:r>
              <a:rPr lang="pt-BR" dirty="0"/>
              <a:t>Estes usuários eram referenciados em sua totalidade para unidade de referência Cláudia Vitorino, onde obtinham atendimento </a:t>
            </a:r>
            <a:r>
              <a:rPr lang="pt-BR" dirty="0" smtClean="0"/>
              <a:t>odontológico.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54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5576" y="1268760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endParaRPr lang="pt-BR" b="1" dirty="0"/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3: Melhorar a adesão de hipertensos e/ou diabéticos ao programa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dirty="0"/>
              <a:t>Meta 3.1: Buscar 100% dos hipertensos cadastrados na unidade de saúde faltosos às consultas na unidade de saúde conforme a periodicidade recomendada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Meta 3.2: Buscar 100% dos diabéticos faltosos cadastrados na unidade de saúde às consultas na unidade de saúde conforme a periodicidade recomendada.</a:t>
            </a:r>
          </a:p>
          <a:p>
            <a:r>
              <a:rPr lang="pt-BR" dirty="0"/>
              <a:t>Em relação a essas metas, também alcançamos 100% nos três meses da intervenção, sendo no primeiro mês 19 (100%), no segundo mês 23 (100%) e no terceiro 25 (100%) das pessoas com hipertensão buscadas ativamente. Já para os com diabetes alcançamos no primeiro 5 (100%), no segundo 07 (100%) e no terceiro 07 (100%).</a:t>
            </a:r>
          </a:p>
        </p:txBody>
      </p:sp>
    </p:spTree>
    <p:extLst>
      <p:ext uri="{BB962C8B-B14F-4D97-AF65-F5344CB8AC3E}">
        <p14:creationId xmlns:p14="http://schemas.microsoft.com/office/powerpoint/2010/main" val="1907821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305342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dirty="0"/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4: Melhorar o registro das informações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dirty="0"/>
              <a:t>Meta 4.1: Manter ficha de acompanhamento de 100% dos hipertensos cadastrados na unidade de saúde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Meta 4.2: Manter ficha de acompanhamento de 100% dos diabéticos cadastrados na unidade de saúde.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No primeiro mês dessa ação, para os com hipertensão, alcançamos 35 (100%), no segundo mês 68 (100%) e no terceiro mês 90 (100%). Já para os com diabetes alcançamos no primeiro 9 (100%), no segundo 20 (100%) e no terceiro 28 (100%) com registros adequados </a:t>
            </a:r>
            <a:r>
              <a:rPr lang="pt-BR" dirty="0" smtClean="0"/>
              <a:t>preenchidos.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320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-495151"/>
            <a:ext cx="856895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5: Mapear hipertensos e diabéticos de risco para doença cardiovascular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5.1: Realizar estratificação do risco cardiovascular em 100% dos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5.2: Realizar estratificação do risco cardiovascular em 100% dos diabéticos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  <a:p>
            <a:r>
              <a:rPr lang="pt-BR" dirty="0"/>
              <a:t>Para os usuários com hipertensão realizamos estratificação de risco no primeiro mês em 35 (100%), no segundo mês 68 (100%) e no terceiro mês 90 (100%). Para os usuários com diabetes também alcançamos 100% nos três meses, sendo no primeiro 9 (100%), no segundo 20 (100%) e no terceiro 28 (100%). 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Esta </a:t>
            </a:r>
            <a:r>
              <a:rPr lang="pt-BR" dirty="0"/>
              <a:t>estratificação foi realizada utilizando a escala de Framinghan, utilizando critérios clínicos para classificarmos os pacientes  de baixo, moderado e alto risco cardiovascular,  no qual contribuiu para  estimar que de acordo com o percentual obtido possa vir a ocorrer um dano ou evento ao longo de 10 anos aproximadamente, como morte por dano coronariano, infarto do miocárdio, acidente vascular cerebral</a:t>
            </a:r>
            <a:r>
              <a:rPr lang="pt-BR" dirty="0" smtClean="0"/>
              <a:t>, etc</a:t>
            </a:r>
            <a:r>
              <a:rPr lang="pt-BR" dirty="0"/>
              <a:t>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93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6: Promover a saúde de hipertensos e diabéticos.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6.1: Garantir orientação nutricional sobre alimentação saudável a 100% dos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6.2: Garantir orientação nutricional sobre alimentação saudável a 100% dos diabéticos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  <a:p>
            <a:pPr algn="just"/>
            <a:r>
              <a:rPr lang="pt-BR" dirty="0"/>
              <a:t>Todos os usuários (100%) com hipertensão e com diabetes receberam orientação nutricional sobre alimentação saudável, sendo que para hipertensão foram 35 (100%) no primeiro, 68 (100%) no segundo e 90 (100%) no terceiro.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Para </a:t>
            </a:r>
            <a:r>
              <a:rPr lang="pt-BR" dirty="0"/>
              <a:t>os com diabetes no primeiro mês tivemos 9 (100%) no segundo 20 (100%), e no terceiro 28 (100</a:t>
            </a:r>
            <a:r>
              <a:rPr lang="pt-BR" dirty="0" smtClean="0"/>
              <a:t>%).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61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5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6.3: Garantir orientação em relação à prática regular de atividade física a 100% dos pacientes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6.4: Garantir orientação em relação à prática regular de atividade física a 100% dos pacientes diabéticos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pPr algn="just"/>
            <a:r>
              <a:rPr lang="pt-BR" dirty="0"/>
              <a:t>Todos os usuários (100%) com hipertensão e com diabetes receberam orientações sobre a prática de atividade física. Para os com hipertensão no primeiro mês foram 35 (100%) no segundo 68 (100%), e no terceiro 90 (100%). Já para os com diabetes no primeiro mês 9 (100%) no segundo 20 (100%) e no terceiro 28 (100</a:t>
            </a:r>
            <a:r>
              <a:rPr lang="pt-BR" dirty="0" smtClean="0"/>
              <a:t>%).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20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7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6.5: Garantir orientação sobre os riscos do tabagismo a 100% dos pacientes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6.6: Garantir orientação sobre os riscos do tabagismo a 100% dos pacientes diabéticos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/>
              <a:t>Para nossa equipe foi um sucesso cumprir 100% dessa meta nos três meses da intervenção. Quanto aos com hipertensão no primeiro mês foram 35 (100%) no segundo 68 (100%) e no terceiro 90 (100</a:t>
            </a:r>
            <a:r>
              <a:rPr lang="pt-BR" dirty="0" smtClean="0"/>
              <a:t>%).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</a:t>
            </a:r>
            <a:r>
              <a:rPr lang="pt-BR" dirty="0"/>
              <a:t>Para os com diabetes 9 (100%) no primeiro mês, no segundo 20 (100%) e no terceiro 28 (100%) que receberam orientações sobre o tabagismo.</a:t>
            </a:r>
          </a:p>
        </p:txBody>
      </p:sp>
    </p:spTree>
    <p:extLst>
      <p:ext uri="{BB962C8B-B14F-4D97-AF65-F5344CB8AC3E}">
        <p14:creationId xmlns:p14="http://schemas.microsoft.com/office/powerpoint/2010/main" val="19079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9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6.7: Garantir orientação sobre higiene bucal a 100% dos pacientes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6.8: Garantir orientação sobre higiene bucal a 100% dos pacientes diabéticos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/>
              <a:t>Essa ação foi muito satisfatória atingimos a meta em 100% nos três meses da intervenção tanto para os usuários com hipertensão quanto para os com diabetes. No primeiro mês 35 (100%), no segundo 68 (100%), e no terceiro 90 (100%) dos com hipertensão.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Para </a:t>
            </a:r>
            <a:r>
              <a:rPr lang="pt-BR" dirty="0"/>
              <a:t>os com diabetes no primeiro mês 9 (100%), no segundo 20 (100%) e no terceiro 28 (100%).</a:t>
            </a:r>
          </a:p>
        </p:txBody>
      </p:sp>
    </p:spTree>
    <p:extLst>
      <p:ext uri="{BB962C8B-B14F-4D97-AF65-F5344CB8AC3E}">
        <p14:creationId xmlns:p14="http://schemas.microsoft.com/office/powerpoint/2010/main" val="30688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411035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equipe a intervenção teve grande relevância porque reorganizou o processo de trabalho, permitindo planejar nossas ações dentro da problemática existente, assim como avaliar de modo efetivo nossos resultados concretamente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o serviço mostrou a necessidade de readequar a oferta dos programas de acordo com a necessidade existente e nossa capacidade de gestão diante da escassez de recursos humanos e materiais, assim como a importância de termos indicadores que mostrem o perfil de nossa comunidade e os serviços ofertados.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a comunidade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mostrou que através do engajamento público a comunidade pode e deve participar mais das atividades desenvolvidas em nossa unidade, tomando ciência de nossas deficiências e limitações, assim como do poder que ela tem para modificar qualquer realidade existente, tornamos o serviço mais socializado onde todos podem ajudar e compreender a realidade de cada um em nosso dia-a-dia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491880" y="764704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8646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040560"/>
          </a:xfrm>
        </p:spPr>
        <p:txBody>
          <a:bodyPr>
            <a:normAutofit fontScale="85000" lnSpcReduction="20000"/>
          </a:bodyPr>
          <a:lstStyle/>
          <a:p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visão sobre saúde pública mudou bastante após realizar esta especialização em saúde da família, aprendi que como médico sou mais uma ferramenta juntamente com todos da equipe para trabalharmos com a comunidade, porque sem esse elo de ligação existente, não tem como fazermos saúde pública. 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início de minhas atividades no curso tinha grandes expectativas com relação como iria conciliar o trabalho diário na unidade com 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ensino/aprendizado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pedagógico e ao mesmo tempo ter que interagir com comunidade respectivamente, mais com o passar dos dias e a tarefas que eram realizadas semanalmente, aprendi a otimizar  melhor meu tempo juntamente com a minha esquipe, no qual tínhamos a oportunidade nos readequarmos aos desafios constantemente, tais desafios iam surgindo a cada dia, mostrou para nós a capacidade de superação que somente através de um trabalho multidisciplinar e em conjunto com a comunidade era possível chegarmos aos objetivos propostos semanalmente e em nossa prática profissional diária.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</a:rPr>
              <a:t>Reflexão crítica sobre aprendizagem</a:t>
            </a:r>
            <a:endParaRPr lang="pt-B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5040560"/>
          </a:xfrm>
        </p:spPr>
        <p:txBody>
          <a:bodyPr>
            <a:normAutofit fontScale="92500"/>
          </a:bodyPr>
          <a:lstStyle/>
          <a:p>
            <a:endParaRPr lang="pt-BR" sz="2400" dirty="0" smtClean="0"/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Rio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Branco é um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município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brasileiro capital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Estado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Acre, distante 3.123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quilômetros de Brasília. 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Localiza-se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às margens do Rio Acre, no Vale do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Acre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microrregião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homônima.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o principal município do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estado. 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acordo com estimativas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(IBGE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até agosto de 2014, a cidade possuía uma população de 363.928 habitantes, sendo a sexta maior cidade da Região Norte do Brasil. 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territorial é de 9.222,58 km², 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quinto município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estado em tamanho territorial.</a:t>
            </a:r>
          </a:p>
          <a:p>
            <a:pPr algn="just"/>
            <a:endParaRPr lang="pt-BR" sz="2400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1" y="1700808"/>
            <a:ext cx="7818966" cy="345069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nosso país diante de tantos desafios, o maior que percebi que é o mais difícil é o de educar porque implica na mudança de comportamentos e atitudes, espero que todos tenham essa inquietude que essa especialização me proporcionou que é principalmente educar em saúde. 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9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momentos significativos 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intervenção.</a:t>
            </a:r>
            <a:b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 descr="C:\Users\user\Desktop\pai\IMG-20150704-WA00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994271"/>
            <a:ext cx="3168352" cy="35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C:\Users\user\Desktop\pai\IMG-20150704-WA001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056" y="1988840"/>
            <a:ext cx="3096344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86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C:\Users\user\Desktop\pai\IMG-20150704-WA000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3568" y="2636912"/>
            <a:ext cx="3672408" cy="348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C:\Users\user\Desktop\pai\IMG-20150704-WA001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2636912"/>
            <a:ext cx="3528391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26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3353774"/>
            <a:ext cx="4346523" cy="3454907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63" y="188640"/>
            <a:ext cx="3888431" cy="2916323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Equipe Saúde da família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1238 pessoas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Temos cadastrados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218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hipertensos e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diabéticos.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Saúde Bucal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NASF (equipe de Apoio)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Difícil acesso para usuários da zona rural</a:t>
            </a:r>
          </a:p>
          <a:p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 clínico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geral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enfermeiro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técnicos de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enfermagem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02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Agentes Comunitários de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Gerente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Administrativo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02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Técnicos da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FUNASA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02 servidores de apoio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administrativo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servidora para serviços gerais e limpeza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91056"/>
            <a:ext cx="8363272" cy="5256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Escolhemos o foco Hipertensão e Diabetes para intervenção porque era o que apresentava menor cobertura dentre as ações programáticas desenvolvidas na USF. </a:t>
            </a:r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Além disso, é uma das maiores problemáticas que temos em nossa unidade, há grande demanda de hipertensos e diabéticos diariamente assim como, pessoas com complicações destas patologias. </a:t>
            </a:r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equipe precisa melhorar os indicadores de cobertura que segundo o caderno de ações programáticas está em 50% com relação ao número de hipertensos acompanhados por nossa unidade, e de diabéticos corresponde a 60%. A população total da área de abrangência é de 1.238 indivíduos, a estimativa do CAP é de 218 com hipertensão e 62 com diabetes. Temos a meta de aumentar para 100% a cobertura com relação aos hipertensos e 100% com relação aos diabéticos.</a:t>
            </a:r>
          </a:p>
          <a:p>
            <a:pPr algn="just"/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da intervenção</a:t>
            </a: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7833" y="1772816"/>
            <a:ext cx="7408333" cy="3450696"/>
          </a:xfrm>
        </p:spPr>
        <p:txBody>
          <a:bodyPr/>
          <a:lstStyle/>
          <a:p>
            <a:endParaRPr lang="pt-BR" dirty="0" smtClean="0"/>
          </a:p>
          <a:p>
            <a:pPr algn="ctr"/>
            <a:endParaRPr lang="pt-BR" b="1" dirty="0">
              <a:latin typeface="Arial"/>
              <a:ea typeface="Calibri"/>
              <a:cs typeface="Times New Roman"/>
            </a:endParaRPr>
          </a:p>
          <a:p>
            <a:pPr algn="ctr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atenção à saúde da pessoa com hipertensão arterial sistêmica e/ou diabetes mellitus na USF Benfica, Rio Branco/AC.</a:t>
            </a: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chemeClr val="tx1"/>
                </a:solidFill>
              </a:rPr>
              <a:t>Objetivo geral</a:t>
            </a:r>
            <a:endParaRPr lang="pt-BR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7833" y="2060848"/>
            <a:ext cx="7408333" cy="3450696"/>
          </a:xfrm>
        </p:spPr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desenvolvidas nos seguintes eixos: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onitoramento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rganização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gestão do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serviço.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ngajamento público. 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ualificação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prática clínica.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424847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 de 12 semanas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População alvo: Estimativa 1.238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indivíduos, a estimativa do CAP é de 218 com hipertensão e 62 com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diabetes.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 da população alvo.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individual na UBS e visita domiciliar.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Qualificação/treinamento da equipe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Metodologia/Ações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Agendamento de consultas;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de faltosos e busca ativa;</a:t>
            </a: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 educativa com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população;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Reuniões de equipe;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effectLst/>
              </a:rPr>
              <a:t>Metodologia/Ações</a:t>
            </a:r>
            <a:endParaRPr lang="pt-BR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866</TotalTime>
  <Words>2324</Words>
  <Application>Microsoft Office PowerPoint</Application>
  <PresentationFormat>Apresentação na tela (4:3)</PresentationFormat>
  <Paragraphs>241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Forma de Onda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Antes da intervenção:  </vt:lpstr>
      <vt:lpstr>Objetivo geral</vt:lpstr>
      <vt:lpstr>Metodologia</vt:lpstr>
      <vt:lpstr>Metodologia/Ações</vt:lpstr>
      <vt:lpstr>Metodologia/Ações</vt:lpstr>
      <vt:lpstr>Apresentação do PowerPoint</vt:lpstr>
      <vt:lpstr>Apresentação do PowerPoint</vt:lpstr>
      <vt:lpstr>Logística</vt:lpstr>
      <vt:lpstr>OBJETIVOS ESPECÍFICOS/METAS E RESULTADOS</vt:lpstr>
      <vt:lpstr>Apresentação do PowerPoint</vt:lpstr>
      <vt:lpstr>Apresentação do PowerPoint</vt:lpstr>
      <vt:lpstr>Dificuldades na meta de cobertura: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Reflexão crítica sobre aprendizagem</vt:lpstr>
      <vt:lpstr>Apresentação do PowerPoint</vt:lpstr>
      <vt:lpstr> Alguns momentos significativos da intervenção.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user</cp:lastModifiedBy>
  <cp:revision>24</cp:revision>
  <dcterms:created xsi:type="dcterms:W3CDTF">2015-08-05T17:36:44Z</dcterms:created>
  <dcterms:modified xsi:type="dcterms:W3CDTF">2015-10-20T18:07:54Z</dcterms:modified>
</cp:coreProperties>
</file>