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61" r:id="rId3"/>
    <p:sldId id="368" r:id="rId4"/>
    <p:sldId id="370" r:id="rId5"/>
    <p:sldId id="354" r:id="rId6"/>
    <p:sldId id="369" r:id="rId7"/>
    <p:sldId id="377" r:id="rId8"/>
    <p:sldId id="378" r:id="rId9"/>
    <p:sldId id="379" r:id="rId10"/>
    <p:sldId id="380" r:id="rId11"/>
    <p:sldId id="381" r:id="rId12"/>
    <p:sldId id="382" r:id="rId13"/>
    <p:sldId id="356" r:id="rId14"/>
    <p:sldId id="383" r:id="rId15"/>
    <p:sldId id="385" r:id="rId16"/>
    <p:sldId id="384" r:id="rId17"/>
    <p:sldId id="386" r:id="rId18"/>
    <p:sldId id="372" r:id="rId19"/>
    <p:sldId id="358" r:id="rId20"/>
    <p:sldId id="373" r:id="rId21"/>
    <p:sldId id="374" r:id="rId22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84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Pasta%20Alunos%20Unidade%203\Luiz%20C&#233;lio\Planilha%20Luiz%20Final%20Revisada%2019%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Pasta%20Alunos%20Unidade%203\Luiz%20C&#233;lio\Planilha%20Luiz%20Final%20Revisada%2019%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Pasta%20Alunos%20Unidade%203\Luiz%20C&#233;lio\Planilha%20Luiz%20Final%20Revisada%2019%20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Pasta%20Alunos%20Unidade%203\Luiz%20C&#233;lio\Planilha%20Luiz%20Final%20Revisada%2019%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gestantes cadastradas pela equipe que tiveram acesso a atendimento odontológico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0.72727272727272729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axId val="77923456"/>
        <c:axId val="78417920"/>
      </c:barChart>
      <c:catAx>
        <c:axId val="77923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417920"/>
        <c:crosses val="autoZero"/>
        <c:auto val="1"/>
        <c:lblAlgn val="ctr"/>
        <c:lblOffset val="100"/>
      </c:catAx>
      <c:valAx>
        <c:axId val="7841792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9234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gestantes que receberam orientação e fizeram escovação supervisionada.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Indicadores!$D$57:$G$57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Indicadores!$D$58:$G$58</c:f>
              <c:numCache>
                <c:formatCode>0.0%</c:formatCode>
                <c:ptCount val="4"/>
                <c:pt idx="0">
                  <c:v>0.63636363636363635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axId val="82675584"/>
        <c:axId val="84685184"/>
      </c:barChart>
      <c:catAx>
        <c:axId val="826755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685184"/>
        <c:crosses val="autoZero"/>
        <c:auto val="1"/>
        <c:lblAlgn val="ctr"/>
        <c:lblOffset val="100"/>
      </c:catAx>
      <c:valAx>
        <c:axId val="8468518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67558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3051540933448144"/>
          <c:y val="0.20600460819514493"/>
          <c:w val="0.83874272136181405"/>
          <c:h val="0.649794411621057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Razão entre Tratamentos Concluídos e Primeiras Consultas Odontológicas 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16416512"/>
        <c:axId val="116436352"/>
      </c:barChart>
      <c:catAx>
        <c:axId val="116416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36352"/>
        <c:crosses val="autoZero"/>
        <c:auto val="1"/>
        <c:lblAlgn val="ctr"/>
        <c:lblOffset val="100"/>
      </c:catAx>
      <c:valAx>
        <c:axId val="11643635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1651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profissionais da UBS que participaram da capacitação em saúde bucal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0.84615384615384615</c:v>
                </c:pt>
                <c:pt idx="3">
                  <c:v>0.84615384615384615</c:v>
                </c:pt>
              </c:numCache>
            </c:numRef>
          </c:val>
        </c:ser>
        <c:axId val="101807232"/>
        <c:axId val="108597248"/>
      </c:barChart>
      <c:catAx>
        <c:axId val="1018072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597248"/>
        <c:crosses val="autoZero"/>
        <c:auto val="1"/>
        <c:lblAlgn val="ctr"/>
        <c:lblOffset val="100"/>
      </c:catAx>
      <c:valAx>
        <c:axId val="10859724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07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5FB7D6-8A7C-40F8-830F-2FAA4F8EE4AF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3B46F4-3A08-4F97-9720-FA563D0E5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65A0-431F-4EA0-BA13-69B685CDF7F9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39D6-6CE5-49C6-B2A1-BE7CCD2C5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314D-B3F8-438D-8E2B-79470004C3A4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B583-A22D-4D0A-90D3-A5184CD3FF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9E1C-22B6-4B40-AEF7-729E7A127657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EF1A-50CA-4DC3-8110-EE0DD4EB2F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AA2-ABB1-42E5-9598-7A4D18D016AE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EC52-2400-4A12-8D7B-0BD4C4272A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E027-AB97-4017-8477-D4D93CF4B98B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BF68-42F3-49D9-93ED-4C4A1A1BD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48DB-099D-4DD2-8CF9-BC77CF36D22A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C82F-443E-4A62-B23F-8B654B359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1653-0061-403E-BD33-D6FB34F7D133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7483-376E-4197-A93C-E4B6B20E4B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A97B-0A3E-480C-928C-D7A1478A94A0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939-9789-4A42-BCC3-AA8ACFAAC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E73A-D318-49F4-87CF-BDDDC4051ABC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5F82-05D7-4D6B-AF35-18318BC9A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1FB6-9A67-4687-B9EA-D85B8186A1F4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3DCA-3117-48D0-8776-47D97A1AF0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5725-62F8-4A76-B425-EC9AF783F5D7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A543-ECBA-4E47-AB4C-FE105FD753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E8DC55-E6F0-465C-A334-8652ECE2E219}" type="datetimeFigureOut">
              <a:rPr lang="pt-BR"/>
              <a:pPr>
                <a:defRPr/>
              </a:pPr>
              <a:t>04/10/2012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A38817B-0368-4843-9EC3-A1BD8864E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2291" name="Subtítulo 2"/>
          <p:cNvSpPr>
            <a:spLocks noGrp="1"/>
          </p:cNvSpPr>
          <p:nvPr>
            <p:ph type="subTitle" idx="1"/>
          </p:nvPr>
        </p:nvSpPr>
        <p:spPr>
          <a:xfrm>
            <a:off x="179512" y="771550"/>
            <a:ext cx="8352928" cy="3744416"/>
          </a:xfrm>
        </p:spPr>
        <p:txBody>
          <a:bodyPr/>
          <a:lstStyle/>
          <a:p>
            <a:pPr eaLnBrk="1" hangingPunct="1"/>
            <a:endParaRPr lang="pt-BR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sz="3600" b="1" dirty="0" smtClean="0">
                <a:solidFill>
                  <a:srgbClr val="E47A1A"/>
                </a:solidFill>
                <a:ea typeface="ＭＳ Ｐゴシック" pitchFamily="34" charset="-128"/>
              </a:rPr>
              <a:t>Atenção Odontológica às gestantes</a:t>
            </a:r>
          </a:p>
          <a:p>
            <a:pPr eaLnBrk="1" hangingPunct="1"/>
            <a:endParaRPr lang="pt-BR" sz="2600" b="1" dirty="0" smtClean="0">
              <a:solidFill>
                <a:srgbClr val="E47A1A"/>
              </a:solidFill>
              <a:ea typeface="ＭＳ Ｐゴシック" pitchFamily="34" charset="-128"/>
            </a:endParaRPr>
          </a:p>
          <a:p>
            <a:pPr eaLnBrk="1" hangingPunct="1"/>
            <a:r>
              <a:rPr lang="pt-BR" sz="2400" b="1" dirty="0" smtClean="0">
                <a:solidFill>
                  <a:srgbClr val="E47A1A"/>
                </a:solidFill>
                <a:ea typeface="ＭＳ Ｐゴシック" pitchFamily="34" charset="-128"/>
              </a:rPr>
              <a:t>Unidade </a:t>
            </a:r>
            <a:r>
              <a:rPr lang="pt-BR" sz="2400" b="1" dirty="0" smtClean="0">
                <a:solidFill>
                  <a:srgbClr val="E47A1A"/>
                </a:solidFill>
                <a:ea typeface="ＭＳ Ｐゴシック" pitchFamily="34" charset="-128"/>
              </a:rPr>
              <a:t>Básica de Saúde </a:t>
            </a:r>
            <a:r>
              <a:rPr lang="pt-BR" sz="2400" b="1" dirty="0" smtClean="0">
                <a:solidFill>
                  <a:srgbClr val="E47A1A"/>
                </a:solidFill>
                <a:ea typeface="ＭＳ Ｐゴシック" pitchFamily="34" charset="-128"/>
              </a:rPr>
              <a:t>Cruzeiro Estiva - Itajubá </a:t>
            </a:r>
            <a:r>
              <a:rPr lang="pt-BR" sz="2400" b="1" dirty="0" smtClean="0">
                <a:solidFill>
                  <a:srgbClr val="E47A1A"/>
                </a:solidFill>
                <a:ea typeface="ＭＳ Ｐゴシック" pitchFamily="34" charset="-128"/>
              </a:rPr>
              <a:t>- MG</a:t>
            </a:r>
          </a:p>
          <a:p>
            <a:pPr eaLnBrk="1" hangingPunct="1">
              <a:spcBef>
                <a:spcPct val="0"/>
              </a:spcBef>
            </a:pPr>
            <a:endParaRPr lang="pt-BR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r" eaLnBrk="1" hangingPunct="1">
              <a:spcBef>
                <a:spcPct val="0"/>
              </a:spcBef>
            </a:pPr>
            <a:endParaRPr lang="pt-BR" sz="2200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algn="r" eaLnBrk="1" hangingPunct="1">
              <a:spcBef>
                <a:spcPct val="0"/>
              </a:spcBef>
            </a:pP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Aluno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: Luiz </a:t>
            </a:r>
            <a:r>
              <a:rPr lang="pt-BR" sz="22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Celio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de Miranda Junior</a:t>
            </a:r>
          </a:p>
          <a:p>
            <a:pPr algn="r" eaLnBrk="1" hangingPunct="1">
              <a:spcBef>
                <a:spcPct val="0"/>
              </a:spcBef>
            </a:pP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Orientador: Rodrigo </a:t>
            </a:r>
            <a:r>
              <a:rPr lang="pt-BR" sz="22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Dalke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pt-BR" sz="22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Meucci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eaLnBrk="1" hangingPunct="1"/>
            <a:endParaRPr lang="pt-BR" sz="240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12292" name="Imagem 3" descr="ufp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m 4" descr="UNASUS_no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Metodologia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7544" y="913819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Qualificação da </a:t>
            </a:r>
            <a:r>
              <a:rPr lang="pt-BR" sz="2000" b="1" dirty="0" smtClean="0"/>
              <a:t>prática clínica</a:t>
            </a:r>
          </a:p>
          <a:p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Capacitação da </a:t>
            </a:r>
            <a:r>
              <a:rPr lang="pt-BR" sz="2000" dirty="0"/>
              <a:t>equipe de agentes para informar a população-alvo sobre a importância do tratamento odontológico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Treinamento do </a:t>
            </a:r>
            <a:r>
              <a:rPr lang="pt-BR" sz="2000" dirty="0"/>
              <a:t>pessoal da recepção para o acolhimento com palestra e </a:t>
            </a:r>
            <a:r>
              <a:rPr lang="pt-BR" sz="2000" dirty="0" smtClean="0"/>
              <a:t>orientações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Exame da </a:t>
            </a:r>
            <a:r>
              <a:rPr lang="pt-BR" sz="2000" dirty="0"/>
              <a:t>condição de saúde bucal das gestantes que participaram do </a:t>
            </a:r>
            <a:r>
              <a:rPr lang="pt-BR" sz="2000" dirty="0" smtClean="0"/>
              <a:t>programa</a:t>
            </a:r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Metodologia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7544" y="913819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Monitoramento e </a:t>
            </a:r>
            <a:r>
              <a:rPr lang="pt-BR" sz="2000" b="1" dirty="0" smtClean="0"/>
              <a:t>avaliação</a:t>
            </a:r>
          </a:p>
          <a:p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Atualização </a:t>
            </a:r>
            <a:r>
              <a:rPr lang="pt-BR" sz="2000" dirty="0"/>
              <a:t>de dados e verificação de </a:t>
            </a:r>
            <a:r>
              <a:rPr lang="pt-BR" sz="2000" dirty="0" smtClean="0"/>
              <a:t>prontuários</a:t>
            </a:r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Utilização </a:t>
            </a:r>
            <a:r>
              <a:rPr lang="pt-BR" sz="2000" dirty="0"/>
              <a:t>da planilha de saúde </a:t>
            </a:r>
            <a:r>
              <a:rPr lang="pt-BR" sz="2000" dirty="0" smtClean="0"/>
              <a:t>bucal</a:t>
            </a:r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Metodologia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7544" y="91381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Engajamento </a:t>
            </a:r>
            <a:r>
              <a:rPr lang="pt-BR" sz="2000" b="1" dirty="0" smtClean="0"/>
              <a:t>público</a:t>
            </a:r>
          </a:p>
          <a:p>
            <a:endParaRPr lang="pt-BR" sz="2000" b="1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Esclarecimento à </a:t>
            </a:r>
            <a:r>
              <a:rPr lang="pt-BR" sz="2000" dirty="0"/>
              <a:t>comunidade sobre a importância do tratamento odontológico em gestantes através de palestras na unidade e na creche do </a:t>
            </a:r>
            <a:r>
              <a:rPr lang="pt-BR" sz="2000" dirty="0" smtClean="0"/>
              <a:t>bairro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Distribuição de folders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Resultados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2048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1520" y="2283718"/>
          <a:ext cx="8352928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3" y="987574"/>
          <a:ext cx="8064896" cy="987887"/>
        </p:xfrm>
        <a:graphic>
          <a:graphicData uri="http://schemas.openxmlformats.org/drawingml/2006/table">
            <a:tbl>
              <a:tblPr/>
              <a:tblGrid>
                <a:gridCol w="3806631"/>
                <a:gridCol w="1032307"/>
                <a:gridCol w="1032307"/>
                <a:gridCol w="1225864"/>
                <a:gridCol w="967787"/>
              </a:tblGrid>
              <a:tr h="212275"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onstant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Proporção de gestantes cadastradas pela equipe que tiveram acesso a atendimento odontológico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72,7%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8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Numerador: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número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 gestantes atendidas em primeira consulta pelo cirurgião dentista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Denominador: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número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 gestantes cadastradas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267494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Resultados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2048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512" y="987574"/>
          <a:ext cx="8280920" cy="1141402"/>
        </p:xfrm>
        <a:graphic>
          <a:graphicData uri="http://schemas.openxmlformats.org/drawingml/2006/table">
            <a:tbl>
              <a:tblPr/>
              <a:tblGrid>
                <a:gridCol w="3908595"/>
                <a:gridCol w="1059958"/>
                <a:gridCol w="1059958"/>
                <a:gridCol w="1258699"/>
                <a:gridCol w="993710"/>
              </a:tblGrid>
              <a:tr h="243518"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onstantia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Proporção de gestantes que receberam orientação e fizeram escovação supervisionada.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63,6%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Numerador: Número de gestantes participantes na orientação e fizeram escovação dental supervisionada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Denominador: Número total de gestantes cadastradas no programa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79512" y="2459182"/>
          <a:ext cx="8208912" cy="2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267494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Resultados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2048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771550"/>
          <a:ext cx="7776863" cy="1378685"/>
        </p:xfrm>
        <a:graphic>
          <a:graphicData uri="http://schemas.openxmlformats.org/drawingml/2006/table">
            <a:tbl>
              <a:tblPr/>
              <a:tblGrid>
                <a:gridCol w="3670680"/>
                <a:gridCol w="995438"/>
                <a:gridCol w="995438"/>
                <a:gridCol w="1182083"/>
                <a:gridCol w="933224"/>
              </a:tblGrid>
              <a:tr h="16129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Razão entre Tratamentos Concluídos e Primeiras Consultas Odontológicas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5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Numerador: Número de Tratamentos Concluídos (TC)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Denominador: Número de Primeiras Consultas Odontológicas Programáticas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395536" y="2283718"/>
          <a:ext cx="77768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267494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Resultados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2048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771550"/>
          <a:ext cx="7200800" cy="1594491"/>
        </p:xfrm>
        <a:graphic>
          <a:graphicData uri="http://schemas.openxmlformats.org/drawingml/2006/table">
            <a:tbl>
              <a:tblPr/>
              <a:tblGrid>
                <a:gridCol w="3398778"/>
                <a:gridCol w="921702"/>
                <a:gridCol w="921702"/>
                <a:gridCol w="1094522"/>
                <a:gridCol w="864096"/>
              </a:tblGrid>
              <a:tr h="52076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onstantia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Mês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Proporção de profissionais da UBS que participaram da capacitação em saúde bucal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84,6%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Numerador: número de profissionais da UBS capacitados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Denominador: Número total de profissionais da UBS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395536" y="2571751"/>
          <a:ext cx="72008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267494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Resultados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2048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67544" y="1059582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Projeto de inserção da Saúde Bucal na ESF de Itajubá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Produção de materiais educativos</a:t>
            </a:r>
            <a:endParaRPr lang="pt-BR" sz="2000" dirty="0"/>
          </a:p>
        </p:txBody>
      </p:sp>
      <p:pic>
        <p:nvPicPr>
          <p:cNvPr id="10" name="Picture 2" descr="C:\Users\LUANA\Desktop\pa is here, don't matter\folder\interi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67694"/>
            <a:ext cx="5472608" cy="2871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03833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Discussão</a:t>
            </a:r>
            <a:endParaRPr lang="pt-BR" sz="2200" dirty="0" smtClean="0">
              <a:solidFill>
                <a:srgbClr val="A6A6A6"/>
              </a:solidFill>
              <a:ea typeface="ＭＳ Ｐゴシック" pitchFamily="34" charset="-128"/>
            </a:endParaRPr>
          </a:p>
          <a:p>
            <a:pPr marL="342900" indent="-342900" algn="just">
              <a:spcBef>
                <a:spcPts val="1200"/>
              </a:spcBef>
              <a:defRPr/>
            </a:pPr>
            <a:endParaRPr lang="pt-BR" sz="2200" dirty="0" smtClean="0">
              <a:solidFill>
                <a:srgbClr val="A6A6A6"/>
              </a:solidFill>
              <a:ea typeface="ＭＳ Ｐゴシック" pitchFamily="34" charset="-128"/>
            </a:endParaRPr>
          </a:p>
          <a:p>
            <a:pPr algn="l" eaLnBrk="1" hangingPunct="1">
              <a:defRPr/>
            </a:pP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</a:t>
            </a:r>
          </a:p>
        </p:txBody>
      </p:sp>
      <p:pic>
        <p:nvPicPr>
          <p:cNvPr id="2355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E:\DSC00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15989"/>
            <a:ext cx="4436892" cy="30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23528" y="987574"/>
            <a:ext cx="2736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Metas atingidas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Metas não atingidas 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Trabalho em equipe</a:t>
            </a:r>
          </a:p>
          <a:p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Projeto de inserção da odontologia na ESF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Próximos passos</a:t>
            </a:r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Reflexão</a:t>
            </a:r>
          </a:p>
          <a:p>
            <a:pPr algn="l" eaLnBrk="1" hangingPunct="1">
              <a:buFont typeface="Arial" charset="0"/>
              <a:buChar char="•"/>
            </a:pPr>
            <a:endParaRPr lang="pt-BR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r>
              <a:rPr lang="pt-BR" sz="2000" b="1" dirty="0" smtClean="0">
                <a:solidFill>
                  <a:schemeClr val="tx1"/>
                </a:solidFill>
                <a:ea typeface="ＭＳ Ｐゴシック" pitchFamily="34" charset="-128"/>
              </a:rPr>
              <a:t>Expectativas iniciais</a:t>
            </a:r>
            <a:endParaRPr lang="pt-BR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Interesse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na estrutura de atendimento na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ESF</a:t>
            </a: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Aprimorar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o atendimento, priorizando as gestantes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23850" y="1203325"/>
            <a:ext cx="845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endParaRPr lang="pt-BR" sz="2800"/>
          </a:p>
        </p:txBody>
      </p:sp>
      <p:pic>
        <p:nvPicPr>
          <p:cNvPr id="24581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Introdução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23850" y="842963"/>
            <a:ext cx="84597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pt-BR" sz="2000" dirty="0"/>
              <a:t>Itajubá – Sul de Minas Gerais</a:t>
            </a:r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pt-BR" sz="2000" dirty="0"/>
              <a:t>Não há dentistas inseridos na ESF</a:t>
            </a:r>
          </a:p>
        </p:txBody>
      </p:sp>
      <p:pic>
        <p:nvPicPr>
          <p:cNvPr id="1331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Users\LUANA\Downloads\DSCF038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51670"/>
            <a:ext cx="7286758" cy="25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Reflexão</a:t>
            </a: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r>
              <a:rPr lang="pt-BR" sz="2000" b="1" dirty="0" smtClean="0">
                <a:solidFill>
                  <a:schemeClr val="tx1"/>
                </a:solidFill>
                <a:ea typeface="ＭＳ Ｐゴシック" pitchFamily="34" charset="-128"/>
              </a:rPr>
              <a:t>A partir da realização do curso</a:t>
            </a: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Maior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contato com a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comunidade</a:t>
            </a: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 Ênfase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na prevenção </a:t>
            </a:r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/>
            <a:endParaRPr lang="pt-B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 Visitas </a:t>
            </a: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domiciliares</a:t>
            </a:r>
          </a:p>
          <a:p>
            <a:pPr algn="l" eaLnBrk="1" hangingPunct="1"/>
            <a:endParaRPr lang="pt-BR" sz="2800" b="1" dirty="0" smtClean="0">
              <a:solidFill>
                <a:srgbClr val="E47A1A"/>
              </a:solidFill>
              <a:ea typeface="ＭＳ Ｐゴシック" pitchFamily="34" charset="-128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23850" y="1203325"/>
            <a:ext cx="845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endParaRPr lang="pt-BR" sz="2800"/>
          </a:p>
        </p:txBody>
      </p:sp>
      <p:pic>
        <p:nvPicPr>
          <p:cNvPr id="2560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684213" y="2139950"/>
            <a:ext cx="7777162" cy="792163"/>
          </a:xfrm>
        </p:spPr>
        <p:txBody>
          <a:bodyPr/>
          <a:lstStyle/>
          <a:p>
            <a:pPr eaLnBrk="1" hangingPunct="1"/>
            <a:endParaRPr lang="pt-BR" sz="2800" b="1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endParaRPr lang="pt-BR" sz="20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endParaRPr lang="pt-BR" sz="2800" b="1" smtClean="0">
              <a:solidFill>
                <a:srgbClr val="E47A1A"/>
              </a:solidFill>
              <a:ea typeface="ＭＳ Ｐゴシック" pitchFamily="34" charset="-128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23850" y="1203325"/>
            <a:ext cx="845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endParaRPr lang="pt-BR" sz="2800"/>
          </a:p>
        </p:txBody>
      </p:sp>
      <p:pic>
        <p:nvPicPr>
          <p:cNvPr id="26629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E:\DSC00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7494"/>
            <a:ext cx="5688631" cy="42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483768" y="3579862"/>
            <a:ext cx="3455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FIM?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NÃO! É O COMEÇO!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smtClean="0">
                <a:solidFill>
                  <a:srgbClr val="E47A1A"/>
                </a:solidFill>
                <a:ea typeface="ＭＳ Ｐゴシック" pitchFamily="34" charset="-128"/>
              </a:rPr>
              <a:t>Introdução</a:t>
            </a:r>
            <a:r>
              <a:rPr lang="pt-BR" sz="220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23850" y="842963"/>
            <a:ext cx="259196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pt-BR" sz="2000" dirty="0"/>
              <a:t>Foi escolhida a ESF Cruzeiro-Estiva para a intervenção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pt-BR" sz="2000" dirty="0" smtClean="0"/>
              <a:t>Antes </a:t>
            </a:r>
            <a:r>
              <a:rPr lang="pt-BR" sz="2000" dirty="0"/>
              <a:t>da intervenção: um dentista isolado atendendo demanda </a:t>
            </a:r>
            <a:r>
              <a:rPr lang="pt-BR" sz="2000" dirty="0" smtClean="0"/>
              <a:t>espontânea</a:t>
            </a: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</p:txBody>
      </p:sp>
      <p:pic>
        <p:nvPicPr>
          <p:cNvPr id="14341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:\Users\LUANA\Downloads\DSCF0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203598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792163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pt-BR" sz="2800" b="1" smtClean="0">
                <a:solidFill>
                  <a:srgbClr val="E47A1A"/>
                </a:solidFill>
                <a:ea typeface="ＭＳ Ｐゴシック" pitchFamily="34" charset="-128"/>
              </a:rPr>
              <a:t>Introdução</a:t>
            </a:r>
            <a:r>
              <a:rPr lang="pt-BR" sz="220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23850" y="842963"/>
            <a:ext cx="84597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pt-BR" sz="2000" dirty="0"/>
              <a:t>Unidade mista </a:t>
            </a:r>
            <a:r>
              <a:rPr lang="pt-BR" sz="2000" dirty="0" smtClean="0"/>
              <a:t>com </a:t>
            </a:r>
            <a:r>
              <a:rPr lang="pt-BR" sz="2000" dirty="0"/>
              <a:t>Ginecologista e </a:t>
            </a:r>
            <a:r>
              <a:rPr lang="pt-BR" sz="2000" dirty="0" smtClean="0"/>
              <a:t>pediatra </a:t>
            </a:r>
            <a:r>
              <a:rPr lang="pt-BR" sz="2000" dirty="0" err="1" smtClean="0"/>
              <a:t>não-inseridos</a:t>
            </a:r>
            <a:r>
              <a:rPr lang="pt-BR" sz="2000" dirty="0" smtClean="0"/>
              <a:t> na ESF</a:t>
            </a:r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pt-BR" sz="2000" dirty="0" smtClean="0"/>
              <a:t>Equipe</a:t>
            </a:r>
            <a:r>
              <a:rPr lang="pt-BR" sz="2000" dirty="0"/>
              <a:t>: uma médica, uma enfermeira, sete agentes comunitárias de saúde e duas técnicas de </a:t>
            </a:r>
            <a:r>
              <a:rPr lang="pt-BR" sz="2000" dirty="0" smtClean="0"/>
              <a:t>enfermagem</a:t>
            </a:r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pt-BR" sz="2000" dirty="0"/>
              <a:t>Área </a:t>
            </a:r>
            <a:r>
              <a:rPr lang="pt-BR" sz="2000" dirty="0" smtClean="0"/>
              <a:t>adstrita </a:t>
            </a:r>
            <a:r>
              <a:rPr lang="pt-BR" sz="2000" dirty="0"/>
              <a:t>com 2705 pessoas, sendo 1253 do sexo masculino e 1452 do sexo feminino</a:t>
            </a:r>
          </a:p>
          <a:p>
            <a:pPr marL="342900" indent="-342900" algn="just">
              <a:spcBef>
                <a:spcPts val="1200"/>
              </a:spcBef>
              <a:buFont typeface="Arial" charset="0"/>
              <a:buChar char="•"/>
            </a:pPr>
            <a:endParaRPr lang="pt-BR" sz="2000" dirty="0"/>
          </a:p>
        </p:txBody>
      </p:sp>
      <p:pic>
        <p:nvPicPr>
          <p:cNvPr id="15365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57188"/>
            <a:ext cx="7772400" cy="1103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8"/>
            <a:ext cx="7777163" cy="431825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Objetivos e Metas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23528" y="627534"/>
            <a:ext cx="83160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u="sng" dirty="0" smtClean="0"/>
              <a:t>Objetivo Geral</a:t>
            </a:r>
          </a:p>
          <a:p>
            <a:pPr algn="just"/>
            <a:endParaRPr lang="pt-BR" sz="2800" b="1" u="sng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Inserir </a:t>
            </a:r>
            <a:r>
              <a:rPr lang="pt-BR" sz="2000" dirty="0"/>
              <a:t>a atenção odontológica no programa de pré-natal da UBS-ESF Cruzeiro Estiva de Itajubá – </a:t>
            </a:r>
            <a:r>
              <a:rPr lang="pt-BR" sz="2000" dirty="0" smtClean="0"/>
              <a:t>MG</a:t>
            </a:r>
            <a:endParaRPr lang="pt-BR" sz="2000" dirty="0"/>
          </a:p>
          <a:p>
            <a:pPr algn="just"/>
            <a:endParaRPr lang="pt-BR" sz="2800" b="1" u="sng" dirty="0"/>
          </a:p>
          <a:p>
            <a:pPr algn="just"/>
            <a:r>
              <a:rPr lang="pt-BR" sz="2000" b="1" u="sng" dirty="0"/>
              <a:t>Objetivos </a:t>
            </a:r>
            <a:r>
              <a:rPr lang="pt-BR" sz="2000" b="1" u="sng" dirty="0" smtClean="0"/>
              <a:t>Específicos</a:t>
            </a:r>
          </a:p>
          <a:p>
            <a:pPr algn="just"/>
            <a:endParaRPr lang="pt-BR" sz="2000" b="1" u="sng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Ampliar </a:t>
            </a:r>
            <a:r>
              <a:rPr lang="pt-BR" sz="2000" dirty="0"/>
              <a:t>a cobertura do atendimento odontológico no </a:t>
            </a:r>
            <a:r>
              <a:rPr lang="pt-BR" sz="2000" dirty="0" smtClean="0"/>
              <a:t>pré-natal</a:t>
            </a:r>
          </a:p>
          <a:p>
            <a:pPr lvl="0"/>
            <a:endParaRPr lang="pt-BR" sz="2000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Melhorar </a:t>
            </a:r>
            <a:r>
              <a:rPr lang="pt-BR" sz="2000" dirty="0"/>
              <a:t>a qualidade do atendimento odontológico realizado na </a:t>
            </a:r>
            <a:r>
              <a:rPr lang="pt-BR" sz="2000" dirty="0" smtClean="0"/>
              <a:t>unidade</a:t>
            </a:r>
          </a:p>
          <a:p>
            <a:pPr lvl="0">
              <a:buFont typeface="Arial" pitchFamily="34" charset="0"/>
              <a:buChar char="•"/>
            </a:pPr>
            <a:endParaRPr lang="pt-BR" sz="2000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Monitorar </a:t>
            </a:r>
            <a:r>
              <a:rPr lang="pt-BR" sz="2000" dirty="0"/>
              <a:t>a adesão das gestantes ao tratamento </a:t>
            </a:r>
            <a:r>
              <a:rPr lang="pt-BR" sz="2000" dirty="0" smtClean="0"/>
              <a:t>odontológico</a:t>
            </a:r>
            <a:endParaRPr lang="pt-BR" sz="2800" dirty="0"/>
          </a:p>
        </p:txBody>
      </p:sp>
      <p:pic>
        <p:nvPicPr>
          <p:cNvPr id="16389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Objetivos e Metas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23850" y="607665"/>
            <a:ext cx="84597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/>
              <a:t>Metas</a:t>
            </a:r>
            <a:r>
              <a:rPr lang="pt-BR" sz="2800" b="1" u="sng" dirty="0"/>
              <a:t>:</a:t>
            </a:r>
          </a:p>
          <a:p>
            <a:r>
              <a:rPr lang="pt-BR" sz="2800" b="1" dirty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Realizar </a:t>
            </a:r>
            <a:r>
              <a:rPr lang="pt-BR" sz="2000" dirty="0"/>
              <a:t>a primeira consulta odontológica programática com 100% das gestantes cadastradas na </a:t>
            </a:r>
            <a:r>
              <a:rPr lang="pt-BR" sz="2000" dirty="0" smtClean="0"/>
              <a:t>UBS</a:t>
            </a:r>
          </a:p>
          <a:p>
            <a:pPr lvl="0"/>
            <a:endParaRPr lang="pt-BR" sz="2000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Completar </a:t>
            </a:r>
            <a:r>
              <a:rPr lang="pt-BR" sz="2000" dirty="0"/>
              <a:t>o tratamento odontológico em 80% das </a:t>
            </a:r>
            <a:r>
              <a:rPr lang="pt-BR" sz="2000" dirty="0" smtClean="0"/>
              <a:t>gestantes</a:t>
            </a:r>
          </a:p>
          <a:p>
            <a:pPr lvl="0"/>
            <a:endParaRPr lang="pt-BR" sz="2000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Realizar </a:t>
            </a:r>
            <a:r>
              <a:rPr lang="pt-BR" sz="2000" dirty="0"/>
              <a:t>escovação supervisionada com 100% das </a:t>
            </a:r>
            <a:r>
              <a:rPr lang="pt-BR" sz="2000" dirty="0" smtClean="0"/>
              <a:t>gestantes</a:t>
            </a:r>
          </a:p>
          <a:p>
            <a:pPr lvl="0"/>
            <a:endParaRPr lang="pt-BR" sz="2000" dirty="0"/>
          </a:p>
          <a:p>
            <a:pPr lvl="0">
              <a:buFont typeface="Arial" pitchFamily="34" charset="0"/>
              <a:buChar char="•"/>
            </a:pPr>
            <a:r>
              <a:rPr lang="pt-BR" sz="2000" dirty="0" smtClean="0"/>
              <a:t> Capacitar </a:t>
            </a:r>
            <a:r>
              <a:rPr lang="pt-BR" sz="2000" dirty="0"/>
              <a:t>90% dos profissionais da UBS sobre a atenção à saúde bucal na gestação</a:t>
            </a:r>
          </a:p>
          <a:p>
            <a:pPr algn="just"/>
            <a:endParaRPr lang="pt-BR" sz="2000" dirty="0"/>
          </a:p>
          <a:p>
            <a:pPr algn="just"/>
            <a:endParaRPr lang="pt-BR" sz="2800" dirty="0"/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Indicadores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51520" y="843558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/>
              <a:t>Indicador 1</a:t>
            </a:r>
            <a:r>
              <a:rPr lang="pt-BR" sz="2000" b="1" dirty="0" smtClean="0"/>
              <a:t>:</a:t>
            </a:r>
            <a:endParaRPr lang="pt-BR" sz="2000" dirty="0"/>
          </a:p>
          <a:p>
            <a:r>
              <a:rPr lang="pt-BR" sz="2000" dirty="0"/>
              <a:t>Proporção de gestantes cadastradas pela equipe atendidas em primeira consulta pelo cirurgião dentista. </a:t>
            </a:r>
          </a:p>
          <a:p>
            <a:r>
              <a:rPr lang="pt-BR" sz="2000" u="sng" dirty="0"/>
              <a:t>Numerador:</a:t>
            </a:r>
            <a:r>
              <a:rPr lang="pt-BR" sz="2000" dirty="0"/>
              <a:t> número de gestantes atendidas </a:t>
            </a:r>
            <a:r>
              <a:rPr lang="pt-BR" sz="2000" dirty="0" smtClean="0"/>
              <a:t>em</a:t>
            </a:r>
          </a:p>
          <a:p>
            <a:r>
              <a:rPr lang="pt-BR" sz="2000" dirty="0" smtClean="0"/>
              <a:t>primeira </a:t>
            </a:r>
            <a:r>
              <a:rPr lang="pt-BR" sz="2000" dirty="0"/>
              <a:t>consulta pelo cirurgião dentista. </a:t>
            </a:r>
          </a:p>
          <a:p>
            <a:r>
              <a:rPr lang="pt-BR" sz="2000" u="sng" dirty="0"/>
              <a:t>Denominador:</a:t>
            </a:r>
            <a:r>
              <a:rPr lang="pt-BR" sz="2000" dirty="0"/>
              <a:t> número de gestantes cadastradas pela </a:t>
            </a:r>
            <a:r>
              <a:rPr lang="pt-BR" sz="2000" dirty="0" smtClean="0"/>
              <a:t>equipe</a:t>
            </a:r>
          </a:p>
          <a:p>
            <a:endParaRPr lang="pt-BR" sz="2000" dirty="0"/>
          </a:p>
          <a:p>
            <a:r>
              <a:rPr lang="pt-BR" sz="2000" b="1" dirty="0"/>
              <a:t>Indicador 2: </a:t>
            </a:r>
            <a:endParaRPr lang="pt-BR" sz="2000" dirty="0"/>
          </a:p>
          <a:p>
            <a:r>
              <a:rPr lang="pt-BR" sz="2000" dirty="0"/>
              <a:t>Razão entre tratamentos concluídos e primeiras consultas programáticas</a:t>
            </a:r>
          </a:p>
          <a:p>
            <a:r>
              <a:rPr lang="pt-BR" sz="2000" u="sng" dirty="0"/>
              <a:t>Numerador:</a:t>
            </a:r>
            <a:r>
              <a:rPr lang="pt-BR" sz="2000" dirty="0"/>
              <a:t> número de tratamentos concluídos.</a:t>
            </a:r>
          </a:p>
          <a:p>
            <a:r>
              <a:rPr lang="pt-BR" sz="2000" u="sng" dirty="0"/>
              <a:t>Denominador:</a:t>
            </a:r>
            <a:r>
              <a:rPr lang="pt-BR" sz="2000" dirty="0"/>
              <a:t> número de primeiras consultas odontológicas </a:t>
            </a:r>
            <a:r>
              <a:rPr lang="pt-BR" sz="2000" dirty="0" smtClean="0"/>
              <a:t>programáticas</a:t>
            </a:r>
            <a:endParaRPr lang="pt-BR" sz="2800" dirty="0"/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123479"/>
            <a:ext cx="7777163" cy="576064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Indicadores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23528" y="894075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/>
              <a:t>Indicador 3:</a:t>
            </a:r>
            <a:r>
              <a:rPr lang="pt-BR" sz="2000" dirty="0"/>
              <a:t> </a:t>
            </a:r>
          </a:p>
          <a:p>
            <a:r>
              <a:rPr lang="pt-BR" sz="2000" dirty="0"/>
              <a:t>Proporção de gestantes com escovação supervisionada</a:t>
            </a:r>
          </a:p>
          <a:p>
            <a:r>
              <a:rPr lang="pt-BR" sz="2000" u="sng" dirty="0"/>
              <a:t>Numerador:</a:t>
            </a:r>
            <a:r>
              <a:rPr lang="pt-BR" sz="2000" dirty="0"/>
              <a:t> número de gestantes que realizaram escovação supervisionada.</a:t>
            </a:r>
          </a:p>
          <a:p>
            <a:r>
              <a:rPr lang="pt-BR" sz="2000" u="sng" dirty="0"/>
              <a:t>Denominador:</a:t>
            </a:r>
            <a:r>
              <a:rPr lang="pt-BR" sz="2000" dirty="0"/>
              <a:t> número de gestantes cadastradas no programa.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/>
              <a:t>Indicador 4 :</a:t>
            </a:r>
            <a:r>
              <a:rPr lang="pt-BR" sz="2000" dirty="0"/>
              <a:t> </a:t>
            </a:r>
          </a:p>
          <a:p>
            <a:r>
              <a:rPr lang="pt-BR" sz="2000" dirty="0"/>
              <a:t>Proporção de profissionais da UBS que participaram da capacitação em saúde bucal na gestação.</a:t>
            </a:r>
          </a:p>
          <a:p>
            <a:r>
              <a:rPr lang="pt-BR" sz="2000" u="sng" dirty="0"/>
              <a:t>Numerador:</a:t>
            </a:r>
            <a:r>
              <a:rPr lang="pt-BR" sz="2000" dirty="0"/>
              <a:t> número de profissionais capacitados.</a:t>
            </a:r>
          </a:p>
          <a:p>
            <a:r>
              <a:rPr lang="pt-BR" sz="2000" u="sng" dirty="0"/>
              <a:t>Denominador:</a:t>
            </a:r>
            <a:r>
              <a:rPr lang="pt-BR" sz="2000" dirty="0"/>
              <a:t> número de profissionais da UBS.</a:t>
            </a:r>
          </a:p>
        </p:txBody>
      </p:sp>
      <p:pic>
        <p:nvPicPr>
          <p:cNvPr id="17413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39725"/>
            <a:ext cx="7777163" cy="575841"/>
          </a:xfrm>
        </p:spPr>
        <p:txBody>
          <a:bodyPr/>
          <a:lstStyle/>
          <a:p>
            <a:pPr algn="l" eaLnBrk="1" hangingPunct="1"/>
            <a:r>
              <a:rPr lang="pt-BR" sz="2800" b="1" dirty="0" smtClean="0">
                <a:solidFill>
                  <a:srgbClr val="E47A1A"/>
                </a:solidFill>
                <a:ea typeface="ＭＳ Ｐゴシック" pitchFamily="34" charset="-128"/>
              </a:rPr>
              <a:t>Metodologia</a:t>
            </a:r>
            <a:r>
              <a:rPr lang="pt-BR" sz="2200" dirty="0" smtClean="0">
                <a:solidFill>
                  <a:srgbClr val="A6A6A6"/>
                </a:solidFill>
                <a:ea typeface="ＭＳ Ｐゴシック" pitchFamily="34" charset="-128"/>
              </a:rPr>
              <a:t>				</a:t>
            </a:r>
          </a:p>
        </p:txBody>
      </p:sp>
      <p:pic>
        <p:nvPicPr>
          <p:cNvPr id="18437" name="Imagem 4" descr="UNASUS_no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1700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m 5" descr="ufp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838" y="4502150"/>
            <a:ext cx="66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966083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Organização e gestão do serviço</a:t>
            </a:r>
          </a:p>
          <a:p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Atenção </a:t>
            </a:r>
            <a:r>
              <a:rPr lang="pt-BR" sz="2000" dirty="0"/>
              <a:t>específica às gestantes </a:t>
            </a:r>
            <a:r>
              <a:rPr lang="pt-BR" sz="2000" dirty="0" smtClean="0"/>
              <a:t>nas quintas-feiras: dia </a:t>
            </a:r>
            <a:r>
              <a:rPr lang="pt-BR" sz="2000" dirty="0"/>
              <a:t>de atendimento do obstetra </a:t>
            </a:r>
            <a:r>
              <a:rPr lang="pt-BR" sz="2000" dirty="0" smtClean="0"/>
              <a:t>na unidade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Atualização do cadastro </a:t>
            </a:r>
            <a:r>
              <a:rPr lang="pt-BR" sz="2000" dirty="0"/>
              <a:t>da área para confirmar o número de </a:t>
            </a:r>
            <a:r>
              <a:rPr lang="pt-BR" sz="2000" dirty="0" smtClean="0"/>
              <a:t>gestantes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Registros </a:t>
            </a:r>
            <a:r>
              <a:rPr lang="pt-BR" sz="2000" dirty="0"/>
              <a:t>das </a:t>
            </a:r>
            <a:r>
              <a:rPr lang="pt-BR" sz="2000" dirty="0" smtClean="0"/>
              <a:t>gestantes realizado pelas </a:t>
            </a:r>
            <a:r>
              <a:rPr lang="pt-BR" sz="2000" dirty="0" err="1" smtClean="0"/>
              <a:t>ACSs</a:t>
            </a: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Implantação </a:t>
            </a:r>
            <a:r>
              <a:rPr lang="pt-BR" sz="2000" dirty="0"/>
              <a:t>e </a:t>
            </a:r>
            <a:r>
              <a:rPr lang="pt-BR" sz="2000" dirty="0" smtClean="0"/>
              <a:t>preenchimento do novo </a:t>
            </a:r>
            <a:r>
              <a:rPr lang="pt-BR" sz="2000" dirty="0"/>
              <a:t>prontuário das </a:t>
            </a:r>
            <a:r>
              <a:rPr lang="pt-BR" sz="2000" dirty="0" smtClean="0"/>
              <a:t>gestantes</a:t>
            </a:r>
          </a:p>
          <a:p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731</Words>
  <Application>Microsoft Office PowerPoint</Application>
  <PresentationFormat>Apresentação na tela (16:9)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Constantia</vt:lpstr>
      <vt:lpstr>ＭＳ Ｐゴシック</vt:lpstr>
      <vt:lpstr>Arial</vt:lpstr>
      <vt:lpstr>Calibri</vt:lpstr>
      <vt:lpstr>Wingdings</vt:lpstr>
      <vt:lpstr>Tema do Office</vt:lpstr>
      <vt:lpstr> </vt:lpstr>
      <vt:lpstr> </vt:lpstr>
      <vt:lpstr> </vt:lpstr>
      <vt:lpstr> </vt:lpstr>
      <vt:lpstr>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RFS</cp:lastModifiedBy>
  <cp:revision>340</cp:revision>
  <dcterms:created xsi:type="dcterms:W3CDTF">2011-06-02T13:04:44Z</dcterms:created>
  <dcterms:modified xsi:type="dcterms:W3CDTF">2012-10-04T19:42:02Z</dcterms:modified>
</cp:coreProperties>
</file>