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312" r:id="rId4"/>
    <p:sldId id="313" r:id="rId5"/>
    <p:sldId id="315" r:id="rId6"/>
    <p:sldId id="314" r:id="rId7"/>
    <p:sldId id="316" r:id="rId8"/>
    <p:sldId id="317" r:id="rId9"/>
    <p:sldId id="322" r:id="rId10"/>
    <p:sldId id="321" r:id="rId11"/>
    <p:sldId id="353" r:id="rId12"/>
    <p:sldId id="323" r:id="rId13"/>
    <p:sldId id="324" r:id="rId14"/>
    <p:sldId id="346" r:id="rId15"/>
    <p:sldId id="347" r:id="rId16"/>
    <p:sldId id="348" r:id="rId17"/>
    <p:sldId id="349" r:id="rId18"/>
    <p:sldId id="350" r:id="rId19"/>
    <p:sldId id="351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264" r:id="rId30"/>
    <p:sldId id="35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652" autoAdjust="0"/>
  </p:normalViewPr>
  <p:slideViewPr>
    <p:cSldViewPr snapToGrid="0">
      <p:cViewPr varScale="1">
        <p:scale>
          <a:sx n="70" d="100"/>
          <a:sy n="70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\Desktop\PROVAB\Sa&#250;de%20da%20Familia%20-%20UFPEL\Unidade%203%20-%20Interven&#231;&#227;o\Semana%2013\LUIZ%20REIS%20-%20PROVAB%20-%20Coleta%20de%20dados%20HAS%20e%20DM%20-%20planilh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0.48739495798319332</c:v>
                </c:pt>
                <c:pt idx="1">
                  <c:v>0.77310924369748213</c:v>
                </c:pt>
                <c:pt idx="2">
                  <c:v>0.96638655462184853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187232"/>
        <c:axId val="189187792"/>
      </c:barChart>
      <c:catAx>
        <c:axId val="18918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89187792"/>
        <c:crosses val="autoZero"/>
        <c:auto val="1"/>
        <c:lblAlgn val="ctr"/>
        <c:lblOffset val="100"/>
        <c:noMultiLvlLbl val="0"/>
      </c:catAx>
      <c:valAx>
        <c:axId val="1891877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89187232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avaliação odontológica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0.27777777777777851</c:v>
                </c:pt>
                <c:pt idx="1">
                  <c:v>0.24137931034482771</c:v>
                </c:pt>
                <c:pt idx="2">
                  <c:v>0.17948717948717999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19296"/>
        <c:axId val="229419856"/>
      </c:barChart>
      <c:catAx>
        <c:axId val="2294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419856"/>
        <c:crosses val="autoZero"/>
        <c:auto val="1"/>
        <c:lblAlgn val="ctr"/>
        <c:lblOffset val="100"/>
        <c:noMultiLvlLbl val="0"/>
      </c:catAx>
      <c:valAx>
        <c:axId val="2294198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4192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0.37500000000000072</c:v>
                </c:pt>
                <c:pt idx="1">
                  <c:v>0.60416666666666652</c:v>
                </c:pt>
                <c:pt idx="2">
                  <c:v>0.8125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9198064"/>
        <c:axId val="229198624"/>
      </c:barChart>
      <c:catAx>
        <c:axId val="22919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29198624"/>
        <c:crosses val="autoZero"/>
        <c:auto val="1"/>
        <c:lblAlgn val="ctr"/>
        <c:lblOffset val="100"/>
        <c:noMultiLvlLbl val="0"/>
      </c:catAx>
      <c:valAx>
        <c:axId val="22919862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29198064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0.98275862068965514</c:v>
                </c:pt>
                <c:pt idx="1">
                  <c:v>0.9891304347826072</c:v>
                </c:pt>
                <c:pt idx="2">
                  <c:v>0.99130434782608656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200864"/>
        <c:axId val="229201424"/>
      </c:barChart>
      <c:catAx>
        <c:axId val="22920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201424"/>
        <c:crosses val="autoZero"/>
        <c:auto val="1"/>
        <c:lblAlgn val="ctr"/>
        <c:lblOffset val="100"/>
        <c:noMultiLvlLbl val="0"/>
      </c:catAx>
      <c:valAx>
        <c:axId val="229201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2008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203664"/>
        <c:axId val="229204224"/>
      </c:barChart>
      <c:catAx>
        <c:axId val="22920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204224"/>
        <c:crosses val="autoZero"/>
        <c:auto val="1"/>
        <c:lblAlgn val="ctr"/>
        <c:lblOffset val="100"/>
        <c:noMultiLvlLbl val="0"/>
      </c:catAx>
      <c:valAx>
        <c:axId val="229204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2036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0.96551724137931039</c:v>
                </c:pt>
                <c:pt idx="1">
                  <c:v>0.97826086956521741</c:v>
                </c:pt>
                <c:pt idx="2">
                  <c:v>0.98260869565217523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46624"/>
        <c:axId val="229647184"/>
      </c:barChart>
      <c:catAx>
        <c:axId val="22964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647184"/>
        <c:crosses val="autoZero"/>
        <c:auto val="1"/>
        <c:lblAlgn val="ctr"/>
        <c:lblOffset val="100"/>
        <c:noMultiLvlLbl val="0"/>
      </c:catAx>
      <c:valAx>
        <c:axId val="2296471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6466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0.94444444444444464</c:v>
                </c:pt>
                <c:pt idx="1">
                  <c:v>0.96551724137931039</c:v>
                </c:pt>
                <c:pt idx="2">
                  <c:v>0.97435897435897578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49424"/>
        <c:axId val="229649984"/>
      </c:barChart>
      <c:catAx>
        <c:axId val="22964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649984"/>
        <c:crosses val="autoZero"/>
        <c:auto val="1"/>
        <c:lblAlgn val="ctr"/>
        <c:lblOffset val="100"/>
        <c:noMultiLvlLbl val="0"/>
      </c:catAx>
      <c:valAx>
        <c:axId val="2296499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6494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0.94827586206896564</c:v>
                </c:pt>
                <c:pt idx="1">
                  <c:v>0.96739130434782605</c:v>
                </c:pt>
                <c:pt idx="2">
                  <c:v>0.97391304347826091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52224"/>
        <c:axId val="229652784"/>
      </c:barChart>
      <c:catAx>
        <c:axId val="2296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652784"/>
        <c:crosses val="autoZero"/>
        <c:auto val="1"/>
        <c:lblAlgn val="ctr"/>
        <c:lblOffset val="100"/>
        <c:noMultiLvlLbl val="0"/>
      </c:catAx>
      <c:valAx>
        <c:axId val="229652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6522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13696"/>
        <c:axId val="229414256"/>
      </c:barChart>
      <c:catAx>
        <c:axId val="2294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414256"/>
        <c:crosses val="autoZero"/>
        <c:auto val="1"/>
        <c:lblAlgn val="ctr"/>
        <c:lblOffset val="100"/>
        <c:noMultiLvlLbl val="0"/>
      </c:catAx>
      <c:valAx>
        <c:axId val="2294142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413696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0.12068965517241392</c:v>
                </c:pt>
                <c:pt idx="1">
                  <c:v>0.10869565217391344</c:v>
                </c:pt>
                <c:pt idx="2">
                  <c:v>8.6956521739130543E-2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16496"/>
        <c:axId val="229417056"/>
      </c:barChart>
      <c:catAx>
        <c:axId val="22941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29417056"/>
        <c:crosses val="autoZero"/>
        <c:auto val="1"/>
        <c:lblAlgn val="ctr"/>
        <c:lblOffset val="100"/>
        <c:noMultiLvlLbl val="0"/>
      </c:catAx>
      <c:valAx>
        <c:axId val="22941705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29416496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0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81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57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3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14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58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78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2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1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31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08A1-BB5B-4497-A9A7-DB6A8984DC4C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4893-7A44-4DAF-840F-109872D8C5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6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760"/>
            <a:ext cx="9144000" cy="1610481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Aberta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SUS- UNASUS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Turma 4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7432" y="2229084"/>
            <a:ext cx="11059637" cy="165576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DA ATENÇÃO AOS USUÁRIOS HIPERTENSOS E/OU DIABÉTICOS DA USF DRA. LENY PASSOS, EM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COARI - AM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514600" algn="l"/>
              </a:tabLst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514600" algn="l"/>
              </a:tabLs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	Luiz Reis Barbosa Júnior</a:t>
            </a:r>
          </a:p>
          <a:p>
            <a:pPr>
              <a:tabLst>
                <a:tab pos="2514600" algn="l"/>
              </a:tabLst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Ethieli Silveira</a:t>
            </a:r>
          </a:p>
          <a:p>
            <a:pPr>
              <a:tabLst>
                <a:tab pos="2514600" algn="l"/>
              </a:tabLst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Supervisora: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Heliana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Feijó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 – Rio Grande do Sul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45" y="98149"/>
            <a:ext cx="1214886" cy="1368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4" y="97881"/>
            <a:ext cx="1391131" cy="1368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0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202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3753" y="1766752"/>
            <a:ext cx="10923814" cy="43340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pt-BR" dirty="0" smtClean="0"/>
              <a:t>Duração da intervenção: </a:t>
            </a:r>
            <a:r>
              <a:rPr lang="pt-BR" b="1" dirty="0"/>
              <a:t>12 </a:t>
            </a:r>
            <a:r>
              <a:rPr lang="pt-BR" b="1" dirty="0" smtClean="0"/>
              <a:t>semanas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Referências: </a:t>
            </a:r>
            <a:r>
              <a:rPr lang="pt-BR" b="1" dirty="0" smtClean="0"/>
              <a:t>Caderno </a:t>
            </a:r>
            <a:r>
              <a:rPr lang="pt-BR" b="1" dirty="0"/>
              <a:t>de Atenção Básica</a:t>
            </a:r>
            <a:r>
              <a:rPr lang="pt-BR" dirty="0"/>
              <a:t> sobre Hipertensão e o Caderno de Atenção Básica sobre Diabetes </a:t>
            </a:r>
            <a:r>
              <a:rPr lang="pt-BR" dirty="0" smtClean="0"/>
              <a:t>Mellitus</a:t>
            </a:r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Carteira</a:t>
            </a:r>
            <a:r>
              <a:rPr lang="pt-BR" dirty="0" smtClean="0"/>
              <a:t> </a:t>
            </a:r>
            <a:r>
              <a:rPr lang="pt-BR" dirty="0"/>
              <a:t>do </a:t>
            </a:r>
            <a:r>
              <a:rPr lang="pt-BR" i="1" dirty="0" smtClean="0"/>
              <a:t>Hiperdia</a:t>
            </a: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Ficha espelho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Estimativa de </a:t>
            </a:r>
            <a:r>
              <a:rPr lang="pt-BR" dirty="0"/>
              <a:t>pelo menos </a:t>
            </a:r>
            <a:r>
              <a:rPr lang="pt-BR" b="1" dirty="0"/>
              <a:t>70 </a:t>
            </a:r>
            <a:r>
              <a:rPr lang="pt-BR" b="1" dirty="0" smtClean="0"/>
              <a:t>pacientes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Acompanhamento </a:t>
            </a:r>
            <a:r>
              <a:rPr lang="pt-BR" dirty="0"/>
              <a:t>mensal da intervenção </a:t>
            </a:r>
            <a:r>
              <a:rPr lang="pt-BR" dirty="0" smtClean="0"/>
              <a:t>através </a:t>
            </a:r>
            <a:r>
              <a:rPr lang="pt-BR" dirty="0"/>
              <a:t>do </a:t>
            </a:r>
            <a:r>
              <a:rPr lang="pt-BR" b="1" dirty="0"/>
              <a:t>livro de registro </a:t>
            </a:r>
            <a:r>
              <a:rPr lang="pt-BR" dirty="0"/>
              <a:t>do </a:t>
            </a:r>
            <a:r>
              <a:rPr lang="pt-BR" i="1" dirty="0" smtClean="0"/>
              <a:t>Hiperdia</a:t>
            </a:r>
            <a:endParaRPr lang="pt-BR" i="1" dirty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Atividades </a:t>
            </a:r>
            <a:r>
              <a:rPr lang="pt-BR" dirty="0"/>
              <a:t>educativas </a:t>
            </a:r>
            <a:r>
              <a:rPr lang="pt-BR" dirty="0" smtClean="0"/>
              <a:t>e ações </a:t>
            </a:r>
            <a:r>
              <a:rPr lang="pt-BR" dirty="0"/>
              <a:t>de </a:t>
            </a:r>
            <a:r>
              <a:rPr lang="pt-BR" b="1" dirty="0"/>
              <a:t>capacitação da equipe </a:t>
            </a:r>
            <a:r>
              <a:rPr lang="pt-BR" dirty="0" smtClean="0"/>
              <a:t>multidisciplinar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7200" dirty="0" smtClean="0"/>
          </a:p>
          <a:p>
            <a:pPr algn="ctr">
              <a:buNone/>
            </a:pPr>
            <a:r>
              <a:rPr lang="pt-BR" sz="7200" dirty="0" smtClean="0"/>
              <a:t>RESULTADOS</a:t>
            </a:r>
            <a:endParaRPr lang="pt-BR" sz="7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412421"/>
            <a:ext cx="10923814" cy="5274129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pt-BR" sz="2000" b="1" dirty="0" smtClean="0"/>
              <a:t>Meta 1: </a:t>
            </a:r>
            <a:r>
              <a:rPr lang="pt-BR" sz="2000" dirty="0" smtClean="0"/>
              <a:t>cadastrar </a:t>
            </a:r>
            <a:r>
              <a:rPr lang="pt-BR" sz="2000" dirty="0"/>
              <a:t>80% dos hipertensos da área de abrangência no Programa de Atenção à Hipertensão Arterial e à Diabetes Mellitus da unidade de </a:t>
            </a:r>
            <a:r>
              <a:rPr lang="pt-BR" sz="2000" dirty="0" smtClean="0"/>
              <a:t>saúde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1º mês: 58 hipertensos 48,7%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2º mês: 92 hipertensos 77,3%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3º mês: 115 hipertensos 96,6%</a:t>
            </a:r>
          </a:p>
          <a:p>
            <a:pPr marL="342900" indent="-342900" algn="just">
              <a:buFontTx/>
              <a:buChar char="-"/>
            </a:pPr>
            <a:endParaRPr lang="pt-BR" sz="2000" dirty="0" smtClean="0"/>
          </a:p>
          <a:p>
            <a:pPr marL="342900" indent="-342900" algn="just">
              <a:buFontTx/>
              <a:buChar char="-"/>
            </a:pPr>
            <a:endParaRPr lang="pt-BR" sz="2000" dirty="0" smtClean="0"/>
          </a:p>
          <a:p>
            <a:pPr marL="342900" indent="-342900" algn="just"/>
            <a:r>
              <a:rPr lang="pt-BR" sz="2000" b="1" dirty="0" smtClean="0"/>
              <a:t>Meta 2: </a:t>
            </a:r>
            <a:r>
              <a:rPr lang="pt-BR" sz="2000" dirty="0" smtClean="0"/>
              <a:t>cadastrar </a:t>
            </a:r>
            <a:r>
              <a:rPr lang="pt-BR" sz="2000" dirty="0"/>
              <a:t>80% dos diabéticos da área de abrangência no Programa de Atenção à Hipertensão Arterial e à Diabetes Mellitus da unidade de </a:t>
            </a:r>
            <a:r>
              <a:rPr lang="pt-BR" sz="2000" dirty="0" smtClean="0"/>
              <a:t>saúde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1º mês: 18 diabéticos  37,5%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2º mês: 29 diabéticos  60,4%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/>
              <a:t>3º mês: 39 diabéticos  81,3%</a:t>
            </a:r>
          </a:p>
          <a:p>
            <a:pPr marL="342900" indent="-342900" algn="just">
              <a:buFontTx/>
              <a:buChar char="-"/>
            </a:pPr>
            <a:endParaRPr lang="pt-BR" sz="2000" dirty="0" smtClean="0"/>
          </a:p>
          <a:p>
            <a:pPr marL="342900" indent="-342900" algn="just">
              <a:buFontTx/>
              <a:buChar char="-"/>
            </a:pPr>
            <a:endParaRPr lang="pt-BR" sz="2000" dirty="0" smtClean="0"/>
          </a:p>
          <a:p>
            <a:pPr marL="342900" indent="-342900" algn="just">
              <a:buFontTx/>
              <a:buChar char="-"/>
            </a:pPr>
            <a:endParaRPr lang="pt-BR" sz="2000" dirty="0" smtClean="0"/>
          </a:p>
          <a:p>
            <a:pPr marL="342900" indent="-342900" algn="just">
              <a:buFontTx/>
              <a:buChar char="-"/>
            </a:pPr>
            <a:endParaRPr lang="pt-BR" sz="2000" dirty="0"/>
          </a:p>
          <a:p>
            <a:pPr marL="342900" indent="-342900" algn="just">
              <a:buFontTx/>
              <a:buChar char="-"/>
            </a:pPr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6914273" y="1986648"/>
          <a:ext cx="3935578" cy="177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6838454" y="4533023"/>
          <a:ext cx="4030065" cy="21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8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038" y="1583871"/>
            <a:ext cx="5043487" cy="4945517"/>
          </a:xfrm>
        </p:spPr>
        <p:txBody>
          <a:bodyPr numCol="1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t-BR" b="1" dirty="0" smtClean="0"/>
              <a:t>Meta 3: </a:t>
            </a:r>
            <a:r>
              <a:rPr lang="pt-BR" dirty="0" smtClean="0"/>
              <a:t>Buscar </a:t>
            </a:r>
            <a:r>
              <a:rPr lang="pt-BR" dirty="0"/>
              <a:t>100% dos hipertensos faltosos às consultas na unidade de saúde conforme a periodicidade </a:t>
            </a:r>
            <a:r>
              <a:rPr lang="pt-BR" dirty="0" smtClean="0"/>
              <a:t>recomendada</a:t>
            </a:r>
          </a:p>
          <a:p>
            <a:pPr algn="just"/>
            <a:endParaRPr lang="pt-BR" b="1" dirty="0" smtClean="0"/>
          </a:p>
          <a:p>
            <a:pPr algn="just">
              <a:lnSpc>
                <a:spcPct val="110000"/>
              </a:lnSpc>
            </a:pPr>
            <a:r>
              <a:rPr lang="pt-BR" b="1" dirty="0" smtClean="0"/>
              <a:t>Proporção de hipertensos faltosos às consultas com busca ativa</a:t>
            </a:r>
            <a:endParaRPr lang="pt-BR" dirty="0" smtClean="0"/>
          </a:p>
          <a:p>
            <a:pPr algn="just">
              <a:lnSpc>
                <a:spcPct val="110000"/>
              </a:lnSpc>
            </a:pPr>
            <a:r>
              <a:rPr lang="pt-BR" dirty="0" smtClean="0"/>
              <a:t>- 1º mês: 7 pacientes – 100,0 %</a:t>
            </a:r>
          </a:p>
          <a:p>
            <a:pPr algn="just">
              <a:lnSpc>
                <a:spcPct val="110000"/>
              </a:lnSpc>
            </a:pPr>
            <a:r>
              <a:rPr lang="pt-BR" dirty="0" smtClean="0"/>
              <a:t>- 2º mês: 12 pacientes – 100,0 %</a:t>
            </a:r>
          </a:p>
          <a:p>
            <a:pPr algn="just">
              <a:lnSpc>
                <a:spcPct val="110000"/>
              </a:lnSpc>
            </a:pPr>
            <a:r>
              <a:rPr lang="pt-BR" dirty="0" smtClean="0"/>
              <a:t>- 3º mês: 14 pacientes – 100,0 %</a:t>
            </a:r>
          </a:p>
          <a:p>
            <a:pPr algn="just">
              <a:lnSpc>
                <a:spcPct val="110000"/>
              </a:lnSpc>
            </a:pPr>
            <a:r>
              <a:rPr lang="pt-BR" dirty="0" smtClean="0"/>
              <a:t>- número de pessoas atingidas: 14 de 14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/>
            <a:endParaRPr lang="pt-BR" dirty="0" smtClean="0"/>
          </a:p>
          <a:p>
            <a:pPr marL="342900" indent="-342900" algn="just">
              <a:buFontTx/>
              <a:buChar char="-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72237" y="1560458"/>
            <a:ext cx="54578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200" b="1" dirty="0" smtClean="0"/>
              <a:t> Meta 4: </a:t>
            </a:r>
            <a:r>
              <a:rPr lang="pt-BR" sz="2200" dirty="0" smtClean="0"/>
              <a:t>buscar 100% dos diabéticos faltosos às consultas na unidade de saúde conforme a periodicidade recomendada</a:t>
            </a:r>
          </a:p>
          <a:p>
            <a:pPr marL="342900" indent="-342900" algn="just"/>
            <a:endParaRPr lang="pt-BR" sz="2200" dirty="0" smtClean="0"/>
          </a:p>
          <a:p>
            <a:pPr marL="342900" indent="-342900" algn="just"/>
            <a:endParaRPr lang="pt-BR" sz="2200" dirty="0" smtClean="0"/>
          </a:p>
          <a:p>
            <a:pPr algn="just">
              <a:lnSpc>
                <a:spcPct val="150000"/>
              </a:lnSpc>
            </a:pPr>
            <a:r>
              <a:rPr lang="pt-BR" sz="2200" b="1" dirty="0" smtClean="0"/>
              <a:t> Proporção de diabéticos faltosos às consultas com busca ativa</a:t>
            </a:r>
            <a:endParaRPr lang="pt-BR" sz="2200" dirty="0" smtClean="0"/>
          </a:p>
          <a:p>
            <a:pPr algn="just">
              <a:lnSpc>
                <a:spcPct val="150000"/>
              </a:lnSpc>
            </a:pPr>
            <a:r>
              <a:rPr lang="pt-BR" sz="2200" dirty="0" smtClean="0"/>
              <a:t>- 1º mês: 3 pacientes – 100,0 %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/>
              <a:t>- 2º mês: 5 pacientes – 100,0 %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/>
              <a:t>- 3º mês: 7 pacientes – 100,0 %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/>
              <a:t>- número de pessoas atingidas: 7 de 7</a:t>
            </a:r>
            <a:endParaRPr lang="pt-BR" sz="2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5: R</a:t>
            </a:r>
            <a:r>
              <a:rPr lang="pt-BR" dirty="0" smtClean="0"/>
              <a:t>ealizar exame clínico apropriado em 100% dos hipertensos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Proporção de hipertensos com o exame clínico em dia de acordo com o protocolo</a:t>
            </a:r>
            <a:endParaRPr lang="pt-BR" dirty="0"/>
          </a:p>
          <a:p>
            <a:pPr algn="just"/>
            <a:r>
              <a:rPr lang="pt-BR" dirty="0"/>
              <a:t>- 1º mês: 57 pacientes – 98,3 %</a:t>
            </a:r>
          </a:p>
          <a:p>
            <a:pPr algn="just"/>
            <a:r>
              <a:rPr lang="pt-BR" dirty="0"/>
              <a:t>- 2º mês: 91 pacientes – 98,9 %</a:t>
            </a:r>
          </a:p>
          <a:p>
            <a:pPr algn="just"/>
            <a:r>
              <a:rPr lang="pt-BR" dirty="0"/>
              <a:t>- 3º mês: 114 pacientes – 99,1 %</a:t>
            </a:r>
          </a:p>
          <a:p>
            <a:pPr algn="just"/>
            <a:r>
              <a:rPr lang="pt-BR" dirty="0"/>
              <a:t>- número de pessoas atingidas: 114 de 115</a:t>
            </a:r>
          </a:p>
          <a:p>
            <a:pPr algn="just"/>
            <a:r>
              <a:rPr lang="pt-BR" dirty="0"/>
              <a:t> </a:t>
            </a:r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6685396" y="3831013"/>
          <a:ext cx="4340860" cy="232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6: </a:t>
            </a:r>
            <a:r>
              <a:rPr lang="pt-BR" dirty="0" smtClean="0"/>
              <a:t>Realizar exame clínico apropriado em 100% dos diabéticos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Proporção de diabéticos com o exame clínico em dia de acordo com o protocolo</a:t>
            </a:r>
            <a:endParaRPr lang="pt-BR" dirty="0"/>
          </a:p>
          <a:p>
            <a:pPr algn="just"/>
            <a:r>
              <a:rPr lang="pt-BR" dirty="0"/>
              <a:t>- 1º mês: 18 pacientes - 100,0 %</a:t>
            </a:r>
          </a:p>
          <a:p>
            <a:pPr algn="just"/>
            <a:r>
              <a:rPr lang="pt-BR" dirty="0"/>
              <a:t>- 2º mês: 29 pacientes - 100,0 %</a:t>
            </a:r>
          </a:p>
          <a:p>
            <a:pPr algn="just"/>
            <a:r>
              <a:rPr lang="pt-BR" dirty="0"/>
              <a:t>- 3º mês: 39 pacientes - 100,0 %</a:t>
            </a:r>
          </a:p>
          <a:p>
            <a:pPr algn="just"/>
            <a:r>
              <a:rPr lang="pt-BR" dirty="0"/>
              <a:t>- número de pessoas atingidas: 39 de 39</a:t>
            </a:r>
          </a:p>
          <a:p>
            <a:pPr algn="just"/>
            <a:r>
              <a:rPr lang="pt-BR" dirty="0"/>
              <a:t> </a:t>
            </a:r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6597447" y="3808614"/>
          <a:ext cx="4516755" cy="249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7: </a:t>
            </a:r>
            <a:r>
              <a:rPr lang="pt-BR" dirty="0" smtClean="0"/>
              <a:t>garantir a 100% dos hipertensos a realização de exames complementares em dia de acordo com o protocolo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Proporção de hipertensos com os exames complementares em dia de acordo com o protocolo</a:t>
            </a:r>
            <a:endParaRPr lang="pt-BR" dirty="0"/>
          </a:p>
          <a:p>
            <a:pPr algn="just"/>
            <a:r>
              <a:rPr lang="pt-BR" dirty="0"/>
              <a:t>- 1º mês: 56 pacientes – 96,6 %</a:t>
            </a:r>
          </a:p>
          <a:p>
            <a:pPr algn="just"/>
            <a:r>
              <a:rPr lang="pt-BR" dirty="0"/>
              <a:t>- 2º mês: 90 pacientes – 97,8 %</a:t>
            </a:r>
          </a:p>
          <a:p>
            <a:pPr algn="just"/>
            <a:r>
              <a:rPr lang="pt-BR" dirty="0"/>
              <a:t>- 3º mês: 113 pacientes – 98,3 %</a:t>
            </a:r>
          </a:p>
          <a:p>
            <a:pPr algn="just"/>
            <a:r>
              <a:rPr lang="pt-BR" dirty="0"/>
              <a:t>- número de pessoas atingidas: 113 de 115</a:t>
            </a:r>
          </a:p>
          <a:p>
            <a:pPr algn="just"/>
            <a:r>
              <a:rPr lang="pt-BR" dirty="0"/>
              <a:t> </a:t>
            </a:r>
          </a:p>
        </p:txBody>
      </p:sp>
      <p:graphicFrame>
        <p:nvGraphicFramePr>
          <p:cNvPr id="7" name="Gráfico 6"/>
          <p:cNvGraphicFramePr/>
          <p:nvPr>
            <p:extLst/>
          </p:nvPr>
        </p:nvGraphicFramePr>
        <p:xfrm>
          <a:off x="6885760" y="3797098"/>
          <a:ext cx="4674870" cy="258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8: </a:t>
            </a:r>
            <a:r>
              <a:rPr lang="pt-BR" dirty="0" smtClean="0"/>
              <a:t>garantir a 100% dos diabéticos a realização de exames complementares em dia de acordo com o protocolo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Proporção de diabéticos com os exames complementares em dia de acordo com o protocolo</a:t>
            </a:r>
            <a:endParaRPr lang="pt-BR" dirty="0"/>
          </a:p>
          <a:p>
            <a:pPr algn="just"/>
            <a:r>
              <a:rPr lang="pt-BR" dirty="0"/>
              <a:t>- 1º mês: 17 pacientes - 94,4 %</a:t>
            </a:r>
          </a:p>
          <a:p>
            <a:pPr algn="just"/>
            <a:r>
              <a:rPr lang="pt-BR" dirty="0"/>
              <a:t>- 2º mês: 28 pacientes - 96,6 %</a:t>
            </a:r>
          </a:p>
          <a:p>
            <a:pPr algn="just"/>
            <a:r>
              <a:rPr lang="pt-BR" dirty="0"/>
              <a:t>- 3º mês: 38 pacientes - 97,4 %</a:t>
            </a:r>
          </a:p>
          <a:p>
            <a:pPr algn="just"/>
            <a:r>
              <a:rPr lang="pt-BR" dirty="0"/>
              <a:t>- número de pessoas atingidas: 38 de 39</a:t>
            </a:r>
          </a:p>
          <a:p>
            <a:pPr algn="just"/>
            <a:r>
              <a:rPr lang="pt-BR" dirty="0"/>
              <a:t> </a:t>
            </a:r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7089631" y="3938760"/>
          <a:ext cx="4097655" cy="213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9: </a:t>
            </a:r>
            <a:r>
              <a:rPr lang="pt-BR" dirty="0" smtClean="0"/>
              <a:t>garantir a totalidade da prescrição de medicamentos da farmácia popular para 100% dos hipertensos cadastrados na unidade de saúde</a:t>
            </a:r>
          </a:p>
          <a:p>
            <a:pPr algn="just"/>
            <a:r>
              <a:rPr lang="pt-BR" b="1" dirty="0" smtClean="0"/>
              <a:t>Proporção de hipertensos com prescrição de medicamentos da lista do Hiperdia ou da Farmácia Popular  - 100 %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Meta 10: </a:t>
            </a:r>
            <a:r>
              <a:rPr lang="pt-BR" dirty="0" smtClean="0"/>
              <a:t>garantir a totalidade da prescrição de medicamentos da farmácia popular para 100% dos diabéticos cadastrados na unidade de saúde</a:t>
            </a:r>
          </a:p>
          <a:p>
            <a:pPr algn="just"/>
            <a:r>
              <a:rPr lang="pt-BR" b="1" dirty="0" smtClean="0"/>
              <a:t>Proporção de diabéticos com prescrição de medicamentos da lista do Hiperdia ou da Farmácia Popular – 100 %</a:t>
            </a:r>
          </a:p>
          <a:p>
            <a:pPr algn="just"/>
            <a:endParaRPr lang="pt-BR" b="1" dirty="0"/>
          </a:p>
          <a:p>
            <a:pPr algn="just"/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lvl="0" algn="just"/>
            <a:r>
              <a:rPr lang="pt-BR" b="1" dirty="0" smtClean="0"/>
              <a:t>Meta 11: </a:t>
            </a:r>
            <a:r>
              <a:rPr lang="pt-BR" dirty="0" smtClean="0"/>
              <a:t>manter ficha de acompanhamento de 100% dos hipertensos cadastrados na unidade de saúde</a:t>
            </a:r>
          </a:p>
          <a:p>
            <a:pPr algn="just"/>
            <a:r>
              <a:rPr lang="pt-BR" b="1" dirty="0" smtClean="0"/>
              <a:t>Proporção de hipertensos com registro adequado na ficha de acompanhamento: 100%</a:t>
            </a:r>
          </a:p>
          <a:p>
            <a:pPr lvl="0" algn="just"/>
            <a:endParaRPr lang="pt-BR" dirty="0" smtClean="0"/>
          </a:p>
          <a:p>
            <a:pPr lvl="0" algn="just"/>
            <a:endParaRPr lang="pt-BR" dirty="0" smtClean="0"/>
          </a:p>
          <a:p>
            <a:pPr algn="just"/>
            <a:r>
              <a:rPr lang="pt-BR" b="1" dirty="0" smtClean="0"/>
              <a:t>Meta 12: </a:t>
            </a:r>
            <a:r>
              <a:rPr lang="pt-BR" dirty="0" smtClean="0"/>
              <a:t>manter ficha de acompanhamento de 100% dos diabéticos cadastrados na unidade de saúde</a:t>
            </a:r>
          </a:p>
          <a:p>
            <a:pPr algn="just"/>
            <a:r>
              <a:rPr lang="pt-BR" b="1" dirty="0" smtClean="0"/>
              <a:t>Proporção de diabéticos com registro adequado na ficha de acompanhamento: 100%</a:t>
            </a:r>
          </a:p>
          <a:p>
            <a:pPr lvl="0" algn="just"/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6816" y="273282"/>
            <a:ext cx="10923814" cy="886051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ação programática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foco em hipertensos e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2"/>
            <a:ext cx="10923814" cy="4895306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Foco: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aos pacientes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</a:p>
          <a:p>
            <a:pPr marL="342900" indent="-342900" algn="just">
              <a:buFontTx/>
              <a:buChar char="-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Grande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problema de saúde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  <a:p>
            <a:pPr marL="342900" indent="-342900" algn="just">
              <a:buFontTx/>
              <a:buChar char="-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atendimento clínico</a:t>
            </a:r>
          </a:p>
          <a:p>
            <a:pPr marL="342900" indent="-342900" algn="just">
              <a:buFontTx/>
              <a:buChar char="-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Mudar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situação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saúde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pacientes</a:t>
            </a:r>
          </a:p>
        </p:txBody>
      </p:sp>
    </p:spTree>
    <p:extLst>
      <p:ext uri="{BB962C8B-B14F-4D97-AF65-F5344CB8AC3E}">
        <p14:creationId xmlns:p14="http://schemas.microsoft.com/office/powerpoint/2010/main" val="16111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lvl="0" algn="just"/>
            <a:r>
              <a:rPr lang="pt-BR" b="1" dirty="0" smtClean="0"/>
              <a:t>Meta 13: </a:t>
            </a:r>
            <a:r>
              <a:rPr lang="pt-BR" dirty="0" smtClean="0"/>
              <a:t>- realizar estratificação do risco cardiovascular em 100% dos hipertensos cadastrados na unidade de saúde</a:t>
            </a:r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Proporção de hipertensos com estratificação de risco cardiovascular por exame clínico em dia</a:t>
            </a:r>
            <a:endParaRPr lang="pt-BR" dirty="0"/>
          </a:p>
          <a:p>
            <a:pPr algn="just"/>
            <a:r>
              <a:rPr lang="pt-BR" dirty="0"/>
              <a:t>- 1º mês: 55 pacientes - 94,8 %</a:t>
            </a:r>
          </a:p>
          <a:p>
            <a:pPr algn="just"/>
            <a:r>
              <a:rPr lang="pt-BR" dirty="0"/>
              <a:t>- 2º mês: 89 pacientes - 96,7 %</a:t>
            </a:r>
          </a:p>
          <a:p>
            <a:pPr algn="just"/>
            <a:r>
              <a:rPr lang="pt-BR" dirty="0"/>
              <a:t>- 3º mês: 112 pacientes - 97,4 %</a:t>
            </a:r>
          </a:p>
          <a:p>
            <a:pPr algn="just"/>
            <a:r>
              <a:rPr lang="pt-BR" dirty="0"/>
              <a:t>- número de pessoas atingidas: 112 de 115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42879751"/>
              </p:ext>
            </p:extLst>
          </p:nvPr>
        </p:nvGraphicFramePr>
        <p:xfrm>
          <a:off x="7111971" y="3998768"/>
          <a:ext cx="4086225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14: </a:t>
            </a:r>
            <a:r>
              <a:rPr lang="pt-BR" dirty="0" smtClean="0"/>
              <a:t>realizar estratificação do risco cardiovascular em 100% dos diabéticos cadastrados na unidade de saúde</a:t>
            </a:r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Proporção de diabéticos com estratificação de risco cardiovascular por exame clínico em dia</a:t>
            </a:r>
            <a:endParaRPr lang="pt-BR" dirty="0"/>
          </a:p>
          <a:p>
            <a:pPr algn="just"/>
            <a:r>
              <a:rPr lang="pt-BR" dirty="0"/>
              <a:t>- 1º mês: 18 pacientes - 100,0 %</a:t>
            </a:r>
          </a:p>
          <a:p>
            <a:pPr algn="just"/>
            <a:r>
              <a:rPr lang="pt-BR" dirty="0"/>
              <a:t>- 2º mês: 29 pacientes - 100,0 %</a:t>
            </a:r>
          </a:p>
          <a:p>
            <a:pPr algn="just"/>
            <a:r>
              <a:rPr lang="pt-BR" dirty="0"/>
              <a:t>- 3º mês: 39 pacientes - 100,0 %</a:t>
            </a:r>
          </a:p>
          <a:p>
            <a:pPr algn="just"/>
            <a:r>
              <a:rPr lang="pt-BR" dirty="0"/>
              <a:t>- número de pessoas atingidas: 39 de 39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67154041"/>
              </p:ext>
            </p:extLst>
          </p:nvPr>
        </p:nvGraphicFramePr>
        <p:xfrm>
          <a:off x="6995911" y="3983960"/>
          <a:ext cx="4085590" cy="171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3953" y="1112384"/>
            <a:ext cx="10923814" cy="57456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b="1" dirty="0" smtClean="0"/>
              <a:t>Meta 15: </a:t>
            </a:r>
            <a:r>
              <a:rPr lang="pt-BR" dirty="0" smtClean="0"/>
              <a:t>garantir avaliação odontológica a 100% dos pacientes hipertensos</a:t>
            </a:r>
          </a:p>
          <a:p>
            <a:pPr lvl="0" algn="just"/>
            <a:r>
              <a:rPr lang="pt-BR" b="1" dirty="0" smtClean="0"/>
              <a:t>Proporção </a:t>
            </a:r>
            <a:r>
              <a:rPr lang="pt-BR" b="1" dirty="0"/>
              <a:t>de hipertensos com avaliação odontológica</a:t>
            </a:r>
            <a:endParaRPr lang="pt-BR" dirty="0"/>
          </a:p>
          <a:p>
            <a:pPr algn="just"/>
            <a:r>
              <a:rPr lang="pt-BR" dirty="0"/>
              <a:t>- 1º mês: 7 pacientes – 12,1 %</a:t>
            </a:r>
          </a:p>
          <a:p>
            <a:pPr algn="just"/>
            <a:r>
              <a:rPr lang="pt-BR" dirty="0"/>
              <a:t>- 2º mês: 10 pacientes – 10,9 %</a:t>
            </a:r>
          </a:p>
          <a:p>
            <a:pPr algn="just"/>
            <a:r>
              <a:rPr lang="pt-BR" dirty="0"/>
              <a:t>- 3º mês: 10 pacientes – 8,7 %</a:t>
            </a:r>
          </a:p>
          <a:p>
            <a:pPr algn="just"/>
            <a:r>
              <a:rPr lang="pt-BR" dirty="0" smtClean="0"/>
              <a:t>- número </a:t>
            </a:r>
            <a:r>
              <a:rPr lang="pt-BR" dirty="0"/>
              <a:t>de pessoas atingidas: 10 de </a:t>
            </a:r>
            <a:r>
              <a:rPr lang="pt-BR" dirty="0" smtClean="0"/>
              <a:t>115</a:t>
            </a:r>
          </a:p>
          <a:p>
            <a:pPr algn="just"/>
            <a:endParaRPr lang="pt-BR" dirty="0" smtClean="0"/>
          </a:p>
          <a:p>
            <a:pPr lvl="0" algn="just"/>
            <a:r>
              <a:rPr lang="pt-BR" b="1" dirty="0" smtClean="0"/>
              <a:t>Meta 16: </a:t>
            </a:r>
            <a:r>
              <a:rPr lang="pt-BR" dirty="0" smtClean="0"/>
              <a:t>garantir avaliação odontológica a 100% dos pacientes diabéticos</a:t>
            </a:r>
          </a:p>
          <a:p>
            <a:pPr algn="just"/>
            <a:r>
              <a:rPr lang="pt-BR" b="1" dirty="0" smtClean="0"/>
              <a:t>Proporção </a:t>
            </a:r>
            <a:r>
              <a:rPr lang="pt-BR" b="1" dirty="0"/>
              <a:t>de diabéticos com avaliação odontológica</a:t>
            </a:r>
            <a:endParaRPr lang="pt-BR" dirty="0"/>
          </a:p>
          <a:p>
            <a:pPr algn="just"/>
            <a:r>
              <a:rPr lang="pt-BR" dirty="0"/>
              <a:t>- 1º mês: 5 pacientes - 27,8 %</a:t>
            </a:r>
          </a:p>
          <a:p>
            <a:pPr algn="just"/>
            <a:r>
              <a:rPr lang="pt-BR" dirty="0"/>
              <a:t>- 2º mês: 7 pacientes - 24,1 %</a:t>
            </a:r>
          </a:p>
          <a:p>
            <a:pPr algn="just"/>
            <a:r>
              <a:rPr lang="pt-BR" dirty="0"/>
              <a:t>- 3º mês: 7 pacientes 17,9 %</a:t>
            </a:r>
          </a:p>
          <a:p>
            <a:pPr algn="just"/>
            <a:r>
              <a:rPr lang="pt-BR" dirty="0"/>
              <a:t>- número de pessoas atingidas: 7 de 39</a:t>
            </a:r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59548933"/>
              </p:ext>
            </p:extLst>
          </p:nvPr>
        </p:nvGraphicFramePr>
        <p:xfrm>
          <a:off x="7517130" y="1483822"/>
          <a:ext cx="4412933" cy="233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79037230"/>
              </p:ext>
            </p:extLst>
          </p:nvPr>
        </p:nvGraphicFramePr>
        <p:xfrm>
          <a:off x="7514727" y="4465637"/>
          <a:ext cx="4460240" cy="217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t-BR" b="1" dirty="0" smtClean="0"/>
              <a:t>Meta 17: </a:t>
            </a:r>
            <a:r>
              <a:rPr lang="pt-BR" dirty="0" smtClean="0"/>
              <a:t>garantir orientação nutricional sobre alimentação saudável a 100% dos hipertensos</a:t>
            </a:r>
          </a:p>
          <a:p>
            <a:pPr algn="just"/>
            <a:r>
              <a:rPr lang="pt-BR" b="1" dirty="0" smtClean="0"/>
              <a:t>Proporção </a:t>
            </a:r>
            <a:r>
              <a:rPr lang="pt-BR" b="1" dirty="0"/>
              <a:t>de hipertensos com orientação nutricional sobre alimentação saudável</a:t>
            </a:r>
            <a:endParaRPr lang="pt-BR" dirty="0"/>
          </a:p>
          <a:p>
            <a:pPr algn="just"/>
            <a:r>
              <a:rPr lang="pt-BR" dirty="0"/>
              <a:t>- 1º mês: 58 pacientes – 100,0 %</a:t>
            </a:r>
          </a:p>
          <a:p>
            <a:pPr algn="just"/>
            <a:r>
              <a:rPr lang="pt-BR" dirty="0"/>
              <a:t>- 2º mês: 92 pacientes – 100,0 %</a:t>
            </a:r>
          </a:p>
          <a:p>
            <a:pPr algn="just"/>
            <a:r>
              <a:rPr lang="pt-BR" dirty="0"/>
              <a:t>- 3º mês: 115 pacientes – 100,0 %</a:t>
            </a:r>
          </a:p>
          <a:p>
            <a:pPr algn="just"/>
            <a:r>
              <a:rPr lang="pt-BR" dirty="0"/>
              <a:t>- número de pessoas atingidas: 115 de 115</a:t>
            </a:r>
          </a:p>
          <a:p>
            <a:pPr algn="just"/>
            <a:r>
              <a:rPr lang="pt-BR" b="1" dirty="0"/>
              <a:t> </a:t>
            </a:r>
            <a:endParaRPr lang="pt-BR" b="1" dirty="0" smtClean="0"/>
          </a:p>
          <a:p>
            <a:pPr lvl="0" algn="just"/>
            <a:r>
              <a:rPr lang="pt-BR" b="1" dirty="0" smtClean="0"/>
              <a:t>Meta 18: </a:t>
            </a:r>
            <a:r>
              <a:rPr lang="pt-BR" dirty="0" smtClean="0"/>
              <a:t>garantir orientação nutricional sobre alimentação saudável a 100% dos diabéticos</a:t>
            </a:r>
          </a:p>
          <a:p>
            <a:pPr algn="just"/>
            <a:r>
              <a:rPr lang="pt-BR" b="1" dirty="0" smtClean="0"/>
              <a:t>Proporção </a:t>
            </a:r>
            <a:r>
              <a:rPr lang="pt-BR" b="1" dirty="0"/>
              <a:t>de diabéticos com orientação nutricional sobre alimentação saudável</a:t>
            </a:r>
            <a:endParaRPr lang="pt-BR" dirty="0"/>
          </a:p>
          <a:p>
            <a:pPr algn="just"/>
            <a:r>
              <a:rPr lang="pt-BR" dirty="0"/>
              <a:t>- 1º mês: 18 pacientes - 100,0 %</a:t>
            </a:r>
          </a:p>
          <a:p>
            <a:pPr algn="just"/>
            <a:r>
              <a:rPr lang="pt-BR" dirty="0"/>
              <a:t>- 2º mês: 29 pacientes - 100,0 %</a:t>
            </a:r>
          </a:p>
          <a:p>
            <a:pPr algn="just"/>
            <a:r>
              <a:rPr lang="pt-BR" dirty="0"/>
              <a:t>- 3º mês: 39 pacientes - 100,0 %</a:t>
            </a:r>
          </a:p>
          <a:p>
            <a:pPr algn="just"/>
            <a:r>
              <a:rPr lang="pt-BR" dirty="0"/>
              <a:t>- número de pessoas atingidas: 39 de 39</a:t>
            </a:r>
          </a:p>
          <a:p>
            <a:pPr algn="just"/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pt-BR" b="1" dirty="0" smtClean="0"/>
              <a:t>Meta 19: </a:t>
            </a:r>
            <a:r>
              <a:rPr lang="pt-BR" dirty="0" smtClean="0"/>
              <a:t>garantir orientação em relação à prática de atividade física regular a 100% dos pacientes hipertensos</a:t>
            </a:r>
            <a:endParaRPr lang="pt-BR" b="1" dirty="0"/>
          </a:p>
          <a:p>
            <a:pPr algn="just"/>
            <a:r>
              <a:rPr lang="pt-BR" b="1" dirty="0"/>
              <a:t>Proporção de hipertensos com orientação sobre a prática de atividade física regular</a:t>
            </a:r>
            <a:endParaRPr lang="pt-BR" dirty="0"/>
          </a:p>
          <a:p>
            <a:pPr algn="just"/>
            <a:r>
              <a:rPr lang="pt-BR" dirty="0"/>
              <a:t>- 1º mês: 58 pacientes – 100,0 %</a:t>
            </a:r>
          </a:p>
          <a:p>
            <a:pPr algn="just"/>
            <a:r>
              <a:rPr lang="pt-BR" dirty="0"/>
              <a:t>- 2º mês: 92 pacientes – 100,0 %</a:t>
            </a:r>
          </a:p>
          <a:p>
            <a:pPr algn="just"/>
            <a:r>
              <a:rPr lang="pt-BR" dirty="0"/>
              <a:t>- 3º mês: 115 pacientes – 100,0 %</a:t>
            </a:r>
          </a:p>
          <a:p>
            <a:pPr algn="just"/>
            <a:r>
              <a:rPr lang="pt-BR" dirty="0"/>
              <a:t>- número de pessoas atingidas: 115 de 115</a:t>
            </a:r>
          </a:p>
          <a:p>
            <a:pPr algn="just"/>
            <a:r>
              <a:rPr lang="pt-BR" b="1" dirty="0"/>
              <a:t> </a:t>
            </a:r>
            <a:endParaRPr lang="pt-BR" b="1" dirty="0" smtClean="0"/>
          </a:p>
          <a:p>
            <a:pPr lvl="0" algn="just"/>
            <a:r>
              <a:rPr lang="pt-BR" b="1" dirty="0" smtClean="0"/>
              <a:t>Meta 20: </a:t>
            </a:r>
            <a:r>
              <a:rPr lang="pt-BR" dirty="0" smtClean="0"/>
              <a:t>garantir orientação em relação à prática de atividade física regular a 100% dos pacientes diabéticos</a:t>
            </a:r>
          </a:p>
          <a:p>
            <a:pPr algn="just"/>
            <a:r>
              <a:rPr lang="pt-BR" b="1" dirty="0" smtClean="0"/>
              <a:t>Proporção </a:t>
            </a:r>
            <a:r>
              <a:rPr lang="pt-BR" b="1" dirty="0"/>
              <a:t>de diabéticos com orientação sobre a prática de atividade física regular</a:t>
            </a:r>
            <a:endParaRPr lang="pt-BR" dirty="0"/>
          </a:p>
          <a:p>
            <a:pPr algn="just"/>
            <a:r>
              <a:rPr lang="pt-BR" dirty="0"/>
              <a:t>- 1º mês: 18 pacientes - 100,0 %</a:t>
            </a:r>
          </a:p>
          <a:p>
            <a:pPr algn="just"/>
            <a:r>
              <a:rPr lang="pt-BR" dirty="0"/>
              <a:t>- 2º mês: 29 pacientes - 100,0 %</a:t>
            </a:r>
          </a:p>
          <a:p>
            <a:pPr algn="just"/>
            <a:r>
              <a:rPr lang="pt-BR" dirty="0"/>
              <a:t>- 3º mês: 39 pacientes - 100,0 %</a:t>
            </a:r>
          </a:p>
          <a:p>
            <a:pPr algn="just"/>
            <a:r>
              <a:rPr lang="pt-BR" dirty="0"/>
              <a:t>- número de pessoas atingidas: 39 de 39</a:t>
            </a:r>
          </a:p>
          <a:p>
            <a:pPr algn="just"/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t-BR" b="1" dirty="0" smtClean="0"/>
              <a:t>Meta 21: </a:t>
            </a:r>
            <a:r>
              <a:rPr lang="pt-BR" dirty="0" smtClean="0"/>
              <a:t>garantir orientação sobre os riscos do tabagismo a 100% dos pacientes hipertensos</a:t>
            </a:r>
          </a:p>
          <a:p>
            <a:pPr algn="just"/>
            <a:r>
              <a:rPr lang="pt-BR" b="1" dirty="0" smtClean="0"/>
              <a:t>Proporção </a:t>
            </a:r>
            <a:r>
              <a:rPr lang="pt-BR" b="1" dirty="0"/>
              <a:t>de hipertensos que receberam orientação sobre os riscos do tabagismo</a:t>
            </a:r>
            <a:endParaRPr lang="pt-BR" dirty="0"/>
          </a:p>
          <a:p>
            <a:pPr algn="just"/>
            <a:r>
              <a:rPr lang="pt-BR" dirty="0"/>
              <a:t>- 1º mês: 58 pacientes – 100,0 %</a:t>
            </a:r>
          </a:p>
          <a:p>
            <a:pPr algn="just"/>
            <a:r>
              <a:rPr lang="pt-BR" dirty="0"/>
              <a:t>- 2º mês: 92 pacientes – 100,0 %</a:t>
            </a:r>
          </a:p>
          <a:p>
            <a:pPr algn="just"/>
            <a:r>
              <a:rPr lang="pt-BR" dirty="0"/>
              <a:t>- 3º mês: 115 pacientes – 100,0 %</a:t>
            </a:r>
          </a:p>
          <a:p>
            <a:pPr algn="just"/>
            <a:r>
              <a:rPr lang="pt-BR" dirty="0"/>
              <a:t>- número de pessoas atingidas: 115 de 115</a:t>
            </a:r>
          </a:p>
          <a:p>
            <a:pPr algn="just"/>
            <a:r>
              <a:rPr lang="pt-BR" dirty="0"/>
              <a:t> </a:t>
            </a:r>
            <a:endParaRPr lang="pt-BR" dirty="0" smtClean="0"/>
          </a:p>
          <a:p>
            <a:pPr lvl="0" algn="just"/>
            <a:r>
              <a:rPr lang="pt-BR" b="1" dirty="0" smtClean="0"/>
              <a:t>Meta 22: </a:t>
            </a:r>
            <a:r>
              <a:rPr lang="pt-BR" dirty="0" smtClean="0"/>
              <a:t>garantir orientação sobre os riscos do tabagismo a 100% dos pacientes hipertensos</a:t>
            </a:r>
          </a:p>
          <a:p>
            <a:pPr algn="just"/>
            <a:r>
              <a:rPr lang="pt-BR" b="1" dirty="0" smtClean="0"/>
              <a:t>Proporção </a:t>
            </a:r>
            <a:r>
              <a:rPr lang="pt-BR" b="1" dirty="0"/>
              <a:t>de diabéticos que receberam orientação sobre os riscos do tabagismo</a:t>
            </a:r>
            <a:endParaRPr lang="pt-BR" dirty="0"/>
          </a:p>
          <a:p>
            <a:pPr algn="just"/>
            <a:r>
              <a:rPr lang="pt-BR" dirty="0"/>
              <a:t>- 1º mês: 18 pacientes - 100,0 %</a:t>
            </a:r>
          </a:p>
          <a:p>
            <a:pPr algn="just"/>
            <a:r>
              <a:rPr lang="pt-BR" dirty="0"/>
              <a:t>- 2º mês: 29 pacientes - 100,0 %</a:t>
            </a:r>
          </a:p>
          <a:p>
            <a:pPr algn="just"/>
            <a:r>
              <a:rPr lang="pt-BR" dirty="0"/>
              <a:t>- 3º mês: 39 pacientes - 100,0 %</a:t>
            </a:r>
          </a:p>
          <a:p>
            <a:pPr algn="just"/>
            <a:r>
              <a:rPr lang="pt-BR" dirty="0"/>
              <a:t>- número de pessoas atingidas: 39 de 39</a:t>
            </a:r>
          </a:p>
          <a:p>
            <a:pPr algn="just"/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/>
              <a:t>Importância da intervenção para a equipe, para o serviço e para a comunidade</a:t>
            </a:r>
          </a:p>
          <a:p>
            <a:pPr algn="just"/>
            <a:endParaRPr lang="pt-BR" b="1" dirty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Ampliação </a:t>
            </a:r>
            <a:r>
              <a:rPr lang="pt-BR" dirty="0"/>
              <a:t>da </a:t>
            </a:r>
            <a:r>
              <a:rPr lang="pt-BR" b="1" dirty="0"/>
              <a:t>cobertura</a:t>
            </a:r>
            <a:r>
              <a:rPr lang="pt-BR" dirty="0"/>
              <a:t> da atenção aos hipertensos e </a:t>
            </a:r>
            <a:r>
              <a:rPr lang="pt-BR" dirty="0" smtClean="0"/>
              <a:t>diabéticos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Melhoria </a:t>
            </a:r>
            <a:r>
              <a:rPr lang="pt-BR" dirty="0"/>
              <a:t>da </a:t>
            </a:r>
            <a:r>
              <a:rPr lang="pt-BR" b="1" dirty="0"/>
              <a:t>busca ativ</a:t>
            </a:r>
            <a:r>
              <a:rPr lang="pt-BR" dirty="0"/>
              <a:t>a dos pacientes </a:t>
            </a:r>
            <a:r>
              <a:rPr lang="pt-BR" dirty="0" smtClean="0"/>
              <a:t>omissos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M</a:t>
            </a:r>
            <a:r>
              <a:rPr lang="pt-BR" dirty="0" smtClean="0"/>
              <a:t>elhoria do </a:t>
            </a:r>
            <a:r>
              <a:rPr lang="pt-BR" b="1" dirty="0" smtClean="0"/>
              <a:t>acolhimento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Melhor </a:t>
            </a:r>
            <a:r>
              <a:rPr lang="pt-BR" b="1" dirty="0"/>
              <a:t>registro e cadastramento </a:t>
            </a:r>
            <a:r>
              <a:rPr lang="pt-BR" dirty="0"/>
              <a:t>dos </a:t>
            </a:r>
            <a:r>
              <a:rPr lang="pt-BR" dirty="0" smtClean="0"/>
              <a:t>pacientes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Melhoria </a:t>
            </a:r>
            <a:r>
              <a:rPr lang="pt-BR" dirty="0"/>
              <a:t>na </a:t>
            </a:r>
            <a:r>
              <a:rPr lang="pt-BR" b="1" dirty="0"/>
              <a:t>adesão</a:t>
            </a:r>
            <a:r>
              <a:rPr lang="pt-BR" dirty="0"/>
              <a:t> </a:t>
            </a:r>
            <a:r>
              <a:rPr lang="pt-BR" dirty="0" smtClean="0"/>
              <a:t>medicamentosa</a:t>
            </a:r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Capacitação</a:t>
            </a:r>
            <a:r>
              <a:rPr lang="pt-BR" dirty="0" smtClean="0"/>
              <a:t> profissional</a:t>
            </a:r>
          </a:p>
          <a:p>
            <a:pPr marL="342900" indent="-342900" algn="just">
              <a:buFontTx/>
              <a:buChar char="-"/>
            </a:pPr>
            <a:r>
              <a:rPr lang="pt-BR" b="1" dirty="0"/>
              <a:t>T</a:t>
            </a:r>
            <a:r>
              <a:rPr lang="pt-BR" b="1" dirty="0" smtClean="0"/>
              <a:t>rabalho </a:t>
            </a:r>
            <a:r>
              <a:rPr lang="pt-BR" b="1" dirty="0"/>
              <a:t>integrado </a:t>
            </a:r>
            <a:r>
              <a:rPr lang="pt-BR" dirty="0"/>
              <a:t>da equipe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Melhora da </a:t>
            </a:r>
            <a:r>
              <a:rPr lang="pt-BR" b="1" dirty="0" smtClean="0"/>
              <a:t>qualidade de vida </a:t>
            </a:r>
            <a:r>
              <a:rPr lang="pt-BR" dirty="0" smtClean="0"/>
              <a:t>dos pacientes</a:t>
            </a:r>
          </a:p>
          <a:p>
            <a:pPr algn="just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/>
              <a:t>Nível de incorporação da intervenção à rotina do serviço e mudanças para viabilizar sua continuidade</a:t>
            </a:r>
            <a:endParaRPr lang="pt-BR" sz="2800" b="1" dirty="0"/>
          </a:p>
          <a:p>
            <a:pPr algn="just"/>
            <a:endParaRPr lang="pt-BR" dirty="0" smtClean="0"/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Atendimento </a:t>
            </a:r>
            <a:r>
              <a:rPr lang="pt-BR" b="1" dirty="0"/>
              <a:t>fixo </a:t>
            </a:r>
            <a:r>
              <a:rPr lang="pt-BR" dirty="0"/>
              <a:t>para os pacientes hipertensos e diabéticos na saúde </a:t>
            </a:r>
            <a:r>
              <a:rPr lang="pt-BR" dirty="0" smtClean="0"/>
              <a:t>bucal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Equipe mantendo-se </a:t>
            </a:r>
            <a:r>
              <a:rPr lang="pt-BR" b="1" dirty="0" smtClean="0"/>
              <a:t>engajada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Manter o </a:t>
            </a:r>
            <a:r>
              <a:rPr lang="pt-BR" b="1" dirty="0"/>
              <a:t>atendimento </a:t>
            </a:r>
            <a:r>
              <a:rPr lang="pt-BR" b="1" dirty="0" smtClean="0"/>
              <a:t>clínico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Manter a </a:t>
            </a:r>
            <a:r>
              <a:rPr lang="pt-BR" b="1" dirty="0" smtClean="0"/>
              <a:t>busca </a:t>
            </a:r>
            <a:r>
              <a:rPr lang="pt-BR" b="1" dirty="0"/>
              <a:t>ativa e o cadastramento </a:t>
            </a:r>
            <a:r>
              <a:rPr lang="pt-BR" dirty="0" smtClean="0"/>
              <a:t>adequado</a:t>
            </a:r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Adesão</a:t>
            </a:r>
            <a:r>
              <a:rPr lang="pt-BR" dirty="0" smtClean="0"/>
              <a:t> </a:t>
            </a:r>
            <a:r>
              <a:rPr lang="pt-BR" dirty="0"/>
              <a:t>medicamentosa com responsabilidade e sem </a:t>
            </a:r>
            <a:r>
              <a:rPr lang="pt-BR" dirty="0" smtClean="0"/>
              <a:t>negligências</a:t>
            </a:r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Manutenção</a:t>
            </a:r>
            <a:r>
              <a:rPr lang="pt-BR" dirty="0" smtClean="0"/>
              <a:t> </a:t>
            </a:r>
            <a:r>
              <a:rPr lang="pt-BR" dirty="0"/>
              <a:t>dos </a:t>
            </a:r>
            <a:r>
              <a:rPr lang="pt-BR" dirty="0" smtClean="0"/>
              <a:t>funcionários é essencial </a:t>
            </a:r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Capacitação</a:t>
            </a:r>
            <a:r>
              <a:rPr lang="pt-BR" dirty="0" smtClean="0"/>
              <a:t> dos </a:t>
            </a:r>
            <a:r>
              <a:rPr lang="pt-BR" dirty="0" smtClean="0"/>
              <a:t>profissionais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pt-BR" dirty="0" smtClean="0"/>
              <a:t>Expectativas superadas</a:t>
            </a: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Curso com excelente conteúdo, </a:t>
            </a:r>
            <a:r>
              <a:rPr lang="pt-BR" dirty="0"/>
              <a:t>com </a:t>
            </a:r>
            <a:r>
              <a:rPr lang="pt-BR" dirty="0" smtClean="0"/>
              <a:t>material </a:t>
            </a:r>
            <a:r>
              <a:rPr lang="pt-BR" dirty="0"/>
              <a:t>didático </a:t>
            </a:r>
            <a:r>
              <a:rPr lang="pt-BR" dirty="0" smtClean="0"/>
              <a:t>interessante, de </a:t>
            </a:r>
            <a:r>
              <a:rPr lang="pt-BR" dirty="0"/>
              <a:t>leitura agradável e totalmente </a:t>
            </a:r>
            <a:r>
              <a:rPr lang="pt-BR" dirty="0" smtClean="0"/>
              <a:t>atualizado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Meu primeiro </a:t>
            </a:r>
            <a:r>
              <a:rPr lang="pt-BR" dirty="0"/>
              <a:t>curso à </a:t>
            </a:r>
            <a:r>
              <a:rPr lang="pt-BR" dirty="0" smtClean="0"/>
              <a:t>distância, porta de entrada para vários outros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Crescimento profissional e pessoal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Grande aprendizado com troca de experiências </a:t>
            </a:r>
            <a:r>
              <a:rPr lang="pt-BR" dirty="0"/>
              <a:t>e </a:t>
            </a:r>
            <a:r>
              <a:rPr lang="pt-BR" dirty="0" smtClean="0"/>
              <a:t>discussão de casos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Convívio multiprofissional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Crítica construtiva: </a:t>
            </a:r>
            <a:r>
              <a:rPr lang="pt-BR" dirty="0"/>
              <a:t>internet lenta de vários municípios do país e prazos curtos para muitas </a:t>
            </a:r>
            <a:r>
              <a:rPr lang="pt-BR" dirty="0" smtClean="0"/>
              <a:t>tarefas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Crítica pessoal: poderia ter feito muito mais, mas com a certeza que fiz o meu melhor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2254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Reflexão crítica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processo pessoal de aprendizagem e na implementação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23484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Obrigado!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87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6816" y="77334"/>
            <a:ext cx="10923814" cy="886051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 de Coari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31619"/>
            <a:ext cx="10923814" cy="5274129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Tx/>
              <a:buChar char="-"/>
            </a:pPr>
            <a:r>
              <a:rPr lang="pt-BR" sz="3100" b="1" dirty="0" smtClean="0"/>
              <a:t>Interior do estado do Amazonas</a:t>
            </a:r>
            <a:r>
              <a:rPr lang="pt-BR" sz="3100" dirty="0" smtClean="0"/>
              <a:t>, região norte do país</a:t>
            </a:r>
          </a:p>
          <a:p>
            <a:pPr marL="342900" indent="-342900" algn="just">
              <a:buFontTx/>
              <a:buChar char="-"/>
            </a:pPr>
            <a:endParaRPr lang="pt-BR" sz="3100" dirty="0" smtClean="0"/>
          </a:p>
          <a:p>
            <a:pPr marL="342900" indent="-342900" algn="just">
              <a:buFontTx/>
              <a:buChar char="-"/>
            </a:pPr>
            <a:r>
              <a:rPr lang="pt-BR" sz="3100" dirty="0" smtClean="0"/>
              <a:t>Total </a:t>
            </a:r>
            <a:r>
              <a:rPr lang="pt-BR" sz="3100" dirty="0"/>
              <a:t>de </a:t>
            </a:r>
            <a:r>
              <a:rPr lang="pt-BR" sz="3100" b="1" dirty="0"/>
              <a:t>habitantes</a:t>
            </a:r>
            <a:r>
              <a:rPr lang="pt-BR" sz="3100" dirty="0"/>
              <a:t> do município </a:t>
            </a:r>
            <a:r>
              <a:rPr lang="pt-BR" sz="3100" dirty="0" smtClean="0"/>
              <a:t>em 2012: 77.305</a:t>
            </a:r>
          </a:p>
          <a:p>
            <a:pPr marL="342900" indent="-342900" algn="just">
              <a:buFontTx/>
              <a:buChar char="-"/>
            </a:pPr>
            <a:endParaRPr lang="pt-BR" sz="3100" dirty="0" smtClean="0"/>
          </a:p>
          <a:p>
            <a:pPr marL="342900" indent="-342900" algn="just">
              <a:buFontTx/>
              <a:buChar char="-"/>
            </a:pPr>
            <a:r>
              <a:rPr lang="pt-BR" sz="3100" dirty="0" smtClean="0"/>
              <a:t>Localizada no </a:t>
            </a:r>
            <a:r>
              <a:rPr lang="pt-BR" sz="3100" b="1" dirty="0" smtClean="0"/>
              <a:t>rio Solimões</a:t>
            </a:r>
            <a:r>
              <a:rPr lang="pt-BR" sz="3100" dirty="0" smtClean="0"/>
              <a:t>, entre </a:t>
            </a:r>
            <a:r>
              <a:rPr lang="pt-BR" sz="3100" dirty="0"/>
              <a:t>o Lago de </a:t>
            </a:r>
            <a:r>
              <a:rPr lang="pt-BR" sz="3100" dirty="0" err="1"/>
              <a:t>Mamiá</a:t>
            </a:r>
            <a:r>
              <a:rPr lang="pt-BR" sz="3100" dirty="0"/>
              <a:t> e o Lago de </a:t>
            </a:r>
            <a:r>
              <a:rPr lang="pt-BR" sz="3100" dirty="0" smtClean="0"/>
              <a:t>Coari</a:t>
            </a:r>
          </a:p>
          <a:p>
            <a:pPr marL="342900" indent="-342900" algn="just">
              <a:buFontTx/>
              <a:buChar char="-"/>
            </a:pPr>
            <a:endParaRPr lang="pt-BR" sz="3100" dirty="0" smtClean="0"/>
          </a:p>
          <a:p>
            <a:pPr marL="342900" indent="-342900" algn="just">
              <a:buFontTx/>
              <a:buChar char="-"/>
            </a:pPr>
            <a:r>
              <a:rPr lang="pt-BR" sz="3100" dirty="0" smtClean="0"/>
              <a:t>História </a:t>
            </a:r>
            <a:r>
              <a:rPr lang="pt-BR" sz="3100" b="1" dirty="0"/>
              <a:t>ligada aos índios</a:t>
            </a:r>
            <a:r>
              <a:rPr lang="pt-BR" sz="3100" dirty="0"/>
              <a:t> </a:t>
            </a:r>
            <a:r>
              <a:rPr lang="pt-BR" sz="3100" dirty="0" err="1"/>
              <a:t>Catuxy</a:t>
            </a:r>
            <a:r>
              <a:rPr lang="pt-BR" sz="3100" dirty="0"/>
              <a:t>, </a:t>
            </a:r>
            <a:r>
              <a:rPr lang="pt-BR" sz="3100" dirty="0" err="1"/>
              <a:t>Jurimauas</a:t>
            </a:r>
            <a:r>
              <a:rPr lang="pt-BR" sz="3100" dirty="0"/>
              <a:t>, </a:t>
            </a:r>
            <a:r>
              <a:rPr lang="pt-BR" sz="3100" dirty="0" err="1"/>
              <a:t>Passés</a:t>
            </a:r>
            <a:r>
              <a:rPr lang="pt-BR" sz="3100" dirty="0"/>
              <a:t>, </a:t>
            </a:r>
            <a:r>
              <a:rPr lang="pt-BR" sz="3100" dirty="0" err="1"/>
              <a:t>Irijus</a:t>
            </a:r>
            <a:r>
              <a:rPr lang="pt-BR" sz="3100" dirty="0"/>
              <a:t>, Jumas, Purus, Solimões, Uaiupis, </a:t>
            </a:r>
            <a:r>
              <a:rPr lang="pt-BR" sz="3100" dirty="0" err="1"/>
              <a:t>Uamanis</a:t>
            </a:r>
            <a:r>
              <a:rPr lang="pt-BR" sz="3100" dirty="0"/>
              <a:t> e </a:t>
            </a:r>
            <a:r>
              <a:rPr lang="pt-BR" sz="3100" dirty="0" err="1" smtClean="0"/>
              <a:t>Uaupés</a:t>
            </a:r>
            <a:endParaRPr lang="pt-BR" sz="3100" dirty="0" smtClean="0"/>
          </a:p>
          <a:p>
            <a:pPr marL="342900" indent="-342900" algn="just">
              <a:buFontTx/>
              <a:buChar char="-"/>
            </a:pPr>
            <a:endParaRPr lang="pt-BR" sz="3100" dirty="0" smtClean="0"/>
          </a:p>
          <a:p>
            <a:pPr marL="342900" indent="-342900" algn="just">
              <a:buFontTx/>
              <a:buChar char="-"/>
            </a:pPr>
            <a:r>
              <a:rPr lang="pt-BR" sz="3100" b="1" dirty="0" smtClean="0"/>
              <a:t>Rede de saúde</a:t>
            </a:r>
            <a:r>
              <a:rPr lang="pt-BR" sz="3100" dirty="0" smtClean="0"/>
              <a:t>: 13 UBS, Hospital Regional, Instituto de </a:t>
            </a:r>
            <a:r>
              <a:rPr lang="pt-BR" sz="3100" dirty="0"/>
              <a:t>Medicina Tropical </a:t>
            </a:r>
            <a:r>
              <a:rPr lang="pt-BR" sz="3100" dirty="0" smtClean="0"/>
              <a:t>de Coari, CAPS</a:t>
            </a:r>
            <a:r>
              <a:rPr lang="pt-BR" sz="3100" dirty="0"/>
              <a:t>, Laboratório Central, SOS e </a:t>
            </a:r>
            <a:r>
              <a:rPr lang="pt-BR" sz="3100" dirty="0" smtClean="0"/>
              <a:t>Policlínica</a:t>
            </a:r>
          </a:p>
          <a:p>
            <a:pPr marL="342900" indent="-342900" algn="just">
              <a:buFontTx/>
              <a:buChar char="-"/>
            </a:pPr>
            <a:endParaRPr lang="pt-BR" sz="3100" dirty="0" smtClean="0"/>
          </a:p>
          <a:p>
            <a:pPr marL="342900" indent="-342900" algn="just">
              <a:buFontTx/>
              <a:buChar char="-"/>
            </a:pPr>
            <a:r>
              <a:rPr lang="pt-BR" sz="3100" dirty="0" smtClean="0"/>
              <a:t>Universidade </a:t>
            </a:r>
            <a:r>
              <a:rPr lang="pt-BR" sz="3100" dirty="0"/>
              <a:t>Federal do Amazonas </a:t>
            </a:r>
            <a:r>
              <a:rPr lang="pt-BR" sz="3100" dirty="0" smtClean="0"/>
              <a:t>– </a:t>
            </a:r>
            <a:r>
              <a:rPr lang="pt-BR" sz="3100" b="1" dirty="0" smtClean="0"/>
              <a:t>UFAM</a:t>
            </a:r>
            <a:r>
              <a:rPr lang="pt-BR" sz="3100" dirty="0" smtClean="0"/>
              <a:t> e Universidade Estadual do Amazonas – </a:t>
            </a:r>
            <a:r>
              <a:rPr lang="pt-BR" sz="3100" b="1" dirty="0" smtClean="0"/>
              <a:t>UEA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63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29" y="118498"/>
            <a:ext cx="3150609" cy="23629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" y="4325361"/>
            <a:ext cx="3308120" cy="239741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Nossa maior felicidade é o sorriso em cada rosto de nossa comunidade.</a:t>
            </a:r>
          </a:p>
          <a:p>
            <a:r>
              <a:rPr lang="pt-BR" dirty="0" smtClean="0"/>
              <a:t>Nos veremos em breve, se Deus quiser!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76" y="860195"/>
            <a:ext cx="3404988" cy="25537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8" y="4343407"/>
            <a:ext cx="3195131" cy="23963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3" y="118498"/>
            <a:ext cx="3377035" cy="25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8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6816" y="158976"/>
            <a:ext cx="10923814" cy="886051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Leny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Passos – bairro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Itamarati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Estrutura física</a:t>
            </a:r>
          </a:p>
          <a:p>
            <a:pPr algn="just"/>
            <a:endParaRPr lang="pt-BR" b="1" dirty="0"/>
          </a:p>
          <a:p>
            <a:pPr marL="342900" indent="-342900" algn="just">
              <a:buFontTx/>
              <a:buChar char="-"/>
            </a:pPr>
            <a:r>
              <a:rPr lang="pt-BR" dirty="0"/>
              <a:t>1</a:t>
            </a:r>
            <a:r>
              <a:rPr lang="pt-BR" dirty="0" smtClean="0"/>
              <a:t> consultório médico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consultório de enfermagem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1 sala de </a:t>
            </a:r>
            <a:r>
              <a:rPr lang="pt-BR" dirty="0" smtClean="0"/>
              <a:t>ACS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sala de curativos e microscopia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sala de vacina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sala de triagem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sala de farmácia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copa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2 banheiros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sala de depósito</a:t>
            </a:r>
          </a:p>
        </p:txBody>
      </p:sp>
    </p:spTree>
    <p:extLst>
      <p:ext uri="{BB962C8B-B14F-4D97-AF65-F5344CB8AC3E}">
        <p14:creationId xmlns:p14="http://schemas.microsoft.com/office/powerpoint/2010/main" val="4565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Profissionais</a:t>
            </a:r>
          </a:p>
          <a:p>
            <a:pPr algn="just"/>
            <a:endParaRPr lang="pt-BR" b="1" dirty="0"/>
          </a:p>
          <a:p>
            <a:pPr marL="342900" indent="-342900" algn="just">
              <a:buFontTx/>
              <a:buChar char="-"/>
            </a:pPr>
            <a:r>
              <a:rPr lang="pt-BR" dirty="0"/>
              <a:t>2 médicos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1 enfermeira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1 técnica de enfermagem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1 odontologista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1 técnico em saúde bucal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10 agentes comunitários de saúde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5 profissionais atuando nos serviços gerais 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2 recepcionistas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Leny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Passos – bairro Itamarati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227909"/>
            <a:ext cx="10923814" cy="5630091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Itamarati: 3.885 pessoas e 5 </a:t>
            </a:r>
            <a:r>
              <a:rPr lang="pt-BR" dirty="0" err="1" smtClean="0"/>
              <a:t>microáreas</a:t>
            </a:r>
            <a:endParaRPr lang="pt-BR" dirty="0" smtClean="0"/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1 </a:t>
            </a:r>
            <a:r>
              <a:rPr lang="pt-BR" dirty="0" err="1" smtClean="0"/>
              <a:t>microárea</a:t>
            </a:r>
            <a:r>
              <a:rPr lang="pt-BR" dirty="0" smtClean="0"/>
              <a:t> que divide os dois bairros</a:t>
            </a:r>
          </a:p>
          <a:p>
            <a:pPr marL="342900" indent="-342900" algn="just"/>
            <a:endParaRPr lang="pt-BR" b="1" dirty="0" smtClean="0"/>
          </a:p>
          <a:p>
            <a:pPr marL="342900" indent="-342900" algn="just"/>
            <a:endParaRPr lang="pt-BR" b="1" dirty="0" smtClean="0"/>
          </a:p>
          <a:p>
            <a:pPr marL="342900" indent="-342900" algn="just"/>
            <a:r>
              <a:rPr lang="pt-BR" b="1" dirty="0" smtClean="0"/>
              <a:t>Rotina da UBS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Livre demanda diariamente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Programa </a:t>
            </a:r>
            <a:r>
              <a:rPr lang="pt-BR" i="1" dirty="0"/>
              <a:t>H</a:t>
            </a:r>
            <a:r>
              <a:rPr lang="pt-BR" i="1" dirty="0" smtClean="0"/>
              <a:t>iperdia </a:t>
            </a:r>
            <a:r>
              <a:rPr lang="pt-BR" dirty="0" smtClean="0"/>
              <a:t>nas quintas-feiras e</a:t>
            </a:r>
            <a:r>
              <a:rPr lang="pt-BR" dirty="0"/>
              <a:t> pré-natal nas </a:t>
            </a:r>
            <a:r>
              <a:rPr lang="pt-BR" dirty="0" smtClean="0"/>
              <a:t>terças-feiras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>
              <a:buFontTx/>
              <a:buChar char="-"/>
            </a:pPr>
            <a:r>
              <a:rPr lang="pt-BR" dirty="0" smtClean="0"/>
              <a:t>Visitas domiciliares quartas e </a:t>
            </a:r>
            <a:r>
              <a:rPr lang="pt-BR" dirty="0" err="1" smtClean="0"/>
              <a:t>sexta-feiras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Leny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Passos – bairro Itamarati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/>
              <a:t>Situação </a:t>
            </a:r>
            <a:r>
              <a:rPr lang="pt-BR" sz="2800" b="1" dirty="0"/>
              <a:t>da </a:t>
            </a:r>
            <a:r>
              <a:rPr lang="pt-BR" sz="2800" b="1" dirty="0" smtClean="0"/>
              <a:t>ação </a:t>
            </a:r>
            <a:r>
              <a:rPr lang="pt-BR" sz="2800" b="1" dirty="0"/>
              <a:t>programática </a:t>
            </a:r>
            <a:r>
              <a:rPr lang="pt-BR" sz="2800" b="1" dirty="0" smtClean="0"/>
              <a:t>antes </a:t>
            </a:r>
            <a:r>
              <a:rPr lang="pt-BR" sz="2800" b="1" dirty="0"/>
              <a:t>da intervenção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Ausência de ações </a:t>
            </a:r>
            <a:r>
              <a:rPr lang="pt-BR" dirty="0" smtClean="0"/>
              <a:t>contínuas voltadas para a saúde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Portadores assintomáticos </a:t>
            </a:r>
            <a:r>
              <a:rPr lang="pt-BR" b="1" dirty="0" smtClean="0"/>
              <a:t>não identificados</a:t>
            </a:r>
          </a:p>
          <a:p>
            <a:pPr marL="342900" indent="-342900" algn="just">
              <a:buFontTx/>
              <a:buChar char="-"/>
            </a:pPr>
            <a:r>
              <a:rPr lang="pt-BR" b="1" dirty="0"/>
              <a:t>F</a:t>
            </a:r>
            <a:r>
              <a:rPr lang="pt-BR" b="1" dirty="0" smtClean="0"/>
              <a:t>alta de monitoramento </a:t>
            </a:r>
            <a:r>
              <a:rPr lang="pt-BR" dirty="0" smtClean="0"/>
              <a:t>do tratamento</a:t>
            </a:r>
          </a:p>
          <a:p>
            <a:pPr marL="342900" indent="-342900" algn="just">
              <a:buFontTx/>
              <a:buChar char="-"/>
            </a:pPr>
            <a:r>
              <a:rPr lang="pt-BR" b="1" dirty="0"/>
              <a:t>V</a:t>
            </a:r>
            <a:r>
              <a:rPr lang="pt-BR" b="1" dirty="0" smtClean="0"/>
              <a:t>ínculo</a:t>
            </a:r>
            <a:r>
              <a:rPr lang="pt-BR" dirty="0" smtClean="0"/>
              <a:t> com a equipe de saúde não estabelecido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Falta de </a:t>
            </a:r>
            <a:r>
              <a:rPr lang="pt-BR" b="1" dirty="0" smtClean="0"/>
              <a:t>adesão</a:t>
            </a:r>
            <a:r>
              <a:rPr lang="pt-BR" dirty="0" smtClean="0"/>
              <a:t> ao tratamento e acompanhamento dos pacientes</a:t>
            </a:r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Prevenção</a:t>
            </a:r>
            <a:r>
              <a:rPr lang="pt-BR" dirty="0" smtClean="0"/>
              <a:t> não realizada</a:t>
            </a:r>
          </a:p>
          <a:p>
            <a:pPr marL="342900" indent="-342900" algn="just">
              <a:buFontTx/>
              <a:buChar char="-"/>
            </a:pPr>
            <a:r>
              <a:rPr lang="pt-BR" b="1" dirty="0" smtClean="0"/>
              <a:t>Cadastramento</a:t>
            </a:r>
            <a:r>
              <a:rPr lang="pt-BR" dirty="0" smtClean="0"/>
              <a:t> inadequado </a:t>
            </a:r>
            <a:r>
              <a:rPr lang="pt-BR" dirty="0"/>
              <a:t>dos </a:t>
            </a:r>
            <a:r>
              <a:rPr lang="pt-BR" dirty="0" smtClean="0"/>
              <a:t>pacientes</a:t>
            </a:r>
          </a:p>
          <a:p>
            <a:pPr marL="342900" indent="-342900" algn="just">
              <a:buFontTx/>
              <a:buChar char="-"/>
            </a:pPr>
            <a:r>
              <a:rPr lang="pt-BR" dirty="0" smtClean="0"/>
              <a:t>Equipe sem </a:t>
            </a:r>
            <a:r>
              <a:rPr lang="pt-BR" b="1" dirty="0" smtClean="0"/>
              <a:t>engajamento</a:t>
            </a:r>
            <a:endParaRPr lang="pt-BR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Leny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Passos – bairro Itamarati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/>
          </a:bodyPr>
          <a:lstStyle/>
          <a:p>
            <a:pPr marL="342900" indent="-342900" algn="just"/>
            <a:endParaRPr lang="pt-BR" sz="3600" dirty="0" smtClean="0"/>
          </a:p>
          <a:p>
            <a:pPr marL="342900" indent="-342900" algn="just"/>
            <a:endParaRPr lang="pt-BR" sz="3600" dirty="0" smtClean="0"/>
          </a:p>
          <a:p>
            <a:pPr marL="342900" indent="-342900" algn="just"/>
            <a:r>
              <a:rPr lang="pt-BR" sz="3600" dirty="0" smtClean="0"/>
              <a:t>Melhorar </a:t>
            </a:r>
            <a:r>
              <a:rPr lang="pt-BR" sz="3600" dirty="0"/>
              <a:t>a atenção aos adultos portadores de Hipertensão Arterial Sistêmica e/ou Diabetes </a:t>
            </a:r>
            <a:r>
              <a:rPr lang="pt-BR" sz="3600" dirty="0" smtClean="0"/>
              <a:t>Mellitus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4748" y="1243193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16" y="1583871"/>
            <a:ext cx="10923814" cy="5274129"/>
          </a:xfrm>
        </p:spPr>
        <p:txBody>
          <a:bodyPr>
            <a:normAutofit lnSpcReduction="10000"/>
          </a:bodyPr>
          <a:lstStyle/>
          <a:p>
            <a:pPr marL="342900" indent="-342900" algn="just"/>
            <a:r>
              <a:rPr lang="pt-BR" dirty="0" smtClean="0"/>
              <a:t>1º: Ampliar </a:t>
            </a:r>
            <a:r>
              <a:rPr lang="pt-BR" dirty="0"/>
              <a:t>a </a:t>
            </a:r>
            <a:r>
              <a:rPr lang="pt-BR" b="1" dirty="0"/>
              <a:t>cobertura</a:t>
            </a:r>
            <a:r>
              <a:rPr lang="pt-BR" dirty="0"/>
              <a:t> aos hipertensos e/ou </a:t>
            </a:r>
            <a:r>
              <a:rPr lang="pt-BR" dirty="0" smtClean="0"/>
              <a:t>diabéticos</a:t>
            </a:r>
          </a:p>
          <a:p>
            <a:pPr marL="342900" indent="-342900" algn="just"/>
            <a:endParaRPr lang="pt-BR" dirty="0" smtClean="0"/>
          </a:p>
          <a:p>
            <a:pPr marL="342900" indent="-342900" algn="just"/>
            <a:r>
              <a:rPr lang="pt-BR" dirty="0" smtClean="0"/>
              <a:t>2º: </a:t>
            </a:r>
            <a:r>
              <a:rPr lang="pt-BR" dirty="0"/>
              <a:t> </a:t>
            </a:r>
            <a:r>
              <a:rPr lang="pt-BR" dirty="0" smtClean="0"/>
              <a:t>Melhorar </a:t>
            </a:r>
            <a:r>
              <a:rPr lang="pt-BR" b="1" dirty="0"/>
              <a:t>a adesão </a:t>
            </a:r>
            <a:r>
              <a:rPr lang="pt-BR" dirty="0"/>
              <a:t>do hipertenso e/ou diabético ao </a:t>
            </a:r>
            <a:r>
              <a:rPr lang="pt-BR" dirty="0" smtClean="0"/>
              <a:t>programa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/>
            <a:r>
              <a:rPr lang="pt-BR" dirty="0" smtClean="0"/>
              <a:t>3º: </a:t>
            </a:r>
            <a:r>
              <a:rPr lang="pt-BR" dirty="0"/>
              <a:t>M</a:t>
            </a:r>
            <a:r>
              <a:rPr lang="pt-BR" dirty="0" smtClean="0"/>
              <a:t>elhorar </a:t>
            </a:r>
            <a:r>
              <a:rPr lang="pt-BR" dirty="0"/>
              <a:t>a </a:t>
            </a:r>
            <a:r>
              <a:rPr lang="pt-BR" b="1" dirty="0"/>
              <a:t>qualidade</a:t>
            </a:r>
            <a:r>
              <a:rPr lang="pt-BR" dirty="0"/>
              <a:t> do atendimento ao paciente hipertenso e/ou diabético realizado na unidade de </a:t>
            </a:r>
            <a:r>
              <a:rPr lang="pt-BR" dirty="0" smtClean="0"/>
              <a:t>saúde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/>
            <a:r>
              <a:rPr lang="pt-BR" dirty="0" smtClean="0"/>
              <a:t>4º: Melhorar o </a:t>
            </a:r>
            <a:r>
              <a:rPr lang="pt-BR" b="1" dirty="0" smtClean="0"/>
              <a:t>registro</a:t>
            </a:r>
            <a:r>
              <a:rPr lang="pt-BR" dirty="0" smtClean="0"/>
              <a:t> das informações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/>
            <a:r>
              <a:rPr lang="pt-BR" dirty="0" smtClean="0"/>
              <a:t>5º</a:t>
            </a:r>
            <a:r>
              <a:rPr lang="pt-BR" b="1" dirty="0" smtClean="0"/>
              <a:t>: </a:t>
            </a:r>
            <a:r>
              <a:rPr lang="pt-BR" b="1" dirty="0"/>
              <a:t>M</a:t>
            </a:r>
            <a:r>
              <a:rPr lang="pt-BR" b="1" dirty="0" smtClean="0"/>
              <a:t>apear </a:t>
            </a:r>
            <a:r>
              <a:rPr lang="pt-BR" dirty="0"/>
              <a:t>hipertensos e diabéticos de risco para doença </a:t>
            </a:r>
            <a:r>
              <a:rPr lang="pt-BR" dirty="0" smtClean="0"/>
              <a:t>cardiovascular</a:t>
            </a:r>
          </a:p>
          <a:p>
            <a:pPr marL="342900" indent="-342900" algn="just">
              <a:buFontTx/>
              <a:buChar char="-"/>
            </a:pPr>
            <a:endParaRPr lang="pt-BR" dirty="0" smtClean="0"/>
          </a:p>
          <a:p>
            <a:pPr marL="342900" indent="-342900" algn="just"/>
            <a:r>
              <a:rPr lang="pt-BR" dirty="0" smtClean="0"/>
              <a:t>6º:  </a:t>
            </a:r>
            <a:r>
              <a:rPr lang="pt-BR" b="1" dirty="0" smtClean="0"/>
              <a:t>Promoção </a:t>
            </a:r>
            <a:r>
              <a:rPr lang="pt-BR" b="1" dirty="0"/>
              <a:t>da saúde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6816" y="158976"/>
            <a:ext cx="10923814" cy="886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1762</Words>
  <Application>Microsoft Office PowerPoint</Application>
  <PresentationFormat>Widescreen</PresentationFormat>
  <Paragraphs>299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do Office</vt:lpstr>
      <vt:lpstr>Universidade Aberta do SUS- UNASUS Universidade Federal de Pelotas Especialização em Saúde da Família Modalidade a Distância Turma 4 </vt:lpstr>
      <vt:lpstr>Importância da ação programática com foco em hipertensos e diabéticos</vt:lpstr>
      <vt:lpstr>Município de Coari</vt:lpstr>
      <vt:lpstr>UBS Leny Passos – bairro Itamarati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SUS- UNASUS Universidade Federal de Pelotas Especialização em Saúde da Família Modalidade a Distância Turma 4</dc:title>
  <dc:creator>Luiz</dc:creator>
  <cp:lastModifiedBy>Luiz</cp:lastModifiedBy>
  <cp:revision>30</cp:revision>
  <dcterms:created xsi:type="dcterms:W3CDTF">2014-03-31T03:26:16Z</dcterms:created>
  <dcterms:modified xsi:type="dcterms:W3CDTF">2014-05-01T01:44:43Z</dcterms:modified>
</cp:coreProperties>
</file>