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95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7" r:id="rId21"/>
    <p:sldId id="278" r:id="rId22"/>
    <p:sldId id="279" r:id="rId23"/>
    <p:sldId id="280" r:id="rId24"/>
    <p:sldId id="274" r:id="rId25"/>
    <p:sldId id="275" r:id="rId26"/>
    <p:sldId id="27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76" d="100"/>
          <a:sy n="76" d="100"/>
        </p:scale>
        <p:origin x="-1194" y="-21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 smtClean="0"/>
              <a:t>Proporção</a:t>
            </a:r>
            <a:r>
              <a:rPr lang="en-US" sz="2400" b="0" baseline="0" dirty="0" smtClean="0"/>
              <a:t> de adultos com a pressão arterial aferidas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0.08</c:v>
                </c:pt>
                <c:pt idx="1">
                  <c:v>0.16</c:v>
                </c:pt>
                <c:pt idx="2">
                  <c:v>0.25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61760"/>
        <c:axId val="33463296"/>
      </c:barChart>
      <c:catAx>
        <c:axId val="3346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3463296"/>
        <c:crosses val="autoZero"/>
        <c:auto val="1"/>
        <c:lblAlgn val="ctr"/>
        <c:lblOffset val="100"/>
        <c:noMultiLvlLbl val="0"/>
      </c:catAx>
      <c:valAx>
        <c:axId val="33463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46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com estratificação de risco cardiovascular por exame clinico em dia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0.29399999999999998</c:v>
                </c:pt>
                <c:pt idx="1">
                  <c:v>0.4</c:v>
                </c:pt>
                <c:pt idx="2" formatCode="0.00%">
                  <c:v>0.72199999999999998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70592"/>
        <c:axId val="47092864"/>
      </c:barChart>
      <c:catAx>
        <c:axId val="47070592"/>
        <c:scaling>
          <c:orientation val="minMax"/>
        </c:scaling>
        <c:delete val="0"/>
        <c:axPos val="b"/>
        <c:majorTickMark val="out"/>
        <c:minorTickMark val="none"/>
        <c:tickLblPos val="nextTo"/>
        <c:crossAx val="47092864"/>
        <c:crosses val="autoZero"/>
        <c:auto val="1"/>
        <c:lblAlgn val="ctr"/>
        <c:lblOffset val="100"/>
        <c:noMultiLvlLbl val="0"/>
      </c:catAx>
      <c:valAx>
        <c:axId val="470928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7070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com estratificação de risco cardiovascular por exame clinico em dia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0.34499999999999997</c:v>
                </c:pt>
                <c:pt idx="1">
                  <c:v>0.46600000000000003</c:v>
                </c:pt>
                <c:pt idx="2" formatCode="0%">
                  <c:v>0.6</c:v>
                </c:pt>
                <c:pt idx="3">
                  <c:v>0.78800000000000003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13728"/>
        <c:axId val="47115264"/>
      </c:barChart>
      <c:catAx>
        <c:axId val="4711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47115264"/>
        <c:crosses val="autoZero"/>
        <c:auto val="1"/>
        <c:lblAlgn val="ctr"/>
        <c:lblOffset val="100"/>
        <c:noMultiLvlLbl val="0"/>
      </c:catAx>
      <c:valAx>
        <c:axId val="471152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711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 </a:t>
            </a:r>
            <a:r>
              <a:rPr lang="pt-BR" sz="2400" b="0" dirty="0"/>
              <a:t>Proporção de diabéticos de alto risco com avaliação de comprometimento de órgãos alvo na UBS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: Proporção de diabéticos de alto risco com avaliação de comprometimento de órgãos alvo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0.29399999999999998</c:v>
                </c:pt>
                <c:pt idx="1">
                  <c:v>0.4</c:v>
                </c:pt>
                <c:pt idx="2" formatCode="0.00%">
                  <c:v>0.66700000000000004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07360"/>
        <c:axId val="87884928"/>
      </c:barChart>
      <c:catAx>
        <c:axId val="6860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87884928"/>
        <c:crosses val="autoZero"/>
        <c:auto val="1"/>
        <c:lblAlgn val="ctr"/>
        <c:lblOffset val="100"/>
        <c:noMultiLvlLbl val="0"/>
      </c:catAx>
      <c:valAx>
        <c:axId val="878849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6860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de alto risco com avaliação de comprometimento de órgãos alvo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0.36199999999999999</c:v>
                </c:pt>
                <c:pt idx="1">
                  <c:v>0.45500000000000002</c:v>
                </c:pt>
                <c:pt idx="2">
                  <c:v>0.625</c:v>
                </c:pt>
                <c:pt idx="3">
                  <c:v>0.76500000000000001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09888"/>
        <c:axId val="87911424"/>
      </c:barChart>
      <c:catAx>
        <c:axId val="87909888"/>
        <c:scaling>
          <c:orientation val="minMax"/>
        </c:scaling>
        <c:delete val="0"/>
        <c:axPos val="b"/>
        <c:majorTickMark val="out"/>
        <c:minorTickMark val="none"/>
        <c:tickLblPos val="nextTo"/>
        <c:crossAx val="87911424"/>
        <c:crosses val="autoZero"/>
        <c:auto val="1"/>
        <c:lblAlgn val="ctr"/>
        <c:lblOffset val="100"/>
        <c:noMultiLvlLbl val="0"/>
      </c:catAx>
      <c:valAx>
        <c:axId val="879114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79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pt-BR" sz="2400" b="0" dirty="0"/>
              <a:t>Proporção de diabéticos com cadastro no Programa HIPERDIA </a:t>
            </a:r>
            <a:r>
              <a:rPr lang="pt-BR" sz="2400" b="0" dirty="0" smtClean="0"/>
              <a:t> </a:t>
            </a:r>
            <a:r>
              <a:rPr lang="pt-BR" sz="2400" b="0" dirty="0"/>
              <a:t>na UBS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com cadastro no Programa HIPERDIA ou em planilha própria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0.44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44576"/>
        <c:axId val="88908928"/>
      </c:barChart>
      <c:catAx>
        <c:axId val="87944576"/>
        <c:scaling>
          <c:orientation val="minMax"/>
        </c:scaling>
        <c:delete val="0"/>
        <c:axPos val="b"/>
        <c:majorTickMark val="out"/>
        <c:minorTickMark val="none"/>
        <c:tickLblPos val="nextTo"/>
        <c:crossAx val="88908928"/>
        <c:crosses val="autoZero"/>
        <c:auto val="1"/>
        <c:lblAlgn val="ctr"/>
        <c:lblOffset val="100"/>
        <c:noMultiLvlLbl val="0"/>
      </c:catAx>
      <c:valAx>
        <c:axId val="88908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794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com cadastro no Programa HIPERDIA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0.93100000000000005</c:v>
                </c:pt>
                <c:pt idx="1">
                  <c:v>0.86399999999999999</c:v>
                </c:pt>
                <c:pt idx="2" formatCode="0%">
                  <c:v>0.9</c:v>
                </c:pt>
                <c:pt idx="3" formatCode="0%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74560"/>
        <c:axId val="89476096"/>
      </c:barChart>
      <c:catAx>
        <c:axId val="8947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89476096"/>
        <c:crosses val="autoZero"/>
        <c:auto val="1"/>
        <c:lblAlgn val="ctr"/>
        <c:lblOffset val="100"/>
        <c:noMultiLvlLbl val="0"/>
      </c:catAx>
      <c:valAx>
        <c:axId val="894760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47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com consulta periódica com dentista em dia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0.35299999999999998</c:v>
                </c:pt>
                <c:pt idx="1">
                  <c:v>0.5</c:v>
                </c:pt>
                <c:pt idx="2" formatCode="0.00%">
                  <c:v>0.55600000000000005</c:v>
                </c:pt>
                <c:pt idx="3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92864"/>
        <c:axId val="89506944"/>
      </c:barChart>
      <c:catAx>
        <c:axId val="8949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9506944"/>
        <c:crosses val="autoZero"/>
        <c:auto val="1"/>
        <c:lblAlgn val="ctr"/>
        <c:lblOffset val="100"/>
        <c:noMultiLvlLbl val="0"/>
      </c:catAx>
      <c:valAx>
        <c:axId val="8950694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492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com consulta periódica com dentista em dia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0.379</c:v>
                </c:pt>
                <c:pt idx="1">
                  <c:v>0.54500000000000004</c:v>
                </c:pt>
                <c:pt idx="2">
                  <c:v>0.51300000000000001</c:v>
                </c:pt>
                <c:pt idx="3">
                  <c:v>0.753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15104"/>
        <c:axId val="88816640"/>
      </c:barChart>
      <c:catAx>
        <c:axId val="8881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88816640"/>
        <c:crosses val="autoZero"/>
        <c:auto val="1"/>
        <c:lblAlgn val="ctr"/>
        <c:lblOffset val="100"/>
        <c:noMultiLvlLbl val="0"/>
      </c:catAx>
      <c:valAx>
        <c:axId val="888166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881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que receberam orientação nutricional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0.88200000000000001</c:v>
                </c:pt>
                <c:pt idx="1">
                  <c:v>0.9</c:v>
                </c:pt>
                <c:pt idx="2" formatCode="0.00%">
                  <c:v>0.94399999999999995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29312"/>
        <c:axId val="88855680"/>
      </c:barChart>
      <c:catAx>
        <c:axId val="8882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88855680"/>
        <c:crosses val="autoZero"/>
        <c:auto val="1"/>
        <c:lblAlgn val="ctr"/>
        <c:lblOffset val="100"/>
        <c:noMultiLvlLbl val="0"/>
      </c:catAx>
      <c:valAx>
        <c:axId val="888556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882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que receberam orientação nutricional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0.77600000000000002</c:v>
                </c:pt>
                <c:pt idx="1">
                  <c:v>0.85199999999999998</c:v>
                </c:pt>
                <c:pt idx="2" formatCode="0%">
                  <c:v>0.9</c:v>
                </c:pt>
                <c:pt idx="3">
                  <c:v>0.92900000000000005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94336"/>
        <c:axId val="89295872"/>
      </c:barChart>
      <c:catAx>
        <c:axId val="8929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89295872"/>
        <c:crosses val="autoZero"/>
        <c:auto val="1"/>
        <c:lblAlgn val="ctr"/>
        <c:lblOffset val="100"/>
        <c:noMultiLvlLbl val="0"/>
      </c:catAx>
      <c:valAx>
        <c:axId val="892958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29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0" dirty="0"/>
              <a:t>Proporção de </a:t>
            </a:r>
            <a:r>
              <a:rPr lang="en-US" sz="2400" b="0" dirty="0" err="1"/>
              <a:t>cobertura</a:t>
            </a:r>
            <a:r>
              <a:rPr lang="en-US" sz="2400" b="0" dirty="0"/>
              <a:t> do </a:t>
            </a:r>
            <a:r>
              <a:rPr lang="en-US" sz="2400" b="0" dirty="0" err="1" smtClean="0"/>
              <a:t>programa</a:t>
            </a:r>
            <a:r>
              <a:rPr lang="en-US" sz="2400" b="0" baseline="0" dirty="0" smtClean="0"/>
              <a:t> de </a:t>
            </a:r>
            <a:r>
              <a:rPr lang="en-US" sz="2400" b="0" baseline="0" dirty="0" err="1" smtClean="0"/>
              <a:t>atenção</a:t>
            </a:r>
            <a:r>
              <a:rPr lang="en-US" sz="2400" b="0" baseline="0" dirty="0" smtClean="0"/>
              <a:t> </a:t>
            </a:r>
            <a:r>
              <a:rPr lang="en-US" sz="2400" b="0" baseline="0" dirty="0" err="1" smtClean="0"/>
              <a:t>ao</a:t>
            </a:r>
            <a:r>
              <a:rPr lang="en-US" sz="2400" b="0" baseline="0" dirty="0" smtClean="0"/>
              <a:t> </a:t>
            </a:r>
            <a:r>
              <a:rPr lang="en-US" sz="2400" b="0" baseline="0" dirty="0" err="1" smtClean="0"/>
              <a:t>diabético</a:t>
            </a:r>
            <a:r>
              <a:rPr lang="en-US" sz="2400" b="0" baseline="0" dirty="0" smtClean="0"/>
              <a:t> </a:t>
            </a:r>
            <a:r>
              <a:rPr lang="en-US" sz="2400" b="0" baseline="0" dirty="0" err="1" smtClean="0"/>
              <a:t>na</a:t>
            </a:r>
            <a:r>
              <a:rPr lang="en-US" sz="2400" b="0" baseline="0" dirty="0" smtClean="0"/>
              <a:t> UBS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0.56699999999999995</c:v>
                </c:pt>
                <c:pt idx="1">
                  <c:v>0.66700000000000004</c:v>
                </c:pt>
                <c:pt idx="2" formatCode="0%">
                  <c:v>0.6</c:v>
                </c:pt>
                <c:pt idx="3">
                  <c:v>0.66700000000000004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86304"/>
        <c:axId val="44008576"/>
      </c:barChart>
      <c:catAx>
        <c:axId val="43986304"/>
        <c:scaling>
          <c:orientation val="minMax"/>
        </c:scaling>
        <c:delete val="0"/>
        <c:axPos val="b"/>
        <c:majorTickMark val="out"/>
        <c:minorTickMark val="none"/>
        <c:tickLblPos val="nextTo"/>
        <c:crossAx val="44008576"/>
        <c:crosses val="autoZero"/>
        <c:auto val="1"/>
        <c:lblAlgn val="ctr"/>
        <c:lblOffset val="100"/>
        <c:noMultiLvlLbl val="0"/>
      </c:catAx>
      <c:valAx>
        <c:axId val="440085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398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que receberam orientação sobre atividade física regular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0.76500000000000001</c:v>
                </c:pt>
                <c:pt idx="1">
                  <c:v>0.85</c:v>
                </c:pt>
                <c:pt idx="2" formatCode="0.00%">
                  <c:v>0.72199999999999998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18432"/>
        <c:axId val="89220224"/>
      </c:barChart>
      <c:catAx>
        <c:axId val="8921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89220224"/>
        <c:crosses val="autoZero"/>
        <c:auto val="1"/>
        <c:lblAlgn val="ctr"/>
        <c:lblOffset val="100"/>
        <c:noMultiLvlLbl val="0"/>
      </c:catAx>
      <c:valAx>
        <c:axId val="892202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21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que receberam orientação sobre atividade física regular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0.67200000000000004</c:v>
                </c:pt>
                <c:pt idx="1">
                  <c:v>0.80700000000000005</c:v>
                </c:pt>
                <c:pt idx="2" formatCode="0%">
                  <c:v>0.75</c:v>
                </c:pt>
                <c:pt idx="3">
                  <c:v>0.90600000000000003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49280"/>
        <c:axId val="89250816"/>
      </c:barChart>
      <c:catAx>
        <c:axId val="8924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9250816"/>
        <c:crosses val="autoZero"/>
        <c:auto val="1"/>
        <c:lblAlgn val="ctr"/>
        <c:lblOffset val="100"/>
        <c:noMultiLvlLbl val="0"/>
      </c:catAx>
      <c:valAx>
        <c:axId val="892508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249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que receberam orientação sobre os riscos do tabagismo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0.82399999999999995</c:v>
                </c:pt>
                <c:pt idx="1">
                  <c:v>0.9</c:v>
                </c:pt>
                <c:pt idx="2" formatCode="0.00%">
                  <c:v>0.72199999999999998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74080"/>
        <c:axId val="89379968"/>
      </c:barChart>
      <c:catAx>
        <c:axId val="8937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89379968"/>
        <c:crosses val="autoZero"/>
        <c:auto val="1"/>
        <c:lblAlgn val="ctr"/>
        <c:lblOffset val="100"/>
        <c:noMultiLvlLbl val="0"/>
      </c:catAx>
      <c:valAx>
        <c:axId val="893799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37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que receberam orientação sobre os riscos do tabagismo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0.72399999999999998</c:v>
                </c:pt>
                <c:pt idx="1">
                  <c:v>0.90900000000000003</c:v>
                </c:pt>
                <c:pt idx="2" formatCode="0%">
                  <c:v>0.85</c:v>
                </c:pt>
                <c:pt idx="3">
                  <c:v>0.91800000000000004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36000"/>
        <c:axId val="89537536"/>
      </c:barChart>
      <c:catAx>
        <c:axId val="8953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89537536"/>
        <c:crosses val="autoZero"/>
        <c:auto val="1"/>
        <c:lblAlgn val="ctr"/>
        <c:lblOffset val="100"/>
        <c:noMultiLvlLbl val="0"/>
      </c:catAx>
      <c:valAx>
        <c:axId val="89537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953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/>
            </a:pPr>
            <a:r>
              <a:rPr lang="en-US" sz="2400" b="0" dirty="0" err="1" smtClean="0"/>
              <a:t>Cobertura</a:t>
            </a:r>
            <a:r>
              <a:rPr lang="en-US" sz="2400" b="0" baseline="0" dirty="0" smtClean="0"/>
              <a:t> do </a:t>
            </a:r>
            <a:r>
              <a:rPr lang="en-US" sz="2400" b="0" baseline="0" dirty="0" err="1" smtClean="0"/>
              <a:t>programa</a:t>
            </a:r>
            <a:r>
              <a:rPr lang="en-US" sz="2400" b="0" baseline="0" dirty="0" smtClean="0"/>
              <a:t> de </a:t>
            </a:r>
            <a:r>
              <a:rPr lang="en-US" sz="2400" b="0" baseline="0" dirty="0" err="1" smtClean="0"/>
              <a:t>atenção</a:t>
            </a:r>
            <a:r>
              <a:rPr lang="en-US" sz="2400" b="0" baseline="0" dirty="0" smtClean="0"/>
              <a:t> </a:t>
            </a:r>
            <a:r>
              <a:rPr lang="en-US" sz="2400" b="0" baseline="0" dirty="0" err="1" smtClean="0"/>
              <a:t>ao</a:t>
            </a:r>
            <a:r>
              <a:rPr lang="en-US" sz="2400" b="0" baseline="0" dirty="0" smtClean="0"/>
              <a:t> </a:t>
            </a:r>
            <a:r>
              <a:rPr lang="en-US" sz="2400" b="0" baseline="0" dirty="0" err="1" smtClean="0"/>
              <a:t>hipertenso</a:t>
            </a:r>
            <a:r>
              <a:rPr lang="en-US" sz="2400" b="0" baseline="0" dirty="0" smtClean="0"/>
              <a:t> </a:t>
            </a:r>
            <a:r>
              <a:rPr lang="en-US" sz="2400" b="0" baseline="0" dirty="0" err="1" smtClean="0"/>
              <a:t>na</a:t>
            </a:r>
            <a:r>
              <a:rPr lang="en-US" sz="2400" b="0" baseline="0" dirty="0" smtClean="0"/>
              <a:t> UBS </a:t>
            </a:r>
            <a:endParaRPr lang="en-US" sz="2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 formatCode="0%">
                  <c:v>0.18</c:v>
                </c:pt>
                <c:pt idx="1">
                  <c:v>0.253</c:v>
                </c:pt>
                <c:pt idx="2">
                  <c:v>0.26700000000000002</c:v>
                </c:pt>
                <c:pt idx="3">
                  <c:v>0.28299999999999997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24352"/>
        <c:axId val="44325888"/>
      </c:barChart>
      <c:catAx>
        <c:axId val="4432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4325888"/>
        <c:crosses val="autoZero"/>
        <c:auto val="1"/>
        <c:lblAlgn val="ctr"/>
        <c:lblOffset val="100"/>
        <c:noMultiLvlLbl val="0"/>
      </c:catAx>
      <c:valAx>
        <c:axId val="44325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32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400" b="0" dirty="0"/>
              <a:t>Proporção de diabéticos com a consulta de acordo com o protocolo em dia na </a:t>
            </a:r>
            <a:r>
              <a:rPr lang="pt-BR" sz="2400" b="0" dirty="0" smtClean="0"/>
              <a:t>UBS.</a:t>
            </a:r>
            <a:endParaRPr lang="pt-BR" sz="24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com a consulta de acordo com o protocolo em dia na UBS Série 1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0.35299999999999998</c:v>
                </c:pt>
                <c:pt idx="1">
                  <c:v>0.45</c:v>
                </c:pt>
                <c:pt idx="2" formatCode="0.00%">
                  <c:v>0.72199999999999998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54944"/>
        <c:axId val="43910272"/>
      </c:barChart>
      <c:catAx>
        <c:axId val="4435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43910272"/>
        <c:crosses val="autoZero"/>
        <c:auto val="1"/>
        <c:lblAlgn val="ctr"/>
        <c:lblOffset val="100"/>
        <c:noMultiLvlLbl val="0"/>
      </c:catAx>
      <c:valAx>
        <c:axId val="439102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435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="0" dirty="0"/>
              <a:t>Proporção de hipertensos com a consulta de acordo com o protocolo em dia na UBS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com a consulta de acordo com o protocolo em dia na UBS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0.43099999999999999</c:v>
                </c:pt>
                <c:pt idx="1">
                  <c:v>0.47699999999999998</c:v>
                </c:pt>
                <c:pt idx="2">
                  <c:v>0.625</c:v>
                </c:pt>
                <c:pt idx="3">
                  <c:v>0.82399999999999995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22944"/>
        <c:axId val="43924480"/>
      </c:barChart>
      <c:catAx>
        <c:axId val="4392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43924480"/>
        <c:crosses val="autoZero"/>
        <c:auto val="1"/>
        <c:lblAlgn val="ctr"/>
        <c:lblOffset val="100"/>
        <c:noMultiLvlLbl val="0"/>
      </c:catAx>
      <c:valAx>
        <c:axId val="43924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392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com exame do pé diabético em dia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0.47099999999999997</c:v>
                </c:pt>
                <c:pt idx="1">
                  <c:v>0.45</c:v>
                </c:pt>
                <c:pt idx="2" formatCode="0.00%">
                  <c:v>0.72899999999999998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93632"/>
        <c:axId val="45540480"/>
      </c:barChart>
      <c:catAx>
        <c:axId val="4549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45540480"/>
        <c:crosses val="autoZero"/>
        <c:auto val="1"/>
        <c:lblAlgn val="ctr"/>
        <c:lblOffset val="100"/>
        <c:noMultiLvlLbl val="0"/>
      </c:catAx>
      <c:valAx>
        <c:axId val="45540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549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com o exame clinico de acordo com o protocolo em dia na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0.41399999999999998</c:v>
                </c:pt>
                <c:pt idx="1">
                  <c:v>0.48899999999999999</c:v>
                </c:pt>
                <c:pt idx="2">
                  <c:v>0.63800000000000001</c:v>
                </c:pt>
                <c:pt idx="3">
                  <c:v>0.82399999999999995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20096"/>
        <c:axId val="46021632"/>
      </c:barChart>
      <c:catAx>
        <c:axId val="4602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46021632"/>
        <c:crosses val="autoZero"/>
        <c:auto val="1"/>
        <c:lblAlgn val="ctr"/>
        <c:lblOffset val="100"/>
        <c:noMultiLvlLbl val="0"/>
      </c:catAx>
      <c:valAx>
        <c:axId val="460216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602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diabéticos com tratamento medicamentoso da lista do HIPERDIA ou Farmácia Popular da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0.88200000000000001</c:v>
                </c:pt>
                <c:pt idx="1">
                  <c:v>0.9</c:v>
                </c:pt>
                <c:pt idx="2" formatCode="0.00%">
                  <c:v>0.88900000000000001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46592"/>
        <c:axId val="46064768"/>
      </c:barChart>
      <c:catAx>
        <c:axId val="4604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46064768"/>
        <c:crosses val="autoZero"/>
        <c:auto val="1"/>
        <c:lblAlgn val="ctr"/>
        <c:lblOffset val="100"/>
        <c:noMultiLvlLbl val="0"/>
      </c:catAx>
      <c:valAx>
        <c:axId val="460647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604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 b="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hipertensos com tratamento medicamentoso da lista do HIPERDIA ou Farmácia Popular da UBS </c:v>
                </c:pt>
              </c:strCache>
            </c:strRef>
          </c:tx>
          <c:invertIfNegative val="0"/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0.00%</c:formatCode>
                <c:ptCount val="4"/>
                <c:pt idx="0">
                  <c:v>0.621</c:v>
                </c:pt>
                <c:pt idx="1">
                  <c:v>0.73899999999999999</c:v>
                </c:pt>
                <c:pt idx="2" formatCode="0%">
                  <c:v>0.8</c:v>
                </c:pt>
                <c:pt idx="3">
                  <c:v>0.871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52288"/>
        <c:axId val="47053824"/>
      </c:barChart>
      <c:catAx>
        <c:axId val="47052288"/>
        <c:scaling>
          <c:orientation val="minMax"/>
        </c:scaling>
        <c:delete val="0"/>
        <c:axPos val="b"/>
        <c:majorTickMark val="out"/>
        <c:minorTickMark val="none"/>
        <c:tickLblPos val="nextTo"/>
        <c:crossAx val="47053824"/>
        <c:crosses val="autoZero"/>
        <c:auto val="1"/>
        <c:lblAlgn val="ctr"/>
        <c:lblOffset val="100"/>
        <c:noMultiLvlLbl val="0"/>
      </c:catAx>
      <c:valAx>
        <c:axId val="470538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705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23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22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71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16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9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4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94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2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30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27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22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5CB6-D136-46F0-B2BA-6315F2A58F38}" type="datetimeFigureOut">
              <a:rPr lang="pt-BR" smtClean="0"/>
              <a:t>25/02/2014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1229-04D0-4F0B-8AC3-327467DD0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308"/>
            <a:ext cx="9144000" cy="45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353444"/>
            <a:ext cx="8352928" cy="1225021"/>
          </a:xfrm>
          <a:solidFill>
            <a:schemeClr val="bg1">
              <a:alpha val="93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INTERVENÇÃO AO PROGRAMA DE HIPERTENSÃO ARTERIAL E DIABETES NA UNIDADE DE SAÚDE DA FAMILIA DE IBIQUERA/BA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7784" y="4585692"/>
            <a:ext cx="6400800" cy="977404"/>
          </a:xfrm>
          <a:solidFill>
            <a:schemeClr val="bg1">
              <a:alpha val="76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Luís Daniel </a:t>
            </a:r>
            <a:r>
              <a:rPr lang="pt-BR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Cechella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Vieira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Orientadora: Simone Gomes Dias Oliveira</a:t>
            </a:r>
            <a:endParaRPr lang="pt-BR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Sit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7220"/>
            <a:ext cx="8352928" cy="820209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45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065412"/>
            <a:ext cx="7772400" cy="122502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492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700" dirty="0" smtClean="0">
                <a:solidFill>
                  <a:srgbClr val="002060"/>
                </a:solidFill>
              </a:rPr>
              <a:t/>
            </a:r>
            <a:br>
              <a:rPr lang="pt-BR" sz="2700" dirty="0" smtClean="0">
                <a:solidFill>
                  <a:srgbClr val="002060"/>
                </a:solidFill>
              </a:rPr>
            </a:br>
            <a:r>
              <a:rPr lang="pt-BR" sz="2700" b="1" dirty="0" smtClean="0">
                <a:solidFill>
                  <a:srgbClr val="002060"/>
                </a:solidFill>
              </a:rPr>
              <a:t>Objetivo </a:t>
            </a:r>
            <a:r>
              <a:rPr lang="pt-BR" sz="2700" b="1" dirty="0" smtClean="0">
                <a:solidFill>
                  <a:srgbClr val="002060"/>
                </a:solidFill>
              </a:rPr>
              <a:t>1 Meta 1: </a:t>
            </a:r>
            <a:r>
              <a:rPr lang="pt-BR" sz="2700" b="1" dirty="0" smtClean="0"/>
              <a:t>Ampliar </a:t>
            </a:r>
            <a:r>
              <a:rPr lang="pt-BR" sz="2700" b="1" dirty="0"/>
              <a:t>a cobertura à hipertensos e diabéticos da Unidade de Saúde da Família de </a:t>
            </a:r>
            <a:r>
              <a:rPr lang="pt-BR" sz="2700" b="1" dirty="0" smtClean="0"/>
              <a:t>Ibiquera</a:t>
            </a:r>
            <a:r>
              <a:rPr lang="pt-BR" sz="2400" b="1" dirty="0" smtClean="0"/>
              <a:t>.</a:t>
            </a:r>
            <a:br>
              <a:rPr lang="pt-BR" sz="2400" b="1" dirty="0" smtClean="0"/>
            </a:b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884726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1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7200"/>
            <a:ext cx="8229600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7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/>
            </a:r>
            <a:br>
              <a:rPr lang="pt-BR" sz="2700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</a:br>
            <a:r>
              <a:rPr lang="pt-BR" sz="2700" b="1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Objetivo </a:t>
            </a:r>
            <a:r>
              <a:rPr lang="pt-BR" sz="2700" b="1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1 Meta 1: </a:t>
            </a:r>
            <a:r>
              <a:rPr lang="pt-BR" sz="2700" b="1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Ampliar a cobertura à hipertensos e diabéticos da Unidade de Saúde da Família de Ibiquera</a:t>
            </a:r>
            <a:r>
              <a:rPr lang="pt-BR" sz="27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.</a:t>
            </a:r>
            <a:r>
              <a:rPr lang="pt-BR" sz="2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t-BR" sz="2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70999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0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</a:rPr>
              <a:t>Objetivo 1 Meta 1: </a:t>
            </a:r>
            <a:r>
              <a:rPr lang="pt-BR" sz="2400" b="1" dirty="0">
                <a:solidFill>
                  <a:prstClr val="black"/>
                </a:solidFill>
              </a:rPr>
              <a:t>Ampliar a cobertura à hipertensos e diabéticos da Unidade de Saúde da Família de Ibiquera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76340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95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/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b="1" dirty="0" smtClean="0">
                <a:solidFill>
                  <a:srgbClr val="002060"/>
                </a:solidFill>
              </a:rPr>
              <a:t>Objetivo </a:t>
            </a:r>
            <a:r>
              <a:rPr lang="pt-BR" sz="2400" b="1" dirty="0" smtClean="0">
                <a:solidFill>
                  <a:srgbClr val="002060"/>
                </a:solidFill>
              </a:rPr>
              <a:t>2 Meta1: </a:t>
            </a:r>
            <a:r>
              <a:rPr lang="pt-BR" sz="2400" b="1" dirty="0" smtClean="0"/>
              <a:t>Melhorar </a:t>
            </a:r>
            <a:r>
              <a:rPr lang="pt-BR" sz="2400" b="1" dirty="0"/>
              <a:t>a adesão do hipertenso e/ou diabético ao programa HIPERDIA.</a:t>
            </a:r>
            <a:r>
              <a:rPr lang="pt-BR" sz="2400" dirty="0" smtClean="0">
                <a:ea typeface="Times New Roman"/>
              </a:rPr>
              <a:t/>
            </a:r>
            <a:br>
              <a:rPr lang="pt-BR" sz="2400" dirty="0" smtClean="0">
                <a:ea typeface="Times New Roman"/>
              </a:rPr>
            </a:b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40709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28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</a:rPr>
              <a:t>Objetivo 2 </a:t>
            </a:r>
            <a:r>
              <a:rPr lang="pt-BR" sz="2400" b="1" dirty="0" smtClean="0">
                <a:solidFill>
                  <a:srgbClr val="002060"/>
                </a:solidFill>
              </a:rPr>
              <a:t>Meta2: </a:t>
            </a:r>
            <a:r>
              <a:rPr lang="pt-BR" sz="2400" b="1" dirty="0">
                <a:solidFill>
                  <a:prstClr val="black"/>
                </a:solidFill>
              </a:rPr>
              <a:t>Melhorar a adesão do hipertenso e/ou diabético ao programa HIPERDIA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4647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2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a typeface="Calibri"/>
              </a:rPr>
              <a:t>Objetivo 3 Meta 8 </a:t>
            </a:r>
            <a:r>
              <a:rPr lang="pt-BR" sz="2400" b="1" dirty="0" smtClean="0">
                <a:ea typeface="Calibri"/>
              </a:rPr>
              <a:t>Melhorar </a:t>
            </a:r>
            <a:r>
              <a:rPr lang="pt-BR" sz="2400" b="1" dirty="0">
                <a:ea typeface="Calibri"/>
              </a:rPr>
              <a:t>a qualidade do atendimento ao paciente hipertenso e/ou diabético realizado na </a:t>
            </a:r>
            <a:r>
              <a:rPr lang="pt-BR" sz="2400" b="1" dirty="0" smtClean="0">
                <a:ea typeface="Calibri"/>
              </a:rPr>
              <a:t>UBS</a:t>
            </a: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506274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34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</a:rPr>
              <a:t>Objetivo 3 Meta 8 </a:t>
            </a:r>
            <a:r>
              <a:rPr lang="pt-BR" sz="2400" b="1" dirty="0">
                <a:solidFill>
                  <a:prstClr val="black"/>
                </a:solidFill>
                <a:ea typeface="Calibri"/>
              </a:rPr>
              <a:t>Melhorar a qualidade do atendimento ao paciente hipertenso e/ou diabético realizado na UBS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71738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9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</a:rPr>
              <a:t>Objetivo 3 Meta </a:t>
            </a:r>
            <a:r>
              <a:rPr lang="pt-BR" sz="2400" b="1" dirty="0" smtClean="0">
                <a:solidFill>
                  <a:srgbClr val="002060"/>
                </a:solidFill>
                <a:ea typeface="Calibri"/>
              </a:rPr>
              <a:t>9 </a:t>
            </a:r>
            <a:r>
              <a:rPr lang="pt-BR" sz="2400" b="1" dirty="0">
                <a:solidFill>
                  <a:prstClr val="black"/>
                </a:solidFill>
                <a:ea typeface="Calibri"/>
              </a:rPr>
              <a:t>Melhorar a qualidade do atendimento ao paciente hipertenso e/ou diabético realizado na UBS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677274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5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</a:rPr>
              <a:t>Objetivo 3 Meta 9 </a:t>
            </a:r>
            <a:r>
              <a:rPr lang="pt-BR" sz="2400" b="1" dirty="0">
                <a:solidFill>
                  <a:prstClr val="black"/>
                </a:solidFill>
                <a:ea typeface="Calibri"/>
              </a:rPr>
              <a:t>Melhorar a qualidade do atendimento ao paciente hipertenso e/ou diabético realizado na UBS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06767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228865"/>
            <a:ext cx="6695256" cy="952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i="1" dirty="0" smtClean="0"/>
              <a:t>Caracterização do município de Ibiquera</a:t>
            </a:r>
            <a:endParaRPr lang="pt-BR" sz="32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Estado da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Bahia</a:t>
            </a:r>
            <a:r>
              <a:rPr lang="pt-BR" sz="2800" dirty="0" smtClean="0"/>
              <a:t>;</a:t>
            </a:r>
          </a:p>
          <a:p>
            <a:endParaRPr lang="pt-BR" sz="2800" dirty="0" smtClean="0"/>
          </a:p>
          <a:p>
            <a:r>
              <a:rPr lang="pt-BR" sz="2800" dirty="0" smtClean="0"/>
              <a:t>Região da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Chapada Diamantina</a:t>
            </a:r>
            <a:r>
              <a:rPr lang="pt-BR" sz="2800" dirty="0" smtClean="0"/>
              <a:t>;</a:t>
            </a:r>
          </a:p>
          <a:p>
            <a:endParaRPr lang="pt-BR" sz="2800" dirty="0" smtClean="0"/>
          </a:p>
          <a:p>
            <a:r>
              <a:rPr lang="pt-BR" sz="2800" dirty="0" smtClean="0"/>
              <a:t>População: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4.867</a:t>
            </a:r>
            <a:r>
              <a:rPr lang="pt-BR" sz="2800" dirty="0" smtClean="0"/>
              <a:t> habitantes;</a:t>
            </a:r>
          </a:p>
          <a:p>
            <a:endParaRPr lang="pt-BR" sz="2800" dirty="0" smtClean="0"/>
          </a:p>
          <a:p>
            <a:r>
              <a:rPr lang="pt-BR" sz="2800" dirty="0" smtClean="0"/>
              <a:t>Distância de 372 km de Salvador;</a:t>
            </a:r>
          </a:p>
          <a:p>
            <a:endParaRPr lang="pt-BR" sz="2800" dirty="0" smtClean="0"/>
          </a:p>
          <a:p>
            <a:r>
              <a:rPr lang="pt-BR" sz="2800" dirty="0" smtClean="0"/>
              <a:t>Economia: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Pecuária e Agricultura Familiar;</a:t>
            </a:r>
          </a:p>
          <a:p>
            <a:endParaRPr lang="pt-BR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251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1958"/>
            <a:ext cx="2935464" cy="32577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a typeface="Calibri"/>
              </a:rPr>
              <a:t>Objetivo 4 Meta 13  </a:t>
            </a:r>
            <a:r>
              <a:rPr lang="pt-BR" sz="2400" b="1" dirty="0" smtClean="0">
                <a:ea typeface="Calibri"/>
              </a:rPr>
              <a:t>Mapear </a:t>
            </a:r>
            <a:r>
              <a:rPr lang="pt-BR" sz="2400" b="1" dirty="0">
                <a:ea typeface="Calibri"/>
              </a:rPr>
              <a:t>hipertensos e/ou diabéticos adscritos à </a:t>
            </a:r>
            <a:r>
              <a:rPr lang="pt-BR" sz="2400" b="1" dirty="0" smtClean="0">
                <a:ea typeface="Calibri"/>
              </a:rPr>
              <a:t>UBS </a:t>
            </a:r>
            <a:r>
              <a:rPr lang="pt-BR" sz="2400" b="1" dirty="0">
                <a:ea typeface="Calibri"/>
              </a:rPr>
              <a:t>com de risco para doença cardiovascular</a:t>
            </a:r>
            <a:r>
              <a:rPr lang="pt-BR" sz="2400" b="1" dirty="0">
                <a:latin typeface="Arial"/>
                <a:ea typeface="Calibri"/>
              </a:rPr>
              <a:t>.</a:t>
            </a: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784671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60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200" b="1" dirty="0">
                <a:solidFill>
                  <a:srgbClr val="002060"/>
                </a:solidFill>
                <a:ea typeface="Calibri"/>
                <a:cs typeface="+mn-cs"/>
              </a:rPr>
              <a:t>Objetivo 4 Meta 13  </a:t>
            </a:r>
            <a:r>
              <a:rPr lang="pt-BR" sz="2200" b="1" dirty="0">
                <a:solidFill>
                  <a:prstClr val="black"/>
                </a:solidFill>
                <a:ea typeface="Calibri"/>
              </a:rPr>
              <a:t>Mapear hipertensos e/ou diabéticos adscritos à </a:t>
            </a:r>
            <a:r>
              <a:rPr lang="pt-BR" sz="2200" b="1" dirty="0" smtClean="0">
                <a:solidFill>
                  <a:prstClr val="black"/>
                </a:solidFill>
                <a:ea typeface="Calibri"/>
              </a:rPr>
              <a:t>UBS </a:t>
            </a:r>
            <a:r>
              <a:rPr lang="pt-BR" sz="2200" b="1" dirty="0">
                <a:solidFill>
                  <a:prstClr val="black"/>
                </a:solidFill>
                <a:ea typeface="Calibri"/>
              </a:rPr>
              <a:t>com de risco para doença cardiovascular</a:t>
            </a:r>
            <a:r>
              <a:rPr lang="pt-BR" sz="2200" b="1" dirty="0">
                <a:solidFill>
                  <a:prstClr val="black"/>
                </a:solidFill>
                <a:latin typeface="Arial"/>
                <a:ea typeface="Calibri"/>
              </a:rPr>
              <a:t>.</a:t>
            </a: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53360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200" b="1" dirty="0">
                <a:solidFill>
                  <a:srgbClr val="002060"/>
                </a:solidFill>
                <a:ea typeface="Calibri"/>
                <a:cs typeface="+mn-cs"/>
              </a:rPr>
              <a:t>Objetivo 4 Meta </a:t>
            </a:r>
            <a:r>
              <a:rPr lang="pt-BR" sz="2200" b="1" dirty="0" smtClean="0">
                <a:solidFill>
                  <a:srgbClr val="002060"/>
                </a:solidFill>
                <a:ea typeface="Calibri"/>
                <a:cs typeface="+mn-cs"/>
              </a:rPr>
              <a:t>14  </a:t>
            </a:r>
            <a:r>
              <a:rPr lang="pt-BR" sz="2200" b="1" dirty="0">
                <a:solidFill>
                  <a:prstClr val="black"/>
                </a:solidFill>
                <a:ea typeface="Calibri"/>
                <a:cs typeface="+mn-cs"/>
              </a:rPr>
              <a:t>Mapear hipertensos e/ou diabéticos adscritos à UBS com de risco para doença cardiovascular</a:t>
            </a:r>
            <a:r>
              <a:rPr lang="pt-BR" sz="2200" b="1" dirty="0">
                <a:solidFill>
                  <a:prstClr val="black"/>
                </a:solidFill>
                <a:latin typeface="Arial"/>
                <a:ea typeface="Calibri"/>
                <a:cs typeface="+mn-cs"/>
              </a:rPr>
              <a:t>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486036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7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200" b="1" dirty="0">
                <a:solidFill>
                  <a:srgbClr val="002060"/>
                </a:solidFill>
                <a:ea typeface="Calibri"/>
                <a:cs typeface="+mn-cs"/>
              </a:rPr>
              <a:t>Objetivo 4 Meta 14  </a:t>
            </a:r>
            <a:r>
              <a:rPr lang="pt-BR" sz="2200" b="1" dirty="0">
                <a:solidFill>
                  <a:prstClr val="black"/>
                </a:solidFill>
                <a:ea typeface="Calibri"/>
                <a:cs typeface="+mn-cs"/>
              </a:rPr>
              <a:t>Mapear hipertensos e/ou diabéticos adscritos à UBS com de risco para doença cardiovascular</a:t>
            </a:r>
            <a:r>
              <a:rPr lang="pt-BR" sz="2200" b="1" dirty="0">
                <a:solidFill>
                  <a:prstClr val="black"/>
                </a:solidFill>
                <a:latin typeface="Arial"/>
                <a:ea typeface="Calibri"/>
                <a:cs typeface="+mn-cs"/>
              </a:rPr>
              <a:t>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47678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a typeface="Calibri"/>
              </a:rPr>
              <a:t>Objetivo 5 Meta 12 </a:t>
            </a:r>
            <a:r>
              <a:rPr lang="pt-BR" sz="2400" b="1" dirty="0">
                <a:ea typeface="Calibri"/>
              </a:rPr>
              <a:t>Melhorar o registro das informações na Unidade Saúde da Família de </a:t>
            </a:r>
            <a:r>
              <a:rPr lang="pt-BR" sz="2400" b="1" dirty="0" err="1">
                <a:ea typeface="Calibri"/>
              </a:rPr>
              <a:t>Ibiquera</a:t>
            </a:r>
            <a:r>
              <a:rPr lang="pt-BR" sz="2400" b="1" dirty="0">
                <a:ea typeface="Calibri"/>
              </a:rPr>
              <a:t>.</a:t>
            </a: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40421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0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</a:rPr>
              <a:t>Objetivo </a:t>
            </a:r>
            <a:r>
              <a:rPr lang="pt-BR" sz="2400" b="1" dirty="0" smtClean="0">
                <a:solidFill>
                  <a:srgbClr val="002060"/>
                </a:solidFill>
                <a:ea typeface="Calibri"/>
              </a:rPr>
              <a:t>5 </a:t>
            </a:r>
            <a:r>
              <a:rPr lang="pt-BR" sz="2400" b="1" dirty="0">
                <a:solidFill>
                  <a:srgbClr val="002060"/>
                </a:solidFill>
                <a:ea typeface="Calibri"/>
              </a:rPr>
              <a:t>Meta 12 </a:t>
            </a:r>
            <a:r>
              <a:rPr lang="pt-BR" sz="2400" b="1" dirty="0">
                <a:ea typeface="Calibri"/>
              </a:rPr>
              <a:t>Melhorar o registro das informações na Unidade Saúde da Família de </a:t>
            </a:r>
            <a:r>
              <a:rPr lang="pt-BR" sz="2400" b="1" dirty="0" err="1">
                <a:ea typeface="Calibri"/>
              </a:rPr>
              <a:t>Ibiquera</a:t>
            </a:r>
            <a:r>
              <a:rPr lang="pt-BR" sz="2400" b="1" dirty="0">
                <a:ea typeface="Calibri"/>
              </a:rPr>
              <a:t>.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086382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a typeface="Calibri"/>
              </a:rPr>
              <a:t>Objetivo 6 Meta 16 </a:t>
            </a:r>
            <a:r>
              <a:rPr lang="pt-BR" sz="2400" b="1" dirty="0" smtClean="0">
                <a:ea typeface="Calibri"/>
              </a:rPr>
              <a:t>Realizar </a:t>
            </a:r>
            <a:r>
              <a:rPr lang="pt-BR" sz="2400" b="1" dirty="0">
                <a:ea typeface="Calibri"/>
              </a:rPr>
              <a:t>promoção a Saúde</a:t>
            </a:r>
            <a:r>
              <a:rPr lang="pt-BR" sz="2400" b="1" dirty="0">
                <a:latin typeface="Arial"/>
                <a:ea typeface="Calibri"/>
              </a:rPr>
              <a:t>.</a:t>
            </a:r>
            <a:endParaRPr lang="pt-BR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75553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6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16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Saúde.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53196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3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</a:t>
            </a:r>
            <a:r>
              <a:rPr lang="pt-BR" sz="2400" b="1" dirty="0" smtClean="0">
                <a:solidFill>
                  <a:srgbClr val="002060"/>
                </a:solidFill>
                <a:ea typeface="Calibri"/>
                <a:cs typeface="+mn-cs"/>
              </a:rPr>
              <a:t>17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Saúde.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33000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6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17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469512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3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228865"/>
            <a:ext cx="6695256" cy="952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i="1" dirty="0" smtClean="0"/>
              <a:t>SISTEMA DE SAÚDE DE IBIQUERA</a:t>
            </a:r>
            <a:endParaRPr lang="pt-BR" sz="32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sz="2800" dirty="0" smtClean="0"/>
              <a:t>01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UPA</a:t>
            </a:r>
            <a:r>
              <a:rPr lang="pt-BR" sz="2800" dirty="0" smtClean="0"/>
              <a:t>  – 24 </a:t>
            </a:r>
            <a:r>
              <a:rPr lang="pt-BR" sz="2800" dirty="0" err="1" smtClean="0"/>
              <a:t>hs</a:t>
            </a:r>
            <a:r>
              <a:rPr lang="pt-BR" sz="2800" dirty="0" smtClean="0"/>
              <a:t> </a:t>
            </a:r>
          </a:p>
          <a:p>
            <a:pPr marL="0" indent="0">
              <a:buNone/>
            </a:pPr>
            <a:r>
              <a:rPr lang="pt-BR" sz="2800" dirty="0" smtClean="0"/>
              <a:t>	todos </a:t>
            </a:r>
            <a:r>
              <a:rPr lang="pt-BR" sz="2800" dirty="0" smtClean="0"/>
              <a:t>os </a:t>
            </a:r>
            <a:r>
              <a:rPr lang="pt-BR" sz="2800" dirty="0" smtClean="0"/>
              <a:t>dias</a:t>
            </a:r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01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UBS</a:t>
            </a:r>
            <a:r>
              <a:rPr lang="pt-BR" sz="2800" dirty="0" smtClean="0"/>
              <a:t> </a:t>
            </a:r>
            <a:endParaRPr lang="pt-BR" sz="2800" dirty="0"/>
          </a:p>
          <a:p>
            <a:pPr marL="0" indent="0">
              <a:buNone/>
            </a:pPr>
            <a:r>
              <a:rPr lang="pt-BR" sz="2800" dirty="0" smtClean="0"/>
              <a:t>	Segunda </a:t>
            </a:r>
            <a:r>
              <a:rPr lang="pt-BR" sz="2800" dirty="0" smtClean="0"/>
              <a:t>a </a:t>
            </a:r>
            <a:r>
              <a:rPr lang="pt-BR" sz="2800" dirty="0" smtClean="0"/>
              <a:t>Sexta-feira</a:t>
            </a:r>
            <a:endParaRPr lang="pt-B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251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7340"/>
            <a:ext cx="3748128" cy="381642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</a:t>
            </a:r>
            <a:r>
              <a:rPr lang="pt-BR" sz="2400" b="1" dirty="0" smtClean="0">
                <a:solidFill>
                  <a:srgbClr val="002060"/>
                </a:solidFill>
                <a:ea typeface="Calibri"/>
                <a:cs typeface="+mn-cs"/>
              </a:rPr>
              <a:t>18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391717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3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18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84771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3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</a:t>
            </a:r>
            <a:r>
              <a:rPr lang="pt-BR" sz="2400" b="1" dirty="0" smtClean="0">
                <a:solidFill>
                  <a:srgbClr val="002060"/>
                </a:solidFill>
                <a:ea typeface="Calibri"/>
                <a:cs typeface="+mn-cs"/>
              </a:rPr>
              <a:t>19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342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1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b="1" dirty="0">
                <a:solidFill>
                  <a:srgbClr val="002060"/>
                </a:solidFill>
                <a:ea typeface="Calibri"/>
                <a:cs typeface="+mn-cs"/>
              </a:rPr>
              <a:t>Objetivo 6 Meta 19 </a:t>
            </a:r>
            <a:r>
              <a:rPr lang="pt-BR" sz="2400" b="1" dirty="0">
                <a:solidFill>
                  <a:prstClr val="black"/>
                </a:solidFill>
                <a:ea typeface="Calibri"/>
                <a:cs typeface="+mn-cs"/>
              </a:rPr>
              <a:t>Realizar promoção a Saúde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531865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4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4618856" cy="4188296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Ampliação da cobertura.</a:t>
            </a:r>
          </a:p>
          <a:p>
            <a:endParaRPr lang="pt-BR" dirty="0" smtClean="0"/>
          </a:p>
          <a:p>
            <a:r>
              <a:rPr lang="pt-BR" dirty="0" smtClean="0"/>
              <a:t>Melhoria dos registros.</a:t>
            </a:r>
          </a:p>
          <a:p>
            <a:endParaRPr lang="pt-BR" dirty="0" smtClean="0"/>
          </a:p>
          <a:p>
            <a:r>
              <a:rPr lang="pt-BR" dirty="0" smtClean="0"/>
              <a:t>Capacitação da equipe.</a:t>
            </a:r>
          </a:p>
          <a:p>
            <a:endParaRPr lang="pt-BR" dirty="0" smtClean="0"/>
          </a:p>
          <a:p>
            <a:r>
              <a:rPr lang="pt-BR" dirty="0" smtClean="0"/>
              <a:t>Reflexos em outras áreas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5332"/>
            <a:ext cx="3462680" cy="41764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Discussão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Mudança da gestão.</a:t>
            </a:r>
          </a:p>
          <a:p>
            <a:endParaRPr lang="pt-BR" dirty="0" smtClean="0"/>
          </a:p>
          <a:p>
            <a:r>
              <a:rPr lang="pt-BR" dirty="0" smtClean="0"/>
              <a:t>Descumprimento da carga horária.</a:t>
            </a:r>
          </a:p>
          <a:p>
            <a:endParaRPr lang="pt-BR" dirty="0" smtClean="0"/>
          </a:p>
          <a:p>
            <a:r>
              <a:rPr lang="pt-BR" dirty="0" smtClean="0"/>
              <a:t>Burocracia dos processos licitatórios.</a:t>
            </a:r>
          </a:p>
          <a:p>
            <a:endParaRPr lang="pt-BR" dirty="0" smtClean="0"/>
          </a:p>
          <a:p>
            <a:r>
              <a:rPr lang="pt-BR" dirty="0" smtClean="0"/>
              <a:t>Instabilidade profissional.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1324">
            <a:off x="6796291" y="3736496"/>
            <a:ext cx="2466975" cy="184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Importância para a equipe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Z</a:t>
            </a:r>
            <a:r>
              <a:rPr lang="pt-BR" dirty="0" smtClean="0"/>
              <a:t>ona de conforto.</a:t>
            </a:r>
          </a:p>
          <a:p>
            <a:endParaRPr lang="pt-BR" dirty="0" smtClean="0"/>
          </a:p>
          <a:p>
            <a:r>
              <a:rPr lang="pt-BR" dirty="0" smtClean="0"/>
              <a:t>Motivação do trabalho em equipe.</a:t>
            </a:r>
          </a:p>
          <a:p>
            <a:endParaRPr lang="pt-BR" dirty="0" smtClean="0"/>
          </a:p>
          <a:p>
            <a:r>
              <a:rPr lang="pt-BR" dirty="0" smtClean="0"/>
              <a:t>Avaliação do processo de trabalho.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489348"/>
            <a:ext cx="1728193" cy="35283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83" y="1201316"/>
            <a:ext cx="6771018" cy="45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Importância para o serviço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Qualificação </a:t>
            </a:r>
            <a:r>
              <a:rPr lang="pt-BR" dirty="0" smtClean="0"/>
              <a:t>das ações.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Monitoramento</a:t>
            </a:r>
            <a:r>
              <a:rPr lang="pt-BR" dirty="0" smtClean="0"/>
              <a:t> das 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12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Importância para a comunidade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dirty="0" smtClean="0"/>
              <a:t>Conscientização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	dos </a:t>
            </a:r>
            <a:r>
              <a:rPr lang="pt-BR" dirty="0" smtClean="0"/>
              <a:t>pacientes.</a:t>
            </a:r>
          </a:p>
          <a:p>
            <a:endParaRPr lang="pt-BR" dirty="0" smtClean="0"/>
          </a:p>
          <a:p>
            <a:r>
              <a:rPr lang="pt-BR" dirty="0" smtClean="0"/>
              <a:t>Vínculo com a equipe.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69" y="1489348"/>
            <a:ext cx="3618233" cy="374441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dirty="0" smtClean="0"/>
              <a:t>Reflexão crítica do aprendizado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pt-BR" dirty="0" smtClean="0"/>
          </a:p>
          <a:p>
            <a:r>
              <a:rPr lang="pt-BR" dirty="0" smtClean="0"/>
              <a:t>Metodologia excepcional do curso.</a:t>
            </a:r>
          </a:p>
          <a:p>
            <a:endParaRPr lang="pt-BR" dirty="0" smtClean="0"/>
          </a:p>
          <a:p>
            <a:r>
              <a:rPr lang="pt-BR" dirty="0" smtClean="0"/>
              <a:t>Qualificação profissional.</a:t>
            </a:r>
          </a:p>
          <a:p>
            <a:endParaRPr lang="pt-BR" dirty="0" smtClean="0"/>
          </a:p>
          <a:p>
            <a:r>
              <a:rPr lang="pt-BR" dirty="0" smtClean="0"/>
              <a:t>Resgate de esperança.</a:t>
            </a:r>
          </a:p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94" y="2641476"/>
            <a:ext cx="3299531" cy="259228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b="1" i="1" dirty="0" smtClean="0"/>
              <a:t>CARACTERIZAÇÃO DA UBS – UNIDADE SAÚDE DA FAMÍLIA DE IBIQUERA</a:t>
            </a:r>
            <a:endParaRPr lang="pt-BR" sz="3200" b="1" i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pt-BR" sz="2800" u="sng" dirty="0" smtClean="0"/>
              <a:t>Equipe composta por:</a:t>
            </a:r>
          </a:p>
          <a:p>
            <a:endParaRPr lang="pt-BR" sz="2800" dirty="0" smtClean="0"/>
          </a:p>
          <a:p>
            <a:r>
              <a:rPr lang="pt-BR" sz="2800" dirty="0" smtClean="0"/>
              <a:t>01 Odontólogo;</a:t>
            </a:r>
          </a:p>
          <a:p>
            <a:r>
              <a:rPr lang="pt-BR" sz="2800" dirty="0" smtClean="0"/>
              <a:t>01 Aux. Consultório Dentário;</a:t>
            </a:r>
          </a:p>
          <a:p>
            <a:r>
              <a:rPr lang="pt-BR" sz="2800" dirty="0" smtClean="0"/>
              <a:t>12 ACS;</a:t>
            </a:r>
          </a:p>
          <a:p>
            <a:r>
              <a:rPr lang="pt-BR" sz="2800" dirty="0" smtClean="0"/>
              <a:t>01 Agente de limpeza;</a:t>
            </a:r>
          </a:p>
          <a:p>
            <a:r>
              <a:rPr lang="pt-BR" sz="2800" dirty="0" smtClean="0"/>
              <a:t>01 Enfermeiro;</a:t>
            </a:r>
          </a:p>
          <a:p>
            <a:r>
              <a:rPr lang="pt-BR" sz="2800" dirty="0" smtClean="0"/>
              <a:t>02 Téc. de enfermagem;</a:t>
            </a:r>
          </a:p>
          <a:p>
            <a:r>
              <a:rPr lang="pt-BR" sz="2800" dirty="0" smtClean="0"/>
              <a:t>01 Médico;</a:t>
            </a:r>
          </a:p>
          <a:p>
            <a:r>
              <a:rPr lang="pt-BR" sz="2800" dirty="0" smtClean="0"/>
              <a:t>01 Agente de portaria</a:t>
            </a:r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34" y="1489348"/>
            <a:ext cx="3728414" cy="38884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7248"/>
            <a:ext cx="8229600" cy="45278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pt-BR" sz="9600" dirty="0" smtClean="0"/>
          </a:p>
          <a:p>
            <a:pPr marL="0" indent="0">
              <a:buNone/>
            </a:pPr>
            <a:r>
              <a:rPr lang="pt-BR" sz="9600" dirty="0"/>
              <a:t> </a:t>
            </a:r>
            <a:r>
              <a:rPr lang="pt-BR" sz="9600" dirty="0" smtClean="0"/>
              <a:t>   OBRIGADO!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34372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54" y="1777380"/>
            <a:ext cx="3956261" cy="39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i="1" dirty="0" smtClean="0"/>
              <a:t>Hipertensão Arterial e Diabetes</a:t>
            </a:r>
            <a:endParaRPr lang="pt-BR" sz="32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alpha val="83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Fatores de risco </a:t>
            </a:r>
            <a:r>
              <a:rPr lang="pt-BR" sz="2400" dirty="0" smtClean="0"/>
              <a:t>para doenças cardiovasculares.</a:t>
            </a:r>
          </a:p>
          <a:p>
            <a:pPr marL="0" indent="0" algn="ctr">
              <a:buNone/>
            </a:pPr>
            <a:endParaRPr lang="pt-BR" sz="2400" dirty="0" smtClean="0"/>
          </a:p>
          <a:p>
            <a:pPr algn="ctr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HAS</a:t>
            </a:r>
            <a:r>
              <a:rPr lang="pt-BR" sz="2400" dirty="0" smtClean="0"/>
              <a:t> é responsável por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85% dos AVE.</a:t>
            </a:r>
          </a:p>
          <a:p>
            <a:pPr algn="ctr">
              <a:buFontTx/>
              <a:buChar char="-"/>
            </a:pPr>
            <a:endParaRPr lang="pt-BR" sz="2400" dirty="0" smtClean="0"/>
          </a:p>
          <a:p>
            <a:pPr algn="ctr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HAS</a:t>
            </a:r>
            <a:r>
              <a:rPr lang="pt-BR" sz="2400" dirty="0" smtClean="0"/>
              <a:t> é responsável por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40% dos infartos</a:t>
            </a:r>
            <a:r>
              <a:rPr lang="pt-BR" sz="2400" dirty="0" smtClean="0"/>
              <a:t>.</a:t>
            </a:r>
          </a:p>
          <a:p>
            <a:pPr algn="ctr">
              <a:buFontTx/>
              <a:buChar char="-"/>
            </a:pPr>
            <a:endParaRPr lang="pt-BR" sz="2400" dirty="0" smtClean="0"/>
          </a:p>
          <a:p>
            <a:pPr algn="ctr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 smtClean="0">
                <a:solidFill>
                  <a:schemeClr val="accent3">
                    <a:lumMod val="75000"/>
                  </a:schemeClr>
                </a:solidFill>
              </a:rPr>
              <a:t>Diabetes</a:t>
            </a:r>
            <a:r>
              <a:rPr lang="pt-BR" sz="2400" dirty="0" smtClean="0"/>
              <a:t> acomete </a:t>
            </a: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7,6% </a:t>
            </a:r>
            <a:r>
              <a:rPr lang="pt-BR" sz="2400" dirty="0" smtClean="0"/>
              <a:t>da população.</a:t>
            </a:r>
          </a:p>
          <a:p>
            <a:pPr algn="ctr">
              <a:buFontTx/>
              <a:buChar char="-"/>
            </a:pPr>
            <a:endParaRPr lang="pt-BR" sz="2400" dirty="0" smtClean="0"/>
          </a:p>
          <a:p>
            <a:pPr algn="ctr">
              <a:buFontTx/>
              <a:buChar char="-"/>
            </a:pPr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60 a 80% dos casos podem ser tratados na rede básica!</a:t>
            </a:r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>
              <a:buFontTx/>
              <a:buChar char="-"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385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5332"/>
            <a:ext cx="82089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i="1" dirty="0" smtClean="0"/>
              <a:t>Situação anterior da Intervenção.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044280"/>
          </a:xfrm>
          <a:solidFill>
            <a:schemeClr val="bg1">
              <a:alpha val="89000"/>
            </a:schemeClr>
          </a:solidFill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pt-BR" sz="2400" dirty="0" smtClean="0"/>
          </a:p>
          <a:p>
            <a:pPr algn="ctr"/>
            <a:r>
              <a:rPr lang="pt-BR" sz="2800" dirty="0" smtClean="0"/>
              <a:t>HIPERDIA –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Desatualizado</a:t>
            </a:r>
            <a:r>
              <a:rPr lang="pt-BR" sz="2800" dirty="0" smtClean="0"/>
              <a:t> na SMS.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Desconhecimento do nº  de pacientes </a:t>
            </a:r>
            <a:r>
              <a:rPr lang="pt-BR" sz="2800" dirty="0" smtClean="0"/>
              <a:t>com HAS e DIA.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egistros</a:t>
            </a:r>
            <a:r>
              <a:rPr lang="pt-BR" sz="2800" dirty="0" smtClean="0"/>
              <a:t> dos atendimentos apenas pelo enfermeiro.</a:t>
            </a:r>
          </a:p>
          <a:p>
            <a:pPr algn="ctr"/>
            <a:endParaRPr lang="pt-BR" sz="2800" dirty="0" smtClean="0"/>
          </a:p>
          <a:p>
            <a:pPr algn="ctr"/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Profissionais isolados </a:t>
            </a:r>
            <a:r>
              <a:rPr lang="pt-BR" sz="2800" dirty="0" smtClean="0"/>
              <a:t>com seus saberes.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645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01315"/>
            <a:ext cx="6264696" cy="45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i="1" dirty="0" smtClean="0"/>
              <a:t>Objetivo</a:t>
            </a:r>
            <a:r>
              <a:rPr lang="pt-BR" sz="3200" b="1" dirty="0" smtClean="0"/>
              <a:t> Geral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7380"/>
            <a:ext cx="8229600" cy="3327756"/>
          </a:xfrm>
          <a:solidFill>
            <a:schemeClr val="bg1">
              <a:alpha val="87000"/>
            </a:schemeClr>
          </a:solidFill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Melhorar a atenção </a:t>
            </a:r>
            <a:r>
              <a:rPr lang="pt-BR" sz="2800" dirty="0"/>
              <a:t>aos adultos portadores de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</a:rPr>
              <a:t>Hipertensão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</a:rPr>
              <a:t>Arterial Sistêmica e/ou Diabetes Mellitus </a:t>
            </a:r>
            <a:r>
              <a:rPr lang="pt-BR" sz="2800" dirty="0"/>
              <a:t>da Unidade Saúde da Família de Ibiquera</a:t>
            </a:r>
          </a:p>
        </p:txBody>
      </p:sp>
    </p:spTree>
    <p:extLst>
      <p:ext uri="{BB962C8B-B14F-4D97-AF65-F5344CB8AC3E}">
        <p14:creationId xmlns:p14="http://schemas.microsoft.com/office/powerpoint/2010/main" val="6069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3323"/>
            <a:ext cx="8424936" cy="43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i="1" dirty="0" smtClean="0"/>
              <a:t>Objetivo</a:t>
            </a:r>
            <a:r>
              <a:rPr lang="pt-BR" sz="3200" b="1" dirty="0" smtClean="0"/>
              <a:t>s Específicos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5332"/>
            <a:ext cx="8229600" cy="4248472"/>
          </a:xfrm>
          <a:solidFill>
            <a:schemeClr val="bg1">
              <a:alpha val="87000"/>
            </a:schemeClr>
          </a:solidFill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Ampliar </a:t>
            </a: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a cobertura </a:t>
            </a:r>
            <a:r>
              <a:rPr lang="pt-BR" sz="2200" dirty="0"/>
              <a:t>à hipertensos e diabéticos da </a:t>
            </a:r>
            <a:r>
              <a:rPr lang="pt-BR" sz="2200" dirty="0" smtClean="0"/>
              <a:t>USF </a:t>
            </a:r>
            <a:r>
              <a:rPr lang="pt-BR" sz="2200" dirty="0"/>
              <a:t>de </a:t>
            </a:r>
            <a:r>
              <a:rPr lang="pt-BR" sz="2200" dirty="0" err="1"/>
              <a:t>Ibiquera</a:t>
            </a:r>
            <a:r>
              <a:rPr lang="pt-BR" sz="2200" dirty="0"/>
              <a:t>..</a:t>
            </a:r>
            <a:endParaRPr lang="pt-BR" sz="2200" dirty="0" smtClean="0">
              <a:effectLst/>
            </a:endParaRPr>
          </a:p>
          <a:p>
            <a:pPr lvl="0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Melhorar </a:t>
            </a: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a adesão </a:t>
            </a:r>
            <a:r>
              <a:rPr lang="pt-BR" sz="2200" dirty="0"/>
              <a:t>do hipertenso e/ou diabético ao programa HIPERDIA.</a:t>
            </a:r>
            <a:endParaRPr lang="pt-BR" sz="2200" dirty="0" smtClean="0">
              <a:effectLst/>
            </a:endParaRPr>
          </a:p>
          <a:p>
            <a:pPr lvl="0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Melhorar </a:t>
            </a: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a qualidade do atendimento </a:t>
            </a:r>
            <a:r>
              <a:rPr lang="pt-BR" sz="2200" dirty="0"/>
              <a:t>ao paciente hipertenso e/ou diabético realizado na </a:t>
            </a:r>
            <a:r>
              <a:rPr lang="pt-BR" sz="2200" dirty="0" smtClean="0"/>
              <a:t>USF </a:t>
            </a:r>
            <a:r>
              <a:rPr lang="pt-BR" sz="2200" dirty="0"/>
              <a:t>de </a:t>
            </a:r>
            <a:r>
              <a:rPr lang="pt-BR" sz="2200" dirty="0" err="1"/>
              <a:t>Ibiquera</a:t>
            </a:r>
            <a:r>
              <a:rPr lang="pt-BR" sz="2200" dirty="0" smtClean="0"/>
              <a:t>.</a:t>
            </a:r>
            <a:endParaRPr lang="pt-BR" sz="2200" dirty="0" smtClean="0">
              <a:effectLst/>
            </a:endParaRPr>
          </a:p>
          <a:p>
            <a:pPr lvl="0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Mapear </a:t>
            </a:r>
            <a:r>
              <a:rPr lang="pt-BR" sz="2200" dirty="0"/>
              <a:t>hipertensos e/ou diabéticos adscritos à </a:t>
            </a:r>
            <a:r>
              <a:rPr lang="pt-BR" sz="2200" dirty="0" smtClean="0"/>
              <a:t>USF </a:t>
            </a:r>
            <a:r>
              <a:rPr lang="pt-BR" sz="2200" dirty="0"/>
              <a:t>de </a:t>
            </a:r>
            <a:r>
              <a:rPr lang="pt-BR" sz="2200" dirty="0" err="1"/>
              <a:t>Ibiquera</a:t>
            </a:r>
            <a:r>
              <a:rPr lang="pt-BR" sz="2200" dirty="0"/>
              <a:t> com de risco para doença cardiovascular.</a:t>
            </a:r>
            <a:endParaRPr lang="pt-BR" sz="2200" dirty="0" smtClean="0">
              <a:effectLst/>
            </a:endParaRPr>
          </a:p>
          <a:p>
            <a:pPr lvl="0"/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</a:rPr>
              <a:t>Melhorar </a:t>
            </a: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o registro das informações</a:t>
            </a:r>
            <a:r>
              <a:rPr lang="pt-BR" sz="2200" dirty="0"/>
              <a:t> na </a:t>
            </a:r>
            <a:r>
              <a:rPr lang="pt-BR" sz="2200" dirty="0" smtClean="0"/>
              <a:t>USF </a:t>
            </a:r>
            <a:r>
              <a:rPr lang="pt-BR" sz="2200" dirty="0"/>
              <a:t>de </a:t>
            </a:r>
            <a:r>
              <a:rPr lang="pt-BR" sz="2200" dirty="0" err="1"/>
              <a:t>Ibiquera</a:t>
            </a:r>
            <a:r>
              <a:rPr lang="pt-BR" sz="2200" dirty="0"/>
              <a:t>.</a:t>
            </a:r>
            <a:endParaRPr lang="pt-BR" sz="2200" dirty="0" smtClean="0">
              <a:effectLst/>
            </a:endParaRPr>
          </a:p>
          <a:p>
            <a:pPr lvl="0"/>
            <a:r>
              <a:rPr lang="pt-BR" sz="2200" dirty="0" smtClean="0"/>
              <a:t>Realizar </a:t>
            </a: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promoção a Saúde</a:t>
            </a:r>
            <a:r>
              <a:rPr lang="pt-BR" sz="2200" dirty="0"/>
              <a:t>.</a:t>
            </a:r>
            <a:endParaRPr lang="pt-BR" sz="2200" dirty="0" smtClean="0">
              <a:effectLst/>
            </a:endParaRPr>
          </a:p>
          <a:p>
            <a:r>
              <a:rPr lang="pt-BR" sz="2200" dirty="0" smtClean="0"/>
              <a:t>Realizar </a:t>
            </a: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ações de promoção à saúde e prevenção de doenças </a:t>
            </a:r>
            <a:r>
              <a:rPr lang="pt-BR" sz="2200" dirty="0"/>
              <a:t>nas famílias dos hipertensos e/ou diabéticos adscritos à </a:t>
            </a:r>
            <a:r>
              <a:rPr lang="pt-BR" sz="2200" dirty="0" smtClean="0"/>
              <a:t>USF </a:t>
            </a:r>
            <a:r>
              <a:rPr lang="pt-BR" sz="2200" dirty="0"/>
              <a:t>de </a:t>
            </a:r>
            <a:r>
              <a:rPr lang="pt-BR" sz="2200" dirty="0" err="1"/>
              <a:t>Ibiquera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655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i="1" dirty="0" smtClean="0"/>
              <a:t>Metodologia</a:t>
            </a:r>
            <a:endParaRPr lang="pt-BR" sz="32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33500"/>
            <a:ext cx="4936182" cy="4044280"/>
          </a:xfr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pt-BR" dirty="0" smtClean="0"/>
              <a:t>Busca ativa dos pacientes adultos.</a:t>
            </a:r>
          </a:p>
          <a:p>
            <a:endParaRPr lang="pt-BR" dirty="0" smtClean="0"/>
          </a:p>
          <a:p>
            <a:r>
              <a:rPr lang="pt-BR" dirty="0" smtClean="0"/>
              <a:t>Reuniões de equipe.</a:t>
            </a:r>
          </a:p>
          <a:p>
            <a:endParaRPr lang="pt-BR" dirty="0" smtClean="0"/>
          </a:p>
          <a:p>
            <a:r>
              <a:rPr lang="pt-BR" dirty="0" smtClean="0"/>
              <a:t>Treinamento dos profissionais.</a:t>
            </a:r>
          </a:p>
          <a:p>
            <a:endParaRPr lang="pt-BR" dirty="0" smtClean="0"/>
          </a:p>
          <a:p>
            <a:r>
              <a:rPr lang="pt-BR" dirty="0" smtClean="0"/>
              <a:t>Reuniões com a comunidade.</a:t>
            </a:r>
          </a:p>
          <a:p>
            <a:endParaRPr lang="pt-BR" dirty="0" smtClean="0"/>
          </a:p>
          <a:p>
            <a:r>
              <a:rPr lang="pt-BR" dirty="0" smtClean="0"/>
              <a:t>Protocolos  Cadernos de Atenção Básica.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90" y="1345332"/>
            <a:ext cx="3067050" cy="40324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1001</Words>
  <Application>Microsoft Office PowerPoint</Application>
  <PresentationFormat>Apresentação na tela (16:10)</PresentationFormat>
  <Paragraphs>164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INTERVENÇÃO AO PROGRAMA DE HIPERTENSÃO ARTERIAL E DIABETES NA UNIDADE DE SAÚDE DA FAMILIA DE IBIQUERA/BA</vt:lpstr>
      <vt:lpstr>Caracterização do município de Ibiquera</vt:lpstr>
      <vt:lpstr>SISTEMA DE SAÚDE DE IBIQUERA</vt:lpstr>
      <vt:lpstr>CARACTERIZAÇÃO DA UBS – UNIDADE SAÚDE DA FAMÍLIA DE IBIQUERA</vt:lpstr>
      <vt:lpstr>Hipertensão Arterial e Diabetes</vt:lpstr>
      <vt:lpstr>Situação anterior da Intervenção.</vt:lpstr>
      <vt:lpstr>Objetivo Geral</vt:lpstr>
      <vt:lpstr>Objetivos Específicos </vt:lpstr>
      <vt:lpstr>Metodologia</vt:lpstr>
      <vt:lpstr>RESULTADOS</vt:lpstr>
      <vt:lpstr> Objetivo 1 Meta 1: Ampliar a cobertura à hipertensos e diabéticos da Unidade de Saúde da Família de Ibiquera. </vt:lpstr>
      <vt:lpstr> Objetivo 1 Meta 1: Ampliar a cobertura à hipertensos e diabéticos da Unidade de Saúde da Família de Ibiquera. </vt:lpstr>
      <vt:lpstr>Objetivo 1 Meta 1: Ampliar a cobertura à hipertensos e diabéticos da Unidade de Saúde da Família de Ibiquera</vt:lpstr>
      <vt:lpstr> Objetivo 2 Meta1: Melhorar a adesão do hipertenso e/ou diabético ao programa HIPERDIA. </vt:lpstr>
      <vt:lpstr>Objetivo 2 Meta2: Melhorar a adesão do hipertenso e/ou diabético ao programa HIPERDIA</vt:lpstr>
      <vt:lpstr>Objetivo 3 Meta 8 Melhorar a qualidade do atendimento ao paciente hipertenso e/ou diabético realizado na UBS</vt:lpstr>
      <vt:lpstr>Objetivo 3 Meta 8 Melhorar a qualidade do atendimento ao paciente hipertenso e/ou diabético realizado na UBS</vt:lpstr>
      <vt:lpstr>Objetivo 3 Meta 9 Melhorar a qualidade do atendimento ao paciente hipertenso e/ou diabético realizado na UBS</vt:lpstr>
      <vt:lpstr>Objetivo 3 Meta 9 Melhorar a qualidade do atendimento ao paciente hipertenso e/ou diabético realizado na UBS</vt:lpstr>
      <vt:lpstr>Objetivo 4 Meta 13  Mapear hipertensos e/ou diabéticos adscritos à UBS com de risco para doença cardiovascular.</vt:lpstr>
      <vt:lpstr>Objetivo 4 Meta 13  Mapear hipertensos e/ou diabéticos adscritos à UBS com de risco para doença cardiovascular.</vt:lpstr>
      <vt:lpstr>Objetivo 4 Meta 14  Mapear hipertensos e/ou diabéticos adscritos à UBS com de risco para doença cardiovascular.</vt:lpstr>
      <vt:lpstr>Objetivo 4 Meta 14  Mapear hipertensos e/ou diabéticos adscritos à UBS com de risco para doença cardiovascular.</vt:lpstr>
      <vt:lpstr>Objetivo 5 Meta 12 Melhorar o registro das informações na Unidade Saúde da Família de Ibiquera.</vt:lpstr>
      <vt:lpstr>Objetivo 5 Meta 12 Melhorar o registro das informações na Unidade Saúde da Família de Ibiquera.</vt:lpstr>
      <vt:lpstr>Objetivo 6 Meta 16 Realizar promoção a Saúde.</vt:lpstr>
      <vt:lpstr>Objetivo 6 Meta 16 Realizar promoção a Saúde.</vt:lpstr>
      <vt:lpstr>Objetivo 6 Meta 17 Realizar promoção a Saúde.</vt:lpstr>
      <vt:lpstr>Objetivo 6 Meta 17 Realizar promoção a Saúde</vt:lpstr>
      <vt:lpstr>Objetivo 6 Meta 18 Realizar promoção a Saúde</vt:lpstr>
      <vt:lpstr>Objetivo 6 Meta 18 Realizar promoção a Saúde</vt:lpstr>
      <vt:lpstr>Objetivo 6 Meta 19 Realizar promoção a Saúde</vt:lpstr>
      <vt:lpstr>Objetivo 6 Meta 19 Realizar promoção a Saúde</vt:lpstr>
      <vt:lpstr>Discussão</vt:lpstr>
      <vt:lpstr>Discussão</vt:lpstr>
      <vt:lpstr>Importância para a equipe</vt:lpstr>
      <vt:lpstr>Importância para o serviço</vt:lpstr>
      <vt:lpstr>Importância para a comunidade</vt:lpstr>
      <vt:lpstr>Reflexão crítica do aprendizado</vt:lpstr>
      <vt:lpstr>Apresentação do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AO PROGRAMA DE HIPERTENSÃO ARTERIAL E DIABETES NA UNIDADE DE SAÚDE DA FAMILIA DE IBIQUERA/BA</dc:title>
  <dc:creator>.</dc:creator>
  <cp:lastModifiedBy>Office 2010 Hack</cp:lastModifiedBy>
  <cp:revision>53</cp:revision>
  <dcterms:created xsi:type="dcterms:W3CDTF">2014-02-18T15:21:51Z</dcterms:created>
  <dcterms:modified xsi:type="dcterms:W3CDTF">2014-02-25T22:29:18Z</dcterms:modified>
</cp:coreProperties>
</file>