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9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3" r:id="rId18"/>
    <p:sldId id="274" r:id="rId19"/>
    <p:sldId id="284" r:id="rId20"/>
    <p:sldId id="288" r:id="rId21"/>
    <p:sldId id="289" r:id="rId22"/>
    <p:sldId id="290" r:id="rId23"/>
    <p:sldId id="291" r:id="rId24"/>
    <p:sldId id="292" r:id="rId25"/>
    <p:sldId id="295" r:id="rId26"/>
    <p:sldId id="296" r:id="rId27"/>
    <p:sldId id="297" r:id="rId28"/>
    <p:sldId id="298" r:id="rId29"/>
    <p:sldId id="29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an%20K\AppData\Local\Temp\Planilha%20de%20coleta%20de%20dados%207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an%20K\AppData\Local\Temp\Planilha%20de%20coleta%20de%20dados%207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04533909067846"/>
          <c:y val="7.8357760024522549E-2"/>
          <c:w val="0.84757831682330065"/>
          <c:h val="0.82406728356035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0.35707410972088655</c:v>
                </c:pt>
                <c:pt idx="1">
                  <c:v>0.5120307988450421</c:v>
                </c:pt>
                <c:pt idx="2">
                  <c:v>0.60635226179018287</c:v>
                </c:pt>
                <c:pt idx="3">
                  <c:v>0.79788257940327234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79904"/>
        <c:axId val="53181440"/>
      </c:barChart>
      <c:catAx>
        <c:axId val="5317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181440"/>
        <c:crosses val="autoZero"/>
        <c:auto val="1"/>
        <c:lblAlgn val="ctr"/>
        <c:lblOffset val="100"/>
        <c:noMultiLvlLbl val="0"/>
      </c:catAx>
      <c:valAx>
        <c:axId val="53181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1799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95105571317756"/>
          <c:y val="3.082080649009783E-2"/>
          <c:w val="0.84696122498857684"/>
          <c:h val="0.8174031655134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0.20481927710843406</c:v>
                </c:pt>
                <c:pt idx="1">
                  <c:v>0.28915662650602403</c:v>
                </c:pt>
                <c:pt idx="2">
                  <c:v>0.34337349397590483</c:v>
                </c:pt>
                <c:pt idx="3">
                  <c:v>0.40361445783132527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64768"/>
        <c:axId val="53266304"/>
      </c:barChart>
      <c:catAx>
        <c:axId val="532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266304"/>
        <c:crosses val="autoZero"/>
        <c:auto val="1"/>
        <c:lblAlgn val="ctr"/>
        <c:lblOffset val="100"/>
        <c:noMultiLvlLbl val="0"/>
      </c:catAx>
      <c:valAx>
        <c:axId val="53266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264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251520" y="4035888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 userDrawn="1"/>
        </p:nvSpPr>
        <p:spPr bwMode="auto">
          <a:xfrm>
            <a:off x="951552" y="5473640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733000" y="6107520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306128" y="63950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546920" y="51026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967464" y="5535590"/>
            <a:ext cx="609600" cy="517524"/>
          </a:xfrm>
        </p:spPr>
        <p:txBody>
          <a:bodyPr/>
          <a:lstStyle/>
          <a:p>
            <a:fld id="{2115BC9A-BB34-4A22-BEFF-D8E5DB963B4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71A7E1-57EB-4C9B-BA4F-500526892F55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5BC9A-BB34-4A22-BEFF-D8E5DB963B4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zany_206@hotmail.com" TargetMode="External"/><Relationship Id="rId2" Type="http://schemas.openxmlformats.org/officeDocument/2006/relationships/hyperlink" Target="http://pensador.uol.com.br/autor/charles_chapli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35696" y="980728"/>
            <a:ext cx="7128792" cy="2376264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Qualificação do programa de saúde da mulher com ênfase à detecção precoce de cânceres do colo do útero e de mama da unidade de Saúde </a:t>
            </a:r>
            <a:r>
              <a:rPr lang="pt-BR" sz="2800" dirty="0" smtClean="0"/>
              <a:t>Jorge Heine em Itambé Bahia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846040" y="4443518"/>
            <a:ext cx="6046440" cy="1649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Candidata: </a:t>
            </a:r>
            <a:r>
              <a:rPr lang="pt-BR" sz="2400" dirty="0">
                <a:solidFill>
                  <a:schemeClr val="tx1"/>
                </a:solidFill>
              </a:rPr>
              <a:t>Lysane Andrade Gusmão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Orientador: Fábio Renato </a:t>
            </a:r>
            <a:r>
              <a:rPr lang="pt-BR" sz="2400" dirty="0" smtClean="0">
                <a:solidFill>
                  <a:schemeClr val="tx1"/>
                </a:solidFill>
              </a:rPr>
              <a:t>Manzolli </a:t>
            </a:r>
            <a:r>
              <a:rPr lang="pt-BR" sz="2400" dirty="0">
                <a:solidFill>
                  <a:schemeClr val="tx1"/>
                </a:solidFill>
              </a:rPr>
              <a:t>Leite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67744" y="116632"/>
            <a:ext cx="6172200" cy="936104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Metodologia – Logística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907704" y="1484784"/>
            <a:ext cx="7092280" cy="481813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Reunião com equipe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Criação de </a:t>
            </a:r>
            <a:r>
              <a:rPr lang="pt-BR" sz="2400" dirty="0" smtClean="0"/>
              <a:t>ficha para </a:t>
            </a:r>
            <a:r>
              <a:rPr lang="pt-BR" sz="2400" dirty="0"/>
              <a:t>coletar informações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Impressão </a:t>
            </a:r>
            <a:r>
              <a:rPr lang="pt-BR" sz="2400" dirty="0"/>
              <a:t>das fichas </a:t>
            </a:r>
            <a:r>
              <a:rPr lang="pt-BR" sz="2400" dirty="0" smtClean="0"/>
              <a:t>espelho, complementares </a:t>
            </a:r>
            <a:r>
              <a:rPr lang="pt-BR" sz="2400" dirty="0"/>
              <a:t>e manuais.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Coleta </a:t>
            </a:r>
            <a:r>
              <a:rPr lang="pt-BR" sz="2400" dirty="0"/>
              <a:t>de informações pelos </a:t>
            </a:r>
            <a:r>
              <a:rPr lang="pt-BR" sz="2400" dirty="0" smtClean="0"/>
              <a:t>ACS</a:t>
            </a:r>
            <a:endParaRPr lang="pt-BR" sz="24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Confecção </a:t>
            </a:r>
            <a:r>
              <a:rPr lang="pt-BR" sz="2400" dirty="0"/>
              <a:t>de cartazes informativos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1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23728" y="476672"/>
            <a:ext cx="6768752" cy="626469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Confecção de caixa de sugestões</a:t>
            </a:r>
            <a:endParaRPr lang="pt-BR" sz="2400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Disponibilização </a:t>
            </a:r>
            <a:r>
              <a:rPr lang="pt-BR" sz="2400" dirty="0"/>
              <a:t>de manuais para a equipe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Confecção de livro de registro para mamografia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Confecção e envio de ofícios para os gestores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Reunião com gestores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Revisão dos livros de registro, prontuários e SIAB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Capacitações com a equipe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7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360240" y="548680"/>
            <a:ext cx="6172200" cy="864096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Metodologia - Ações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360240" y="2204864"/>
            <a:ext cx="6676256" cy="4248472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Entrega de cadastro das mulheres (ACS)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Busca ativa; Atendimento clínico.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Acolhimento; Sala de espera; elaboração e envio de ofícios ao CRAS; Palestras.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Atualização fichas de monitoramento.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60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23728" y="1556792"/>
            <a:ext cx="6768752" cy="460210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Revisão de livros de registro, prontuários e SIAB; caixa de sugestões.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Fixação de gráficos no mural da UBS; </a:t>
            </a:r>
            <a:r>
              <a:rPr lang="pt-BR" sz="2400" dirty="0" smtClean="0"/>
              <a:t>vinheta </a:t>
            </a:r>
            <a:r>
              <a:rPr lang="pt-BR" sz="2400" dirty="0"/>
              <a:t>educativa para rádio.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/>
              <a:t>Monitoramento e avaliação dos exames.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5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67744" y="692696"/>
            <a:ext cx="6172200" cy="3672408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/>
              <a:t>Objetivos, metas e resultados</a:t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4294967295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2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33838615"/>
              </p:ext>
            </p:extLst>
          </p:nvPr>
        </p:nvGraphicFramePr>
        <p:xfrm>
          <a:off x="2051720" y="2060848"/>
          <a:ext cx="66967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763688" y="119849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Meta: Ampliar cobertura </a:t>
            </a:r>
            <a:r>
              <a:rPr lang="pt-BR" dirty="0"/>
              <a:t>de detecção precoce da neoplasia de colo uterino das mulheres </a:t>
            </a:r>
            <a:r>
              <a:rPr lang="pt-BR" dirty="0" smtClean="0"/>
              <a:t>entre </a:t>
            </a:r>
            <a:r>
              <a:rPr lang="pt-BR" dirty="0"/>
              <a:t>25 a 64 anos de idade para 90%.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81944" y="262389"/>
            <a:ext cx="725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Objetivo: </a:t>
            </a:r>
            <a:r>
              <a:rPr lang="pt-BR" b="1" dirty="0"/>
              <a:t>Ampliar a cobertura de detecção precoce da neoplasia de colo uterino e da neoplasia de mama.</a:t>
            </a:r>
          </a:p>
        </p:txBody>
      </p:sp>
    </p:spTree>
    <p:extLst>
      <p:ext uri="{BB962C8B-B14F-4D97-AF65-F5344CB8AC3E}">
        <p14:creationId xmlns:p14="http://schemas.microsoft.com/office/powerpoint/2010/main" val="10988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35040626"/>
              </p:ext>
            </p:extLst>
          </p:nvPr>
        </p:nvGraphicFramePr>
        <p:xfrm>
          <a:off x="2195736" y="1844824"/>
          <a:ext cx="64087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781944" y="262389"/>
            <a:ext cx="725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Objetivo: </a:t>
            </a:r>
            <a:r>
              <a:rPr lang="pt-BR" b="1" dirty="0"/>
              <a:t>Ampliar a cobertura de detecção precoce da neoplasia de colo uterino e da neoplasia de mama.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81944" y="1052736"/>
            <a:ext cx="7182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Ampliar a cobertura de detecção precoce da neoplasia de mama </a:t>
            </a:r>
            <a:r>
              <a:rPr lang="pt-BR" dirty="0" smtClean="0"/>
              <a:t>das mulheres entre </a:t>
            </a:r>
            <a:r>
              <a:rPr lang="pt-BR" dirty="0"/>
              <a:t>50 a 69 anos de idade para 75%.</a:t>
            </a:r>
          </a:p>
        </p:txBody>
      </p:sp>
    </p:spTree>
    <p:extLst>
      <p:ext uri="{BB962C8B-B14F-4D97-AF65-F5344CB8AC3E}">
        <p14:creationId xmlns:p14="http://schemas.microsoft.com/office/powerpoint/2010/main" val="2588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843118"/>
            <a:ext cx="6192688" cy="496214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Objetivo: </a:t>
            </a:r>
            <a:r>
              <a:rPr lang="pt-BR" sz="2400" dirty="0"/>
              <a:t>Melhorar a adesão das mulheres à realização de exame citopatológico de colo uterino e mamografia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Meta: </a:t>
            </a:r>
            <a:r>
              <a:rPr lang="pt-BR" sz="2400" dirty="0"/>
              <a:t>Buscar 100% das mulheres que tiveram exame alterado e </a:t>
            </a:r>
            <a:r>
              <a:rPr lang="pt-BR" sz="2400" dirty="0" smtClean="0"/>
              <a:t>que </a:t>
            </a:r>
            <a:r>
              <a:rPr lang="pt-BR" sz="2400" dirty="0"/>
              <a:t>não retornaram a unidade de saúde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400" dirty="0" smtClean="0"/>
              <a:t>Resultado: Todas as mulheres retornaram à unidade para buscar os exames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4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979712" y="260648"/>
            <a:ext cx="6840760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Objetivo: Mapear, melhorar </a:t>
            </a:r>
            <a:r>
              <a:rPr lang="pt-BR" sz="2400" dirty="0"/>
              <a:t>a qualidade do </a:t>
            </a:r>
            <a:r>
              <a:rPr lang="pt-BR" sz="2400" dirty="0" smtClean="0"/>
              <a:t>atendimento e do registro das mulheres cadastradas na unidade.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</a:t>
            </a:r>
          </a:p>
          <a:p>
            <a:pPr marL="0" indent="0" algn="just">
              <a:buNone/>
            </a:pPr>
            <a:r>
              <a:rPr lang="pt-BR" sz="2400" dirty="0" smtClean="0"/>
              <a:t>Metas: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2400" dirty="0" smtClean="0"/>
              <a:t>Obter </a:t>
            </a:r>
            <a:r>
              <a:rPr lang="pt-BR" sz="2400" dirty="0"/>
              <a:t>100% de coleta de amostras satisfatórias do exame </a:t>
            </a:r>
            <a:r>
              <a:rPr lang="pt-BR" sz="2400" dirty="0" smtClean="0"/>
              <a:t>citopatológico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2400" dirty="0"/>
              <a:t> Manter registro da coleta de </a:t>
            </a:r>
            <a:r>
              <a:rPr lang="pt-BR" sz="2400" dirty="0" smtClean="0"/>
              <a:t>citopatológico e </a:t>
            </a:r>
            <a:r>
              <a:rPr lang="pt-BR" sz="2400" dirty="0"/>
              <a:t>mamografia </a:t>
            </a:r>
            <a:r>
              <a:rPr lang="pt-BR" sz="2400" dirty="0" smtClean="0"/>
              <a:t>para </a:t>
            </a:r>
            <a:r>
              <a:rPr lang="pt-BR" sz="2400" dirty="0"/>
              <a:t>100% das </a:t>
            </a:r>
            <a:r>
              <a:rPr lang="pt-BR" sz="2400" dirty="0" smtClean="0"/>
              <a:t>mulheres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pt-BR" sz="2400" dirty="0"/>
              <a:t>Realizar avaliação de risco (ou pesquisar sinais de alerta para identificação </a:t>
            </a:r>
            <a:r>
              <a:rPr lang="pt-BR" sz="2400" dirty="0" smtClean="0"/>
              <a:t>de ambas as neoplasias em </a:t>
            </a:r>
            <a:r>
              <a:rPr lang="pt-BR" sz="2400" dirty="0"/>
              <a:t>100% das </a:t>
            </a:r>
            <a:r>
              <a:rPr lang="pt-BR" sz="2400" dirty="0" smtClean="0"/>
              <a:t>mulheres</a:t>
            </a:r>
            <a:endParaRPr lang="pt-BR" sz="2400" dirty="0"/>
          </a:p>
          <a:p>
            <a:pPr algn="just"/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924200" y="5589240"/>
            <a:ext cx="539221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pt-BR" dirty="0" smtClean="0"/>
              <a:t>Resultados: todos os indicadores em 100% nos 4 meses de intervenção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1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95736" y="620688"/>
            <a:ext cx="6604248" cy="5034154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Objetivo: </a:t>
            </a:r>
            <a:r>
              <a:rPr lang="pt-BR" sz="2400" dirty="0"/>
              <a:t>Promover a saúde das mulheres que realizam detecção precoce de neoplasia de colo de útero e de mama na unidade de saúde.</a:t>
            </a:r>
          </a:p>
          <a:p>
            <a:pPr marL="0" indent="0">
              <a:buNone/>
            </a:pPr>
            <a:r>
              <a:rPr lang="pt-BR" sz="2400" dirty="0"/>
              <a:t> </a:t>
            </a:r>
          </a:p>
          <a:p>
            <a:pPr marL="0" indent="0">
              <a:buNone/>
            </a:pPr>
            <a:r>
              <a:rPr lang="pt-BR" sz="2400" dirty="0" smtClean="0"/>
              <a:t>Metas: </a:t>
            </a:r>
            <a:r>
              <a:rPr lang="pt-BR" sz="2400" dirty="0"/>
              <a:t>Orientar 100% das mulheres cadastradas </a:t>
            </a:r>
            <a:r>
              <a:rPr lang="pt-BR" sz="2400" dirty="0" smtClean="0"/>
              <a:t>sobre </a:t>
            </a:r>
            <a:r>
              <a:rPr lang="pt-BR" sz="2400" dirty="0"/>
              <a:t>doenças sexualmente transmissíveis e fatores de risco para neoplasia de colo de útero e de mama.</a:t>
            </a:r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924200" y="4581128"/>
            <a:ext cx="539221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r>
              <a:rPr lang="pt-BR" dirty="0" smtClean="0"/>
              <a:t>Resultados: todos os indicadores em 100% nos 4 meses de intervenção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0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5736" y="476672"/>
            <a:ext cx="6172200" cy="1368152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sz="2800" dirty="0"/>
              <a:t>Introdução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627784" y="2996952"/>
            <a:ext cx="6192688" cy="230425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Neoplasia do colo uterino é o terceiro tipo mais comum entre as mulheres.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Neoplasia </a:t>
            </a:r>
            <a:r>
              <a:rPr lang="pt-BR" sz="2400" dirty="0"/>
              <a:t>de mama é a mais comum entre as mulheres.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093296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BRASIL, 2007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5736" y="116632"/>
            <a:ext cx="61722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Discussão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400" dirty="0"/>
              <a:t>Importância da intervenção para a comunidade</a:t>
            </a:r>
            <a:br>
              <a:rPr lang="pt-BR" sz="2400" dirty="0"/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411760" y="1988840"/>
            <a:ext cx="6172200" cy="288032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Melhora da detecção precoce de neoplasia de colo uterino e mama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Melhora </a:t>
            </a:r>
            <a:r>
              <a:rPr lang="pt-BR" sz="2400" dirty="0"/>
              <a:t>da adesão das mulheres a realização do citopatológico de colo uterino e mamografia.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Melhora </a:t>
            </a:r>
            <a:r>
              <a:rPr lang="pt-BR" sz="2400" dirty="0"/>
              <a:t>dos registros das informações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8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51720" y="260648"/>
            <a:ext cx="6172200" cy="52082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1412776"/>
            <a:ext cx="6172200" cy="496214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Melhora da qualidade do atendimento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Mapeamento </a:t>
            </a:r>
            <a:r>
              <a:rPr lang="pt-BR" sz="2400" dirty="0"/>
              <a:t>das mulheres em risco para neoplasia de colo uterino e mama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Promoção </a:t>
            </a:r>
            <a:r>
              <a:rPr lang="pt-BR" sz="2400" dirty="0"/>
              <a:t>da saúde das mulheres que realizam detecção precoce de ambos os tipos de neoplasia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0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5736" y="332656"/>
            <a:ext cx="61722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Discussão</a:t>
            </a:r>
            <a:br>
              <a:rPr lang="pt-BR" dirty="0" smtClean="0"/>
            </a:br>
            <a:r>
              <a:rPr lang="pt-BR" dirty="0"/>
              <a:t>Importância da intervenção para a equipe e serviço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267744" y="2204864"/>
            <a:ext cx="6172200" cy="445809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Qualificação dos profissionais da equipe que participou de capacitações realizadas pela enfermeira e médica da unidade.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Aumento </a:t>
            </a:r>
            <a:r>
              <a:rPr lang="pt-BR" sz="2400" dirty="0"/>
              <a:t>do vínculo com a comunidade e equipe.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0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1700808"/>
            <a:ext cx="6172200" cy="432048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Promoção </a:t>
            </a:r>
            <a:r>
              <a:rPr lang="pt-BR" sz="2400" dirty="0"/>
              <a:t>de desenvoltura de alguns profissionais para realização de palestras e salas de espera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Organização </a:t>
            </a:r>
            <a:r>
              <a:rPr lang="pt-BR" sz="2400" dirty="0"/>
              <a:t>do serviço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/>
              <a:t>Melhoria </a:t>
            </a:r>
            <a:r>
              <a:rPr lang="pt-BR" sz="2400" dirty="0"/>
              <a:t>da priorização do atendimento e agendamento das consultas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0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5736" y="0"/>
            <a:ext cx="6172200" cy="1224136"/>
          </a:xfrm>
        </p:spPr>
        <p:txBody>
          <a:bodyPr/>
          <a:lstStyle/>
          <a:p>
            <a:pPr algn="ctr"/>
            <a:r>
              <a:rPr lang="pt-BR" dirty="0"/>
              <a:t> Reflexão crítica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907704" y="1484784"/>
            <a:ext cx="6984776" cy="504056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Ampliação e aquisição de novos conhecimentos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Estimulo </a:t>
            </a:r>
            <a:r>
              <a:rPr lang="pt-BR" sz="2400" dirty="0"/>
              <a:t>do processo de </a:t>
            </a:r>
            <a:r>
              <a:rPr lang="pt-BR" sz="2400" dirty="0" smtClean="0"/>
              <a:t>auto avaliação</a:t>
            </a:r>
            <a:r>
              <a:rPr lang="pt-BR" sz="2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Aperfeiçoamento </a:t>
            </a:r>
            <a:r>
              <a:rPr lang="pt-BR" sz="2400" dirty="0"/>
              <a:t>do processo de avaliação, reflexão, organização e programação das ações no processo de trabalho.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Aumento </a:t>
            </a:r>
            <a:r>
              <a:rPr lang="pt-BR" sz="2400" dirty="0"/>
              <a:t>do vínculo com a equipe, comunidade e outros setores.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Superação </a:t>
            </a:r>
            <a:r>
              <a:rPr lang="pt-BR" sz="2400" dirty="0"/>
              <a:t>de dificuldades e estímulo para continuar a melhorar os outros serviços na unidade.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67744" y="332656"/>
            <a:ext cx="6172200" cy="936104"/>
          </a:xfrm>
        </p:spPr>
        <p:txBody>
          <a:bodyPr>
            <a:normAutofit/>
          </a:bodyPr>
          <a:lstStyle/>
          <a:p>
            <a:pPr algn="ctr"/>
            <a:r>
              <a:rPr lang="pt-BR" sz="2700" dirty="0" smtClean="0"/>
              <a:t>Fotos da intervenção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286000" y="1700808"/>
            <a:ext cx="6172200" cy="46741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626469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23728" y="476672"/>
            <a:ext cx="6172200" cy="720080"/>
          </a:xfrm>
        </p:spPr>
        <p:txBody>
          <a:bodyPr/>
          <a:lstStyle/>
          <a:p>
            <a:pPr algn="ctr"/>
            <a:r>
              <a:rPr lang="pt-BR" dirty="0" smtClean="0"/>
              <a:t>Fotos da intervenção</a:t>
            </a:r>
            <a:endParaRPr lang="pt-BR" dirty="0"/>
          </a:p>
        </p:txBody>
      </p:sp>
      <p:pic>
        <p:nvPicPr>
          <p:cNvPr id="2051" name="Picture 3" descr="C:\Users\Lysane Gusmão\Desktop\Outubro Rosa\DSCF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303387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23728" y="548680"/>
            <a:ext cx="6172200" cy="864096"/>
          </a:xfrm>
        </p:spPr>
        <p:txBody>
          <a:bodyPr/>
          <a:lstStyle/>
          <a:p>
            <a:pPr algn="ctr"/>
            <a:r>
              <a:rPr lang="pt-BR" dirty="0" smtClean="0"/>
              <a:t>Fotos da intervenção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6264696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23728" y="476672"/>
            <a:ext cx="6172200" cy="808856"/>
          </a:xfrm>
        </p:spPr>
        <p:txBody>
          <a:bodyPr/>
          <a:lstStyle/>
          <a:p>
            <a:pPr algn="ctr"/>
            <a:r>
              <a:rPr lang="pt-BR" dirty="0" smtClean="0"/>
              <a:t>Fotos da intervenção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286000" y="5003322"/>
            <a:ext cx="6172200" cy="137160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61926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23728" y="1124744"/>
            <a:ext cx="6172200" cy="93610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Obrigado!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699792" y="2780928"/>
            <a:ext cx="5812160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“Que </a:t>
            </a:r>
            <a:r>
              <a:rPr lang="pt-BR" dirty="0"/>
              <a:t>os vossos esforços desafiem as impossibilidades, lembrai-vos de que as grandes coisas do homem foram conquistadas do que parecia impossível</a:t>
            </a:r>
            <a:r>
              <a:rPr lang="pt-BR" dirty="0" smtClean="0"/>
              <a:t>.”</a:t>
            </a:r>
            <a:endParaRPr lang="pt-BR" dirty="0"/>
          </a:p>
          <a:p>
            <a:endParaRPr lang="pt-BR" i="1" u="sng" dirty="0" smtClean="0">
              <a:hlinkClick r:id="rId2"/>
            </a:endParaRPr>
          </a:p>
          <a:p>
            <a:pPr marL="0" indent="0" algn="r">
              <a:buNone/>
            </a:pPr>
            <a:r>
              <a:rPr lang="pt-BR" sz="1800" i="1" u="sng" dirty="0" smtClean="0">
                <a:hlinkClick r:id="rId2"/>
              </a:rPr>
              <a:t>Charles </a:t>
            </a:r>
            <a:r>
              <a:rPr lang="pt-BR" sz="1800" i="1" u="sng" dirty="0">
                <a:hlinkClick r:id="rId2"/>
              </a:rPr>
              <a:t>Chaplin</a:t>
            </a:r>
            <a:endParaRPr lang="pt-BR" sz="1800" dirty="0"/>
          </a:p>
          <a:p>
            <a:pPr algn="r"/>
            <a:endParaRPr lang="pt-BR" sz="1100" dirty="0" smtClean="0"/>
          </a:p>
          <a:p>
            <a:pPr algn="r"/>
            <a:endParaRPr lang="pt-BR" sz="1100" dirty="0" smtClean="0"/>
          </a:p>
          <a:p>
            <a:pPr marL="0" indent="0" algn="r">
              <a:buNone/>
            </a:pPr>
            <a:r>
              <a:rPr lang="pt-BR" sz="1100" dirty="0" smtClean="0"/>
              <a:t>Contato:</a:t>
            </a:r>
          </a:p>
          <a:p>
            <a:pPr marL="0" indent="0" algn="r">
              <a:buNone/>
            </a:pPr>
            <a:r>
              <a:rPr lang="pt-BR" sz="1100" dirty="0" smtClean="0">
                <a:hlinkClick r:id="rId3"/>
              </a:rPr>
              <a:t>zany_206@hotmail.com</a:t>
            </a:r>
            <a:endParaRPr lang="pt-BR" sz="1100" dirty="0" smtClean="0"/>
          </a:p>
        </p:txBody>
      </p:sp>
    </p:spTree>
    <p:extLst>
      <p:ext uri="{BB962C8B-B14F-4D97-AF65-F5344CB8AC3E}">
        <p14:creationId xmlns:p14="http://schemas.microsoft.com/office/powerpoint/2010/main" val="19055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763688" y="332656"/>
            <a:ext cx="71287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/>
              <a:t>Caracterização do município de Itambé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http://upload.wikimedia.org/wikipedia/commons/thumb/6/65/Bahia_Municip_Itambe.svg/280px-Bahia_Municip_Itam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20280"/>
            <a:ext cx="5148064" cy="386104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228242" y="6453336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</a:t>
            </a:r>
            <a:r>
              <a:rPr lang="pt-BR" sz="1600" dirty="0" err="1" smtClean="0"/>
              <a:t>wikipedia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803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339752" y="1196752"/>
            <a:ext cx="6480720" cy="4104456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Dista </a:t>
            </a:r>
            <a:r>
              <a:rPr lang="pt-BR" sz="2400" dirty="0"/>
              <a:t>494 km de </a:t>
            </a:r>
            <a:r>
              <a:rPr lang="pt-BR" sz="2400" dirty="0" smtClean="0"/>
              <a:t>Salvador - BA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População </a:t>
            </a:r>
            <a:r>
              <a:rPr lang="pt-BR" sz="2400" dirty="0"/>
              <a:t>22.650 habitantes (</a:t>
            </a:r>
            <a:r>
              <a:rPr lang="pt-BR" sz="2400" dirty="0" smtClean="0"/>
              <a:t>IBGE/2012)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Possui </a:t>
            </a:r>
            <a:r>
              <a:rPr lang="pt-BR" sz="2400" dirty="0"/>
              <a:t>6 UBS com ESF (cobertura 90,68%) e uma UBS </a:t>
            </a:r>
            <a:r>
              <a:rPr lang="pt-BR" sz="2400" dirty="0" smtClean="0"/>
              <a:t>tradicional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Das 6 ESF, 3 possuem Equipe de Saúde </a:t>
            </a:r>
            <a:r>
              <a:rPr lang="pt-BR" sz="2400" dirty="0" smtClean="0"/>
              <a:t>Bucal </a:t>
            </a:r>
            <a:r>
              <a:rPr lang="pt-BR" sz="2400" dirty="0"/>
              <a:t>(cobertura 45,34%)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55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131840" y="1412776"/>
            <a:ext cx="5256584" cy="417646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/>
              <a:t>Possui um </a:t>
            </a:r>
            <a:r>
              <a:rPr lang="pt-BR" sz="2400" dirty="0" smtClean="0"/>
              <a:t>Hospital</a:t>
            </a:r>
          </a:p>
          <a:p>
            <a:pPr marL="0" indent="0">
              <a:buNone/>
            </a:pPr>
            <a:r>
              <a:rPr lang="pt-BR" sz="2400" dirty="0" smtClean="0"/>
              <a:t>            (Santa </a:t>
            </a:r>
            <a:r>
              <a:rPr lang="pt-BR" sz="2400" dirty="0"/>
              <a:t>Casa de Misericórdia</a:t>
            </a:r>
            <a:r>
              <a:rPr lang="pt-BR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1 </a:t>
            </a:r>
            <a:r>
              <a:rPr lang="pt-BR" sz="2400" dirty="0"/>
              <a:t>equipe do </a:t>
            </a:r>
            <a:r>
              <a:rPr lang="pt-BR" sz="2400" dirty="0" smtClean="0"/>
              <a:t>SAMU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1 CAPS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2 </a:t>
            </a:r>
            <a:r>
              <a:rPr lang="pt-BR" sz="2400" dirty="0"/>
              <a:t>CRAS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4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51720" y="116632"/>
            <a:ext cx="6804248" cy="1656184"/>
          </a:xfrm>
        </p:spPr>
        <p:txBody>
          <a:bodyPr/>
          <a:lstStyle/>
          <a:p>
            <a:pPr algn="ctr"/>
            <a:r>
              <a:rPr lang="pt-BR" sz="2800" dirty="0"/>
              <a:t>Caracterização da Unidade Básica de Saúde Jorge Heine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699792" y="1628800"/>
            <a:ext cx="6192688" cy="4896544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Construída em 1988, passou a ser USF em 2003.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Localizado </a:t>
            </a:r>
            <a:r>
              <a:rPr lang="pt-BR" sz="2400" dirty="0"/>
              <a:t>no Bairro Sidney Almeida, zona urbana do município.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Acompanha </a:t>
            </a:r>
            <a:r>
              <a:rPr lang="pt-BR" sz="2400" dirty="0"/>
              <a:t>1102 famílias.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Vinculada </a:t>
            </a:r>
            <a:r>
              <a:rPr lang="pt-BR" sz="2400" dirty="0"/>
              <a:t>ao PMAQ.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Possui </a:t>
            </a:r>
            <a:r>
              <a:rPr lang="pt-BR" sz="2400" dirty="0"/>
              <a:t>equipe de saúde bucal.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Passou </a:t>
            </a:r>
            <a:r>
              <a:rPr lang="pt-BR" sz="2400" dirty="0"/>
              <a:t>por reforma em 2011.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Requalifica </a:t>
            </a:r>
            <a:r>
              <a:rPr lang="pt-BR" sz="2400" dirty="0"/>
              <a:t>UBS- Reforma.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018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35696" y="404664"/>
            <a:ext cx="72008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/>
              <a:t>Ação programática antes da intervenção </a:t>
            </a:r>
            <a:br>
              <a:rPr lang="pt-BR" sz="2800" dirty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Neoplasia </a:t>
            </a:r>
            <a:r>
              <a:rPr lang="pt-BR" sz="2800" dirty="0"/>
              <a:t>do colo uterino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843808" y="2564904"/>
            <a:ext cx="5688632" cy="396044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Acompanhamento: 73%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Cobertura </a:t>
            </a:r>
            <a:r>
              <a:rPr lang="pt-BR" sz="2400" dirty="0"/>
              <a:t>para citopatológico: 48%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Avaliação </a:t>
            </a:r>
            <a:r>
              <a:rPr lang="pt-BR" sz="2400" dirty="0"/>
              <a:t>de fatores de risco nas mulheres acompanhadas: 74%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Citopatológico </a:t>
            </a:r>
            <a:r>
              <a:rPr lang="pt-BR" sz="2400" dirty="0"/>
              <a:t>com mais de 6 meses em atraso: 39%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13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35696" y="260648"/>
            <a:ext cx="72008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/>
              <a:t>Ação programática antes da </a:t>
            </a:r>
            <a:r>
              <a:rPr lang="pt-BR" sz="3100" dirty="0" smtClean="0"/>
              <a:t>intervenção</a:t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>Neoplasia </a:t>
            </a:r>
            <a:r>
              <a:rPr lang="pt-BR" sz="3100" dirty="0"/>
              <a:t>de mama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411760" y="2420888"/>
            <a:ext cx="6480720" cy="338437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Acompanhamento: 55%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Cobertura </a:t>
            </a:r>
            <a:r>
              <a:rPr lang="pt-BR" sz="2400" dirty="0"/>
              <a:t>para mamografia em dia: 27%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Avaliação </a:t>
            </a:r>
            <a:r>
              <a:rPr lang="pt-BR" sz="2400" dirty="0"/>
              <a:t>de fatores de risco nas mulheres acompanhadas: 63%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Mamografia </a:t>
            </a:r>
            <a:r>
              <a:rPr lang="pt-BR" sz="2400" dirty="0"/>
              <a:t>com mais de 3 meses em atraso: 34%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0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95736" y="332656"/>
            <a:ext cx="6172200" cy="10081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Objetivo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835696" y="1988840"/>
            <a:ext cx="7128792" cy="31683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BR" sz="2400" dirty="0"/>
              <a:t>Qualificar o programa de prevenção ao câncer do colo do útero e de mama nas mulheres acompanhadas pela Equipe de Saúde da Família </a:t>
            </a:r>
            <a:r>
              <a:rPr lang="pt-BR" dirty="0" smtClean="0"/>
              <a:t>Jorge Heine</a:t>
            </a:r>
            <a:r>
              <a:rPr lang="pt-BR" sz="2400" dirty="0" smtClean="0"/>
              <a:t> </a:t>
            </a:r>
            <a:r>
              <a:rPr lang="pt-BR" sz="2400" dirty="0" smtClean="0"/>
              <a:t>em </a:t>
            </a:r>
            <a:r>
              <a:rPr lang="pt-BR" sz="2400" dirty="0" smtClean="0"/>
              <a:t>Itambé-BA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3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Personalizada 5">
      <a:dk1>
        <a:sysClr val="windowText" lastClr="000000"/>
      </a:dk1>
      <a:lt1>
        <a:srgbClr val="FFFFFF"/>
      </a:lt1>
      <a:dk2>
        <a:srgbClr val="000000"/>
      </a:dk2>
      <a:lt2>
        <a:srgbClr val="FB5FA2"/>
      </a:lt2>
      <a:accent1>
        <a:srgbClr val="F80A70"/>
      </a:accent1>
      <a:accent2>
        <a:srgbClr val="7598D9"/>
      </a:accent2>
      <a:accent3>
        <a:srgbClr val="B32C16"/>
      </a:accent3>
      <a:accent4>
        <a:srgbClr val="F5CD2D"/>
      </a:accent4>
      <a:accent5>
        <a:srgbClr val="FB5FA2"/>
      </a:accent5>
      <a:accent6>
        <a:srgbClr val="777C84"/>
      </a:accent6>
      <a:hlink>
        <a:srgbClr val="E7077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</TotalTime>
  <Words>874</Words>
  <Application>Microsoft Office PowerPoint</Application>
  <PresentationFormat>Apresentação na tela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Balcão Envidraçado</vt:lpstr>
      <vt:lpstr>Qualificação do programa de saúde da mulher com ênfase à detecção precoce de cânceres do colo do útero e de mama da unidade de Saúde Jorge Heine em Itambé Bahia</vt:lpstr>
      <vt:lpstr> Introdução</vt:lpstr>
      <vt:lpstr>Caracterização do município de Itambé </vt:lpstr>
      <vt:lpstr>Apresentação do PowerPoint</vt:lpstr>
      <vt:lpstr>Apresentação do PowerPoint</vt:lpstr>
      <vt:lpstr>Caracterização da Unidade Básica de Saúde Jorge Heine </vt:lpstr>
      <vt:lpstr>Ação programática antes da intervenção   Neoplasia do colo uterino </vt:lpstr>
      <vt:lpstr>Ação programática antes da intervenção  Neoplasia de mama </vt:lpstr>
      <vt:lpstr>Objetivo</vt:lpstr>
      <vt:lpstr>Metodologia – Logística</vt:lpstr>
      <vt:lpstr>Apresentação do PowerPoint</vt:lpstr>
      <vt:lpstr>Metodologia - Ações </vt:lpstr>
      <vt:lpstr>Apresentação do PowerPoint</vt:lpstr>
      <vt:lpstr>Objetivos, metas e resultados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 Importância da intervenção para a comunidade  </vt:lpstr>
      <vt:lpstr>Apresentação do PowerPoint</vt:lpstr>
      <vt:lpstr>Discussão Importância da intervenção para a equipe e serviço </vt:lpstr>
      <vt:lpstr>Apresentação do PowerPoint</vt:lpstr>
      <vt:lpstr> Reflexão crítica </vt:lpstr>
      <vt:lpstr>Fotos da intervenção</vt:lpstr>
      <vt:lpstr>Fotos da intervenção</vt:lpstr>
      <vt:lpstr>Fotos da intervenção</vt:lpstr>
      <vt:lpstr>Fotos da intervenção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DO PROGRAMA DE SAÚDE DA MULHER DA UNIDADE DE SAÚDE JORGE HEINE EM ITAMBÉ/BA</dc:title>
  <dc:creator>Lysane Gusmão</dc:creator>
  <cp:lastModifiedBy>Lysane Gusmão</cp:lastModifiedBy>
  <cp:revision>24</cp:revision>
  <dcterms:created xsi:type="dcterms:W3CDTF">2014-03-23T22:39:56Z</dcterms:created>
  <dcterms:modified xsi:type="dcterms:W3CDTF">2014-04-14T13:53:56Z</dcterms:modified>
</cp:coreProperties>
</file>