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74" r:id="rId10"/>
    <p:sldId id="263" r:id="rId11"/>
    <p:sldId id="264" r:id="rId12"/>
    <p:sldId id="278" r:id="rId13"/>
    <p:sldId id="279" r:id="rId14"/>
    <p:sldId id="265" r:id="rId15"/>
    <p:sldId id="272" r:id="rId16"/>
    <p:sldId id="266" r:id="rId17"/>
    <p:sldId id="267" r:id="rId18"/>
    <p:sldId id="281" r:id="rId19"/>
    <p:sldId id="268" r:id="rId20"/>
    <p:sldId id="276" r:id="rId21"/>
    <p:sldId id="277" r:id="rId22"/>
    <p:sldId id="269" r:id="rId23"/>
    <p:sldId id="270" r:id="rId24"/>
    <p:sldId id="271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100" d="100"/>
          <a:sy n="100" d="100"/>
        </p:scale>
        <p:origin x="990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3980147823503195"/>
          <c:y val="0.28195121951219509"/>
          <c:w val="0.86019852176496792"/>
          <c:h val="0.6187970040330327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0.19220779220779227</c:v>
                </c:pt>
                <c:pt idx="1">
                  <c:v>0.49350649350649356</c:v>
                </c:pt>
                <c:pt idx="2">
                  <c:v>0.86233766233766229</c:v>
                </c:pt>
              </c:numCache>
            </c:numRef>
          </c:val>
        </c:ser>
        <c:dLbls>
          <c:showVal val="1"/>
        </c:dLbls>
        <c:gapWidth val="65"/>
        <c:axId val="79046528"/>
        <c:axId val="78709120"/>
      </c:barChart>
      <c:catAx>
        <c:axId val="79046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709120"/>
        <c:crosses val="autoZero"/>
        <c:auto val="1"/>
        <c:lblAlgn val="ctr"/>
        <c:lblOffset val="100"/>
      </c:catAx>
      <c:valAx>
        <c:axId val="78709120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tickLblPos val="none"/>
        <c:crossAx val="79046528"/>
        <c:crosses val="autoZero"/>
        <c:crossBetween val="between"/>
        <c:majorUnit val="0.1"/>
        <c:minorUnit val="4.0000000000000015E-2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2.707675342193832E-2"/>
          <c:y val="0"/>
          <c:w val="0.95737830506912902"/>
          <c:h val="0.8831492663168536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Indicadores!$D$24:$F$24</c:f>
              <c:numCache>
                <c:formatCode>0.0%</c:formatCode>
                <c:ptCount val="3"/>
                <c:pt idx="0">
                  <c:v>0.94594594594594561</c:v>
                </c:pt>
                <c:pt idx="1">
                  <c:v>0.87368421052631628</c:v>
                </c:pt>
                <c:pt idx="2">
                  <c:v>0.78012048192771055</c:v>
                </c:pt>
              </c:numCache>
            </c:numRef>
          </c:val>
        </c:ser>
        <c:dLbls>
          <c:showVal val="1"/>
        </c:dLbls>
        <c:gapWidth val="65"/>
        <c:axId val="106958848"/>
        <c:axId val="106960384"/>
      </c:barChart>
      <c:catAx>
        <c:axId val="106958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960384"/>
        <c:crosses val="autoZero"/>
        <c:auto val="1"/>
        <c:lblAlgn val="ctr"/>
        <c:lblOffset val="100"/>
      </c:catAx>
      <c:valAx>
        <c:axId val="106960384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tickLblPos val="none"/>
        <c:crossAx val="106958848"/>
        <c:crosses val="autoZero"/>
        <c:crossBetween val="between"/>
        <c:majorUnit val="0.1"/>
        <c:minorUnit val="4.0000000000000022E-2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8.8728951055438626E-2"/>
          <c:y val="8.2176676116557143E-2"/>
          <c:w val="0.86842729476060099"/>
          <c:h val="0.8154928643615900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idosos acamados ou com problemas de locomoção cadastrados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Indicadores!$D$28:$F$28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Indicadores!$D$29:$F$29</c:f>
              <c:numCache>
                <c:formatCode>0.0%</c:formatCode>
                <c:ptCount val="3"/>
                <c:pt idx="0">
                  <c:v>0.48387096774193561</c:v>
                </c:pt>
                <c:pt idx="1">
                  <c:v>0.87096774193548387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gapWidth val="65"/>
        <c:axId val="107066496"/>
        <c:axId val="107068032"/>
      </c:barChart>
      <c:catAx>
        <c:axId val="1070664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068032"/>
        <c:crosses val="autoZero"/>
        <c:auto val="1"/>
        <c:lblAlgn val="ctr"/>
        <c:lblOffset val="100"/>
      </c:catAx>
      <c:valAx>
        <c:axId val="107068032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tickLblPos val="none"/>
        <c:crossAx val="107066496"/>
        <c:crosses val="autoZero"/>
        <c:crossBetween val="between"/>
        <c:majorUnit val="0.1"/>
        <c:minorUnit val="4.0000000000000015E-2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idosos com avaliação da necessidade de atendimento odontológico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0.40540540540540548</c:v>
                </c:pt>
                <c:pt idx="1">
                  <c:v>0.41052631578947379</c:v>
                </c:pt>
                <c:pt idx="2">
                  <c:v>0.49397590361445792</c:v>
                </c:pt>
              </c:numCache>
            </c:numRef>
          </c:val>
        </c:ser>
        <c:dLbls>
          <c:showVal val="1"/>
        </c:dLbls>
        <c:gapWidth val="65"/>
        <c:axId val="110038016"/>
        <c:axId val="110043904"/>
      </c:barChart>
      <c:catAx>
        <c:axId val="110038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043904"/>
        <c:crosses val="autoZero"/>
        <c:auto val="1"/>
        <c:lblAlgn val="ctr"/>
        <c:lblOffset val="100"/>
      </c:catAx>
      <c:valAx>
        <c:axId val="110043904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tickLblPos val="none"/>
        <c:crossAx val="110038016"/>
        <c:crosses val="autoZero"/>
        <c:crossBetween val="between"/>
        <c:majorUnit val="0.1"/>
        <c:minorUnit val="4.0000000000000015E-2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2.1083982316017356E-2"/>
          <c:y val="3.2644114887655881E-2"/>
          <c:w val="0.95783203536796524"/>
          <c:h val="0.8815168180283374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Indicadores!$D$54:$F$54</c:f>
              <c:numCache>
                <c:formatCode>0.0%</c:formatCode>
                <c:ptCount val="3"/>
                <c:pt idx="0">
                  <c:v>0.40540540540540548</c:v>
                </c:pt>
                <c:pt idx="1">
                  <c:v>0.41052631578947379</c:v>
                </c:pt>
                <c:pt idx="2">
                  <c:v>0.49397590361445792</c:v>
                </c:pt>
              </c:numCache>
            </c:numRef>
          </c:val>
        </c:ser>
        <c:dLbls>
          <c:showVal val="1"/>
        </c:dLbls>
        <c:gapWidth val="65"/>
        <c:axId val="109941504"/>
        <c:axId val="109943040"/>
      </c:barChart>
      <c:catAx>
        <c:axId val="109941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9943040"/>
        <c:crosses val="autoZero"/>
        <c:auto val="1"/>
        <c:lblAlgn val="ctr"/>
        <c:lblOffset val="100"/>
      </c:catAx>
      <c:valAx>
        <c:axId val="109943040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tickLblPos val="none"/>
        <c:crossAx val="109941504"/>
        <c:crosses val="autoZero"/>
        <c:crossBetween val="between"/>
        <c:majorUnit val="0.1"/>
        <c:minorUnit val="4.0000000000000015E-2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2694667628650988"/>
          <c:y val="0.31218873313391055"/>
          <c:w val="0.84249781277340496"/>
          <c:h val="0.5295154930278269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Indicadores!$D$71:$F$71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Indicadores!$D$72:$F$72</c:f>
              <c:numCache>
                <c:formatCode>0.0%</c:formatCode>
                <c:ptCount val="3"/>
                <c:pt idx="0">
                  <c:v>0.56756756756756743</c:v>
                </c:pt>
                <c:pt idx="1">
                  <c:v>0.5</c:v>
                </c:pt>
                <c:pt idx="2">
                  <c:v>0.59939759036144569</c:v>
                </c:pt>
              </c:numCache>
            </c:numRef>
          </c:val>
        </c:ser>
        <c:dLbls>
          <c:showVal val="1"/>
        </c:dLbls>
        <c:gapWidth val="65"/>
        <c:axId val="78942976"/>
        <c:axId val="78944512"/>
      </c:barChart>
      <c:catAx>
        <c:axId val="78942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944512"/>
        <c:crosses val="autoZero"/>
        <c:auto val="1"/>
        <c:lblAlgn val="ctr"/>
        <c:lblOffset val="100"/>
      </c:catAx>
      <c:valAx>
        <c:axId val="78944512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tickLblPos val="none"/>
        <c:crossAx val="78942976"/>
        <c:crosses val="autoZero"/>
        <c:crossBetween val="between"/>
        <c:majorUnit val="0.1"/>
        <c:minorUnit val="4.0000000000000015E-2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946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415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1687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69493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1627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17935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5348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48053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400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682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709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970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180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286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880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658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874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809659-1154-45CF-9F51-4C889E192CF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0D4EE6-CE87-44AB-843D-F3FCFF1DE9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63751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080251" y="293201"/>
            <a:ext cx="75979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pt-BR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ABERTA DO SUS</a:t>
            </a:r>
            <a:endParaRPr lang="pt-BR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r>
              <a:rPr lang="pt-BR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endParaRPr lang="pt-BR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r>
              <a:rPr lang="pt-BR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Especialização em Saúde da Família</a:t>
            </a:r>
            <a:endParaRPr lang="pt-BR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r>
              <a:rPr lang="pt-BR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Modalidade a Distância</a:t>
            </a:r>
            <a:endParaRPr lang="pt-BR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r>
              <a:rPr lang="pt-BR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Turma </a:t>
            </a:r>
            <a:r>
              <a:rPr lang="pt-BR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pt-B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409574" y="345216"/>
            <a:ext cx="1546851" cy="1373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-35417" y="2246699"/>
            <a:ext cx="1222741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pt-BR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Melhoria da Atenção à Saúde da Pessoa Idosa na ESF </a:t>
            </a: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Sede, Faxinal do Soturno/RS </a:t>
            </a:r>
          </a:p>
          <a:p>
            <a:pPr indent="540385" algn="ctr">
              <a:spcAft>
                <a:spcPts val="0"/>
              </a:spcAft>
            </a:pPr>
            <a:endParaRPr lang="pt-BR" sz="28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endParaRPr lang="pt-BR" sz="28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endParaRPr lang="pt-BR" sz="28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r>
              <a:rPr lang="pt-BR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Aluno: Mabel Merlán Martíne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t-BR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540385" algn="ctr">
              <a:spcAft>
                <a:spcPts val="0"/>
              </a:spcAft>
            </a:pP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Orientadora: Luzane Santana da Rocha</a:t>
            </a:r>
            <a:endParaRPr lang="pt-BR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Pelotas, 2015</a:t>
            </a:r>
          </a:p>
          <a:p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83788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abelita\Documents\Downloads\20150429_154951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9050"/>
            <a:ext cx="6117464" cy="37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Mabelita\Documents\Downloads\20150610_1422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7465" y="0"/>
            <a:ext cx="6074535" cy="38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Mabelita\Documents\Downloads\20150625_0910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775075"/>
            <a:ext cx="6117464" cy="308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Mabelita\Documents\Downloads\20150618_0949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7465" y="3813175"/>
            <a:ext cx="6074535" cy="304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1565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62201" y="150752"/>
            <a:ext cx="7596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es-ES" sz="4000" b="1" cap="none" spc="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4285" y="993764"/>
            <a:ext cx="1157810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1: Ampliar a cobertura do Programa de Saúde do Idoso.</a:t>
            </a:r>
          </a:p>
          <a:p>
            <a:pPr algn="just"/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Meta1.1: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de atenção à saúde do idoso da área da unidade de saúde para 80%. 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xmlns="" val="1676611098"/>
              </p:ext>
            </p:extLst>
          </p:nvPr>
        </p:nvGraphicFramePr>
        <p:xfrm>
          <a:off x="3114675" y="3098660"/>
          <a:ext cx="6244477" cy="349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4108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2318" y="277613"/>
            <a:ext cx="11758411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</a:t>
            </a:r>
            <a:r>
              <a:rPr lang="pt-BR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Melhorar </a:t>
            </a:r>
            <a:r>
              <a:rPr lang="pt-BR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qualidade da atenção ao idoso na Unidade de </a:t>
            </a:r>
            <a:r>
              <a:rPr lang="pt-BR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Saúde.</a:t>
            </a:r>
          </a:p>
          <a:p>
            <a:pPr algn="just">
              <a:spcAft>
                <a:spcPts val="800"/>
              </a:spcAft>
            </a:pPr>
            <a:endParaRPr lang="pt-BR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BR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sz="2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2.1: </a:t>
            </a:r>
            <a:r>
              <a:rPr lang="pt-BR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 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Multidimensional Rápida </a:t>
            </a:r>
            <a:r>
              <a:rPr lang="pt-BR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100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dos idosos da área de abrangência utilizando como modelo a proposta de avaliação do Ministério da Saúde</a:t>
            </a:r>
            <a:r>
              <a:rPr lang="pt-BR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800"/>
              </a:spcAft>
            </a:pPr>
            <a:endParaRPr lang="pt-BR" sz="1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Meta 2.2: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Realizar exame clínico apropriado em 100% das consultas, incluindo exame físico dos pés, com palpação dos pulsos tibial posterior e pedioso e medida da sensibilidade a cada 3 meses para diabéticos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2.3: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Realizar a solicitação de exames complementares periódicos em 100% dos idosos hipertensos e/ou diabéticos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metas foram alcançadas em 100% nos três meses.</a:t>
            </a:r>
          </a:p>
          <a:p>
            <a:pPr algn="just">
              <a:spcAft>
                <a:spcPts val="800"/>
              </a:spcAft>
            </a:pP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40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6250" y="482383"/>
            <a:ext cx="112490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2.4: 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Priorizar a prescrição de medicamentos da Farmácia Popular a 100% dos idosos.</a:t>
            </a: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1492593682"/>
              </p:ext>
            </p:extLst>
          </p:nvPr>
        </p:nvGraphicFramePr>
        <p:xfrm>
          <a:off x="2459328" y="1685925"/>
          <a:ext cx="6503697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0105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8498" y="570536"/>
            <a:ext cx="117970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2.5: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Cadastrar 100% dos idosos acamados ou com problemas de locomoção. (Estimativa de 8% dos idosos da área).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xmlns="" val="1842409287"/>
              </p:ext>
            </p:extLst>
          </p:nvPr>
        </p:nvGraphicFramePr>
        <p:xfrm>
          <a:off x="2276474" y="2000250"/>
          <a:ext cx="7089677" cy="407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1428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12875" y="561718"/>
            <a:ext cx="112818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2.6: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Realizar visita domiciliar a 100% dos idosos acamados ou com problemas de locomoção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Meta 2.7: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Rastrear 100% dos idosos para Hipertensão Arterial Sistêmica (HAS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Meta 2.8: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Rastrear 100% dos idosos com pressão arterial sustentada maior que 135/80 mmHg ou com diagnóstico de hipertensão arterial para Diabetes Mellitus (DM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metas foram alcançadas em 100% nos três meses.</a:t>
            </a:r>
            <a:endParaRPr lang="pt-B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70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2859" y="649088"/>
            <a:ext cx="117326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2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2.9: </a:t>
            </a:r>
            <a:r>
              <a:rPr lang="pt-BR" sz="2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 avaliação da necessidade de atendimento odontológico em 100% dos idosos.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2046913813"/>
              </p:ext>
            </p:extLst>
          </p:nvPr>
        </p:nvGraphicFramePr>
        <p:xfrm>
          <a:off x="2635205" y="1999672"/>
          <a:ext cx="6379402" cy="419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7039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2646" y="620513"/>
            <a:ext cx="117326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800"/>
              </a:spcAft>
            </a:pPr>
            <a:r>
              <a:rPr lang="pt-BR" sz="2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2.10:</a:t>
            </a:r>
            <a:r>
              <a:rPr lang="pt-BR" sz="2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Realizar a primeira consulta odontológica para 100% dos idosos.</a:t>
            </a: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3528515563"/>
              </p:ext>
            </p:extLst>
          </p:nvPr>
        </p:nvGraphicFramePr>
        <p:xfrm>
          <a:off x="2449097" y="1845090"/>
          <a:ext cx="6625883" cy="427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4494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38126" y="405884"/>
            <a:ext cx="1141095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pt-BR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</a:t>
            </a:r>
            <a:r>
              <a:rPr lang="pt-BR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pt-BR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</a:t>
            </a:r>
            <a:r>
              <a:rPr lang="pt-BR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adesão aos idosos ao Programa </a:t>
            </a:r>
          </a:p>
          <a:p>
            <a:pPr indent="540385" algn="just">
              <a:spcAft>
                <a:spcPts val="800"/>
              </a:spcAft>
            </a:pPr>
            <a:r>
              <a:rPr lang="pt-BR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saúde do idoso. </a:t>
            </a:r>
            <a:endParaRPr lang="pt-BR" sz="3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9624" y="1928336"/>
            <a:ext cx="1004887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Meta 3.1: Buscar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100% dos idosos faltosos às consultas programadas.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longo da intervenção realizamos busca ativa em 100% dos idosos faltosos, sendo 01 no primeiro mês, 06 no segundo e 11 no terceiro mês.</a:t>
            </a:r>
          </a:p>
        </p:txBody>
      </p:sp>
    </p:spTree>
    <p:extLst>
      <p:ext uri="{BB962C8B-B14F-4D97-AF65-F5344CB8AC3E}">
        <p14:creationId xmlns:p14="http://schemas.microsoft.com/office/powerpoint/2010/main" xmlns="" val="25263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16901"/>
            <a:ext cx="11900079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pt-BR" sz="3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4. Melhorar o registro das informações</a:t>
            </a:r>
          </a:p>
          <a:p>
            <a:pPr lvl="1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4.1: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Manter registro específico de 100% das pessoas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idosas.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ctr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meta foi alcançada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100% nos três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meses da intervenção.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4.2: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Distribuir a Caderneta de Saúde da Pessoa Idosa a 100%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idosos cadastrados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2470065402"/>
              </p:ext>
            </p:extLst>
          </p:nvPr>
        </p:nvGraphicFramePr>
        <p:xfrm>
          <a:off x="2571750" y="3390900"/>
          <a:ext cx="6048375" cy="311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9133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4792" y="1126784"/>
            <a:ext cx="1130410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Ação Programática</a:t>
            </a:r>
          </a:p>
          <a:p>
            <a:pPr algn="just"/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 envelhecimento é um processo que faz parte da própria vida, pode ser compreendido como um processo natural, de diminuição progressiva da reserva funcional dos indivíduos o que, em condições normais, não costuma provocar qualquer problema. Hoje no mundo é uma realidade o aumento das pessoas de 60 anos 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mais.</a:t>
            </a:r>
          </a:p>
          <a:p>
            <a:pPr algn="just"/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No Brasil, nos últimos anos tem-se a tendência ao envelhecimento populacional como consequência da queda da fecundidade e da mortalidade e do aumento da esperança de vida, estima-se que atualmente existem mais de 17 milhões de idosos no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país.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76003" y="213909"/>
            <a:ext cx="28328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s-ES" sz="40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9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3951" y="388371"/>
            <a:ext cx="11694017" cy="613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5. Mapear os idosos de risco da área de </a:t>
            </a:r>
            <a:r>
              <a:rPr lang="pt-BR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abrangência</a:t>
            </a:r>
          </a:p>
          <a:p>
            <a:pPr algn="just">
              <a:spcAft>
                <a:spcPts val="800"/>
              </a:spcAft>
            </a:pPr>
            <a:endParaRPr lang="pt-B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BR" sz="2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5.1</a:t>
            </a:r>
            <a:r>
              <a:rPr lang="pt-BR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Rastrear 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das pessoas idosas para risco de morbimortalidade</a:t>
            </a:r>
            <a:r>
              <a:rPr lang="pt-BR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: Investigar a presença de indicadores de fragilização na velhice em 100% das pessoas idosas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: Avaliar a rede social de 100% dos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  <a:p>
            <a:pPr algn="just">
              <a:spcAft>
                <a:spcPts val="800"/>
              </a:spcAft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metas foram alcançadas em 100% nos três meses.</a:t>
            </a:r>
          </a:p>
          <a:p>
            <a:pPr algn="just">
              <a:spcAft>
                <a:spcPts val="800"/>
              </a:spcAft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8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136" y="472494"/>
            <a:ext cx="11642501" cy="715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</a:t>
            </a:r>
            <a:r>
              <a:rPr lang="pt-BR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6: Promover </a:t>
            </a:r>
            <a:r>
              <a:rPr lang="pt-BR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saúde dos </a:t>
            </a:r>
            <a:r>
              <a:rPr lang="pt-BR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idosos</a:t>
            </a:r>
          </a:p>
          <a:p>
            <a:pPr algn="just">
              <a:spcAft>
                <a:spcPts val="800"/>
              </a:spcAft>
            </a:pPr>
            <a:endParaRPr lang="pt-B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BR" sz="2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6.1</a:t>
            </a:r>
            <a:r>
              <a:rPr lang="pt-BR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Garantir 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orientação nutricional para hábitos alimentares saudáveis a 100% das pessoas idosas</a:t>
            </a:r>
            <a:r>
              <a:rPr lang="pt-BR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pt-BR" sz="2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6.2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: Garantir orientação para a prática regular de atividade física a 100% idosos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Meta 6.3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: Garantir orientações sobre higiene bucal (incluindo higiene de próteses dentárias) para 100% dos idosos cadastrados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As metas foram alcançadas em 100% nos três meses.</a:t>
            </a:r>
          </a:p>
          <a:p>
            <a:pPr algn="just">
              <a:spcAft>
                <a:spcPts val="800"/>
              </a:spcAft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94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3720" y="1139268"/>
            <a:ext cx="1183997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Significou o acordar dos diversos setores do município.</a:t>
            </a:r>
          </a:p>
          <a:p>
            <a:pPr algn="just"/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Ampliação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da cobertura de atenção integral aos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idosos, melhoria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dos registros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qualificação da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atenção.</a:t>
            </a:r>
          </a:p>
          <a:p>
            <a:pPr algn="just"/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Contribuiu para mudar a concepção assistencialista.</a:t>
            </a:r>
          </a:p>
          <a:p>
            <a:pPr algn="just"/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Capacitação da equipe segundo as recomendações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do Ministério da Saúde conforme os protocolos de atendimento aos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idosos.</a:t>
            </a:r>
          </a:p>
          <a:p>
            <a:pPr algn="just"/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Estabelecimento de uma nova relação entre os profissionais de saúde e a comunidade. 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73543" y="198377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ES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15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092400" y="11262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7425" y="442854"/>
            <a:ext cx="11887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89397" y="2221693"/>
            <a:ext cx="111120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Ampliação de meus conhecimentos na atenção básica;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Contribuiu para a nossa preparação individual;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Contribuiu muito para meu crescimento pessoal e profissional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5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2426" y="-1668888"/>
            <a:ext cx="13215156" cy="991136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21557" y="2869115"/>
            <a:ext cx="42595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OBRIGADA</a:t>
            </a:r>
            <a:endParaRPr lang="es-ES" sz="6000" b="1" cap="none" spc="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97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59772" y="334893"/>
            <a:ext cx="28328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s-ES" sz="40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2425" y="822186"/>
            <a:ext cx="1142047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pt-BR" sz="3200" b="1" dirty="0" smtClean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sz="3200" b="1" dirty="0" smtClean="0">
                <a:latin typeface="Arial" panose="020B0604020202020204" pitchFamily="34" charset="0"/>
                <a:cs typeface="Arial" pitchFamily="34" charset="0"/>
              </a:rPr>
              <a:t>Caracterização do município Faxinal do Soturno:</a:t>
            </a:r>
          </a:p>
          <a:p>
            <a:pPr algn="just">
              <a:buFont typeface="Wingdings" pitchFamily="2" charset="2"/>
              <a:buChar char="Ø"/>
            </a:pPr>
            <a:endParaRPr lang="pt-BR" sz="28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ituado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na Depressão Central, no coração do Rio Grande do sul,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estando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 Jacuí a leste e a Serra de São Martino a oeste. Faz parte dos municípios da Quarta Colônia de Imigração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italiana.</a:t>
            </a:r>
          </a:p>
          <a:p>
            <a:pPr lvl="1" algn="just"/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Limites Geográficos: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Dona Francisca, Ivorá, Nova Palma, Silveira Martins e São João do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Polêsine</a:t>
            </a:r>
          </a:p>
          <a:p>
            <a:pPr lvl="1" algn="just"/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conomia: agricultura,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comércio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 indústria.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18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924" y="1285815"/>
            <a:ext cx="1155465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3200" b="1" dirty="0">
                <a:latin typeface="Arial" panose="020B0604020202020204" pitchFamily="34" charset="0"/>
                <a:cs typeface="Arial" pitchFamily="34" charset="0"/>
              </a:rPr>
              <a:t>Caracterização do município Faxinal do Soturno:</a:t>
            </a:r>
          </a:p>
          <a:p>
            <a:pPr lvl="1"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: 6.672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habitantes. 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Densidade demográfica: 39.27 </a:t>
            </a:r>
            <a:r>
              <a:rPr lang="pt-B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r>
              <a:rPr lang="pt-BR" sz="2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Serviços de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Municipal de Saúde, Unidade Básica de Saúde (UBS) e o Hospital de Caridade São Roque. A UBS tem duas equipes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Saúde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com uma cobertura de 100%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 Estratégia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Saúde da Família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108420" y="312255"/>
            <a:ext cx="28328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s-ES" sz="40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710"/>
            <a:ext cx="4885576" cy="34506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576" y="0"/>
            <a:ext cx="4591478" cy="34436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55324"/>
            <a:ext cx="4885575" cy="34026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8640" y="-11715"/>
            <a:ext cx="4243360" cy="16759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576" y="3434985"/>
            <a:ext cx="3872957" cy="34230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7054" y="1664234"/>
            <a:ext cx="2714946" cy="1770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8532" y="3452234"/>
            <a:ext cx="3433467" cy="34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618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6993" y="1093245"/>
            <a:ext cx="111402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Situação da Ação Programática antes da intervenção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Saúde do Idoso: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Conselho de Idosos embora existente, com funcionamento inadequado;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Caderneta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da pessoa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idosa não implementada;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Ausência de avaliação e monitoramento das ações ofertadas aos idosos;  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Indicadores de qualidade com baixas proporções, baixa cobertura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sem certeza, estimava-se 368 idosos;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de saúde bucal e educação em saúde falhas.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176003" y="213909"/>
            <a:ext cx="28328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s-ES" sz="40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57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530" y="539918"/>
            <a:ext cx="11062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sz="12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0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Geral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Saúde do Idoso na ESF da Sede no município Faxinal do Soturno, Rio Grande do Sul.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51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4140558" y="2598858"/>
            <a:ext cx="4082603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Metodologia</a:t>
            </a:r>
            <a:endParaRPr lang="pt-BR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624551" y="1184721"/>
            <a:ext cx="3228306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chemeClr val="accent1"/>
                </a:solidFill>
                <a:cs typeface="Arial" panose="020B0604020202020204" pitchFamily="34" charset="0"/>
              </a:rPr>
              <a:t>Cadastramento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18942" y="3056058"/>
            <a:ext cx="3000778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1"/>
                </a:solidFill>
                <a:cs typeface="Arial" panose="020B0604020202020204" pitchFamily="34" charset="0"/>
              </a:rPr>
              <a:t>Orientação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8966917" y="2904720"/>
            <a:ext cx="3000778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1"/>
                </a:solidFill>
                <a:cs typeface="Arial" panose="020B0604020202020204" pitchFamily="34" charset="0"/>
              </a:rPr>
              <a:t>Atualização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4681470" y="5432808"/>
            <a:ext cx="3000778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1"/>
                </a:solidFill>
                <a:cs typeface="Arial" panose="020B0604020202020204" pitchFamily="34" charset="0"/>
              </a:rPr>
              <a:t>Capacitação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4430331" y="420898"/>
            <a:ext cx="3000778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1"/>
                </a:solidFill>
                <a:cs typeface="Arial" panose="020B0604020202020204" pitchFamily="34" charset="0"/>
              </a:rPr>
              <a:t>Acolhimento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8532253" y="5072905"/>
            <a:ext cx="3000778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cs typeface="Arial" panose="020B0604020202020204" pitchFamily="34" charset="0"/>
              </a:rPr>
              <a:t>Organização</a:t>
            </a:r>
            <a:endParaRPr lang="pt-BR" sz="2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603158" y="5072905"/>
            <a:ext cx="3228307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chemeClr val="accent1"/>
                </a:solidFill>
                <a:cs typeface="Arial" panose="020B0604020202020204" pitchFamily="34" charset="0"/>
              </a:rPr>
              <a:t>Monitoramento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590285" y="1205989"/>
            <a:ext cx="3000778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1"/>
                </a:solidFill>
                <a:cs typeface="Arial" panose="020B0604020202020204" pitchFamily="34" charset="0"/>
              </a:rPr>
              <a:t>Informação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6918635" y="3646481"/>
            <a:ext cx="2865017" cy="1324764"/>
          </a:xfrm>
          <a:prstGeom prst="straightConnector1">
            <a:avLst/>
          </a:prstGeom>
          <a:ln>
            <a:solidFill>
              <a:schemeClr val="accent1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5950039" y="1335298"/>
            <a:ext cx="1" cy="1130337"/>
          </a:xfrm>
          <a:prstGeom prst="straightConnector1">
            <a:avLst/>
          </a:prstGeom>
          <a:ln>
            <a:solidFill>
              <a:schemeClr val="accent1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8229600" y="3050739"/>
            <a:ext cx="643944" cy="311181"/>
          </a:xfrm>
          <a:prstGeom prst="straightConnector1">
            <a:avLst/>
          </a:prstGeom>
          <a:ln>
            <a:solidFill>
              <a:schemeClr val="accent1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2302098" y="3618936"/>
            <a:ext cx="2621388" cy="1352309"/>
          </a:xfrm>
          <a:prstGeom prst="straightConnector1">
            <a:avLst/>
          </a:prstGeom>
          <a:ln>
            <a:solidFill>
              <a:schemeClr val="accent1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5950039" y="3618936"/>
            <a:ext cx="0" cy="1712918"/>
          </a:xfrm>
          <a:prstGeom prst="straightConnector1">
            <a:avLst/>
          </a:prstGeom>
          <a:ln>
            <a:solidFill>
              <a:schemeClr val="accent1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endCxn id="18" idx="3"/>
          </p:cNvCxnSpPr>
          <p:nvPr/>
        </p:nvCxnSpPr>
        <p:spPr>
          <a:xfrm flipH="1" flipV="1">
            <a:off x="3591063" y="1663189"/>
            <a:ext cx="1332422" cy="829991"/>
          </a:xfrm>
          <a:prstGeom prst="straightConnector1">
            <a:avLst/>
          </a:prstGeom>
          <a:ln>
            <a:solidFill>
              <a:schemeClr val="accent1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endCxn id="10" idx="1"/>
          </p:cNvCxnSpPr>
          <p:nvPr/>
        </p:nvCxnSpPr>
        <p:spPr>
          <a:xfrm flipV="1">
            <a:off x="7383887" y="1641921"/>
            <a:ext cx="1240664" cy="845489"/>
          </a:xfrm>
          <a:prstGeom prst="straightConnector1">
            <a:avLst/>
          </a:prstGeom>
          <a:ln>
            <a:solidFill>
              <a:schemeClr val="accent1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 flipH="1">
            <a:off x="3253527" y="3050739"/>
            <a:ext cx="853224" cy="492042"/>
          </a:xfrm>
          <a:prstGeom prst="straightConnector1">
            <a:avLst/>
          </a:prstGeom>
          <a:ln>
            <a:solidFill>
              <a:schemeClr val="accent1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339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5003" y="1102578"/>
            <a:ext cx="1176699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Logística 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Caderno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Atenção Básica n°19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Envelhecimento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 Saúde da Pessoa Idosa, do Ministério da Saúde,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2006.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Livro registro com todos os idosos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consultados.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Ficha espelho e planilha de coleta de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dados.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Capacitação da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equipe.</a:t>
            </a:r>
          </a:p>
          <a:p>
            <a:pPr algn="just"/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Busca ativa dos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usuários.</a:t>
            </a:r>
          </a:p>
          <a:p>
            <a:pPr algn="just"/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Atividades de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da saúde. 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15249" y="359467"/>
            <a:ext cx="3203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err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60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ti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642</TotalTime>
  <Words>1050</Words>
  <Application>Microsoft Office PowerPoint</Application>
  <PresentationFormat>Personalizar</PresentationFormat>
  <Paragraphs>151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Fatia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Mabelita</dc:creator>
  <cp:lastModifiedBy>Jean</cp:lastModifiedBy>
  <cp:revision>46</cp:revision>
  <dcterms:created xsi:type="dcterms:W3CDTF">2015-08-25T17:27:50Z</dcterms:created>
  <dcterms:modified xsi:type="dcterms:W3CDTF">2015-09-16T22:58:09Z</dcterms:modified>
</cp:coreProperties>
</file>