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3" r:id="rId3"/>
    <p:sldId id="294" r:id="rId4"/>
    <p:sldId id="296" r:id="rId5"/>
    <p:sldId id="297" r:id="rId6"/>
    <p:sldId id="295" r:id="rId7"/>
    <p:sldId id="300" r:id="rId8"/>
    <p:sldId id="302" r:id="rId9"/>
    <p:sldId id="301" r:id="rId10"/>
    <p:sldId id="260" r:id="rId11"/>
    <p:sldId id="270" r:id="rId12"/>
    <p:sldId id="271" r:id="rId13"/>
    <p:sldId id="261" r:id="rId14"/>
    <p:sldId id="272" r:id="rId15"/>
    <p:sldId id="273" r:id="rId16"/>
    <p:sldId id="262" r:id="rId17"/>
    <p:sldId id="274" r:id="rId18"/>
    <p:sldId id="275" r:id="rId19"/>
    <p:sldId id="263" r:id="rId20"/>
    <p:sldId id="276" r:id="rId21"/>
    <p:sldId id="314" r:id="rId22"/>
    <p:sldId id="264" r:id="rId23"/>
    <p:sldId id="303" r:id="rId24"/>
    <p:sldId id="306" r:id="rId25"/>
    <p:sldId id="265" r:id="rId26"/>
    <p:sldId id="282" r:id="rId27"/>
    <p:sldId id="284" r:id="rId28"/>
    <p:sldId id="266" r:id="rId29"/>
    <p:sldId id="304" r:id="rId30"/>
    <p:sldId id="280" r:id="rId31"/>
    <p:sldId id="267" r:id="rId32"/>
    <p:sldId id="313" r:id="rId33"/>
    <p:sldId id="285" r:id="rId34"/>
    <p:sldId id="268" r:id="rId35"/>
    <p:sldId id="312" r:id="rId36"/>
    <p:sldId id="286" r:id="rId37"/>
    <p:sldId id="269" r:id="rId38"/>
    <p:sldId id="311" r:id="rId39"/>
    <p:sldId id="287" r:id="rId40"/>
    <p:sldId id="310" r:id="rId41"/>
    <p:sldId id="288" r:id="rId42"/>
    <p:sldId id="289" r:id="rId43"/>
    <p:sldId id="292" r:id="rId44"/>
    <p:sldId id="290" r:id="rId45"/>
    <p:sldId id="291" r:id="rId46"/>
    <p:sldId id="305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2057775185509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final.xls]Indicadores'!$D$4:$G$4</c:f>
              <c:numCache>
                <c:formatCode>0.0%</c:formatCode>
                <c:ptCount val="4"/>
                <c:pt idx="0">
                  <c:v>0.35526315789473684</c:v>
                </c:pt>
                <c:pt idx="1">
                  <c:v>0.61184210526315785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390528"/>
        <c:axId val="1407945872"/>
      </c:barChart>
      <c:catAx>
        <c:axId val="11663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5872"/>
        <c:crosses val="autoZero"/>
        <c:auto val="1"/>
        <c:lblAlgn val="ctr"/>
        <c:lblOffset val="100"/>
        <c:noMultiLvlLbl val="0"/>
      </c:catAx>
      <c:valAx>
        <c:axId val="1407945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66390528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8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dirty="0"/>
              <a:t>Proporção de diabéticos faltosos às consultas com busca ativa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final.xls]Indicadores'!$T$32:$W$32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1608096"/>
        <c:axId val="1411604288"/>
      </c:barChart>
      <c:catAx>
        <c:axId val="141160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4288"/>
        <c:crosses val="autoZero"/>
        <c:auto val="1"/>
        <c:lblAlgn val="ctr"/>
        <c:lblOffset val="100"/>
        <c:noMultiLvlLbl val="0"/>
      </c:catAx>
      <c:valAx>
        <c:axId val="14116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794254884806065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0.90740740740740744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615168"/>
        <c:axId val="1411610272"/>
      </c:barChart>
      <c:catAx>
        <c:axId val="14116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0272"/>
        <c:crosses val="autoZero"/>
        <c:auto val="1"/>
        <c:lblAlgn val="ctr"/>
        <c:lblOffset val="100"/>
        <c:noMultiLvlLbl val="0"/>
      </c:catAx>
      <c:valAx>
        <c:axId val="141161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51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2057775185509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601568"/>
        <c:axId val="1411602112"/>
      </c:barChart>
      <c:catAx>
        <c:axId val="14116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2112"/>
        <c:crosses val="autoZero"/>
        <c:auto val="1"/>
        <c:lblAlgn val="ctr"/>
        <c:lblOffset val="100"/>
        <c:noMultiLvlLbl val="0"/>
      </c:catAx>
      <c:valAx>
        <c:axId val="1411602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15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130652725786326"/>
          <c:y val="3.775797256112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final.xls]Indicadores'!$D$43:$G$43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1609728"/>
        <c:axId val="1411612992"/>
      </c:barChart>
      <c:catAx>
        <c:axId val="14116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2992"/>
        <c:crosses val="autoZero"/>
        <c:auto val="1"/>
        <c:lblAlgn val="ctr"/>
        <c:lblOffset val="100"/>
        <c:noMultiLvlLbl val="0"/>
      </c:catAx>
      <c:valAx>
        <c:axId val="14116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613536"/>
        <c:axId val="1411610816"/>
      </c:barChart>
      <c:catAx>
        <c:axId val="14116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0816"/>
        <c:crosses val="autoZero"/>
        <c:auto val="1"/>
        <c:lblAlgn val="ctr"/>
        <c:lblOffset val="100"/>
        <c:noMultiLvlLbl val="0"/>
      </c:catAx>
      <c:valAx>
        <c:axId val="1411610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1603744"/>
        <c:axId val="1411602656"/>
      </c:barChart>
      <c:catAx>
        <c:axId val="14116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2656"/>
        <c:crosses val="autoZero"/>
        <c:auto val="1"/>
        <c:lblAlgn val="ctr"/>
        <c:lblOffset val="100"/>
        <c:noMultiLvlLbl val="0"/>
      </c:catAx>
      <c:valAx>
        <c:axId val="14116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0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000016201678494"/>
          <c:y val="2.60586319218241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3662128"/>
        <c:axId val="1413666480"/>
      </c:barChart>
      <c:catAx>
        <c:axId val="141366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6480"/>
        <c:crosses val="autoZero"/>
        <c:auto val="1"/>
        <c:lblAlgn val="ctr"/>
        <c:lblOffset val="100"/>
        <c:noMultiLvlLbl val="0"/>
      </c:catAx>
      <c:valAx>
        <c:axId val="1413666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dirty="0"/>
              <a:t>Proporção de hipertensos com orientação sobre a prática de  atividade física regular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135730639543498"/>
          <c:y val="0.28195121951219509"/>
          <c:w val="0.85864269360456502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final.xls]Indicadores'!$D$54:$G$54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3660496"/>
        <c:axId val="1413663216"/>
      </c:barChart>
      <c:catAx>
        <c:axId val="14136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3216"/>
        <c:crosses val="autoZero"/>
        <c:auto val="1"/>
        <c:lblAlgn val="ctr"/>
        <c:lblOffset val="100"/>
        <c:noMultiLvlLbl val="0"/>
      </c:catAx>
      <c:valAx>
        <c:axId val="141366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8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dirty="0"/>
              <a:t>Proporção de diabéticos que receberam orientação sobre a prática de atividade física </a:t>
            </a:r>
            <a:r>
              <a:rPr lang="pt-BR" sz="2400" dirty="0" smtClean="0"/>
              <a:t>regular</a:t>
            </a:r>
          </a:p>
          <a:p>
            <a:pPr algn="just">
              <a:defRPr/>
            </a:pPr>
            <a:endParaRPr lang="pt-BR" sz="2400" dirty="0"/>
          </a:p>
        </c:rich>
      </c:tx>
      <c:layout>
        <c:manualLayout>
          <c:xMode val="edge"/>
          <c:yMode val="edge"/>
          <c:x val="9.7942548848060654E-2"/>
          <c:y val="3.3876221498371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3664848"/>
        <c:axId val="1413656688"/>
      </c:barChart>
      <c:catAx>
        <c:axId val="141366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56688"/>
        <c:crosses val="autoZero"/>
        <c:auto val="1"/>
        <c:lblAlgn val="ctr"/>
        <c:lblOffset val="100"/>
        <c:noMultiLvlLbl val="0"/>
      </c:catAx>
      <c:valAx>
        <c:axId val="1413656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617283950617283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3662672"/>
        <c:axId val="1413664304"/>
      </c:barChart>
      <c:catAx>
        <c:axId val="141366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4304"/>
        <c:crosses val="autoZero"/>
        <c:auto val="1"/>
        <c:lblAlgn val="ctr"/>
        <c:lblOffset val="100"/>
        <c:noMultiLvlLbl val="0"/>
      </c:catAx>
      <c:valAx>
        <c:axId val="1413664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final.xls]Indicadores'!$T$4:$W$4</c:f>
              <c:numCache>
                <c:formatCode>0.0%</c:formatCode>
                <c:ptCount val="4"/>
                <c:pt idx="0">
                  <c:v>0.32500000000000001</c:v>
                </c:pt>
                <c:pt idx="1">
                  <c:v>0.6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942608"/>
        <c:axId val="1407943152"/>
      </c:barChart>
      <c:catAx>
        <c:axId val="14079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3152"/>
        <c:crosses val="autoZero"/>
        <c:auto val="1"/>
        <c:lblAlgn val="ctr"/>
        <c:lblOffset val="100"/>
        <c:noMultiLvlLbl val="0"/>
      </c:catAx>
      <c:valAx>
        <c:axId val="140794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final.xls]Indicadores'!$T$59:$W$59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3667024"/>
        <c:axId val="1413658320"/>
      </c:barChart>
      <c:catAx>
        <c:axId val="14136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58320"/>
        <c:crosses val="autoZero"/>
        <c:auto val="1"/>
        <c:lblAlgn val="ctr"/>
        <c:lblOffset val="100"/>
        <c:noMultiLvlLbl val="0"/>
      </c:catAx>
      <c:valAx>
        <c:axId val="14136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292181069958848"/>
          <c:y val="2.60586319218241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3668112"/>
        <c:axId val="1413671920"/>
      </c:barChart>
      <c:catAx>
        <c:axId val="141366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71920"/>
        <c:crosses val="autoZero"/>
        <c:auto val="1"/>
        <c:lblAlgn val="ctr"/>
        <c:lblOffset val="100"/>
        <c:noMultiLvlLbl val="0"/>
      </c:catAx>
      <c:valAx>
        <c:axId val="141367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6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final.xls]Indicadores'!$T$65:$W$65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3670832"/>
        <c:axId val="1413671376"/>
      </c:barChart>
      <c:catAx>
        <c:axId val="14136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71376"/>
        <c:crosses val="autoZero"/>
        <c:auto val="1"/>
        <c:lblAlgn val="ctr"/>
        <c:lblOffset val="100"/>
        <c:noMultiLvlLbl val="0"/>
      </c:catAx>
      <c:valAx>
        <c:axId val="141367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36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final.xls]Indicadores'!$D$10:$G$10</c:f>
              <c:numCache>
                <c:formatCode>0.0%</c:formatCode>
                <c:ptCount val="4"/>
                <c:pt idx="0">
                  <c:v>0.98148148148148151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943696"/>
        <c:axId val="1407936080"/>
      </c:barChart>
      <c:catAx>
        <c:axId val="14079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36080"/>
        <c:crosses val="autoZero"/>
        <c:auto val="1"/>
        <c:lblAlgn val="ctr"/>
        <c:lblOffset val="100"/>
        <c:noMultiLvlLbl val="0"/>
      </c:catAx>
      <c:valAx>
        <c:axId val="140793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final.xls]Indicadores'!$T$10:$W$10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946960"/>
        <c:axId val="1407938800"/>
      </c:barChart>
      <c:catAx>
        <c:axId val="140794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38800"/>
        <c:crosses val="autoZero"/>
        <c:auto val="1"/>
        <c:lblAlgn val="ctr"/>
        <c:lblOffset val="100"/>
        <c:noMultiLvlLbl val="0"/>
      </c:catAx>
      <c:valAx>
        <c:axId val="140793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382732251061209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12.xls]Indicadores'!$C$15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de Coleta de dados HAS e DM 12.xls]Indicadores'!$D$14:$G$14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12.xls]Indicadores'!$D$15:$G$15</c:f>
              <c:numCache>
                <c:formatCode>0.0%</c:formatCode>
                <c:ptCount val="4"/>
                <c:pt idx="0">
                  <c:v>1</c:v>
                </c:pt>
                <c:pt idx="1">
                  <c:v>0.978494623655914</c:v>
                </c:pt>
                <c:pt idx="2">
                  <c:v>0.98684210526315785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947504"/>
        <c:axId val="1407939344"/>
      </c:barChart>
      <c:catAx>
        <c:axId val="14079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39344"/>
        <c:crosses val="autoZero"/>
        <c:auto val="1"/>
        <c:lblAlgn val="ctr"/>
        <c:lblOffset val="100"/>
        <c:noMultiLvlLbl val="0"/>
      </c:catAx>
      <c:valAx>
        <c:axId val="1407939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75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401234567901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12.xls]Indicadores'!$S$15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de Coleta de dados HAS e DM 12.xls]Indicadores'!$T$14:$W$14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12.xls]Indicadores'!$T$15:$W$15</c:f>
              <c:numCache>
                <c:formatCode>0.0%</c:formatCode>
                <c:ptCount val="4"/>
                <c:pt idx="0">
                  <c:v>0.92307692307692313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940976"/>
        <c:axId val="1407941520"/>
      </c:barChart>
      <c:catAx>
        <c:axId val="140794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1520"/>
        <c:crosses val="autoZero"/>
        <c:auto val="1"/>
        <c:lblAlgn val="ctr"/>
        <c:lblOffset val="100"/>
        <c:noMultiLvlLbl val="0"/>
      </c:catAx>
      <c:valAx>
        <c:axId val="14079415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09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0.48148148148148145</c:v>
                </c:pt>
                <c:pt idx="1">
                  <c:v>0.75268817204301075</c:v>
                </c:pt>
                <c:pt idx="2">
                  <c:v>0.92763157894736847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944784"/>
        <c:axId val="1407945328"/>
      </c:barChart>
      <c:catAx>
        <c:axId val="14079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5328"/>
        <c:crosses val="autoZero"/>
        <c:auto val="1"/>
        <c:lblAlgn val="ctr"/>
        <c:lblOffset val="100"/>
        <c:noMultiLvlLbl val="0"/>
      </c:catAx>
      <c:valAx>
        <c:axId val="140794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079447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final.xls]Indicadores'!$T$27:$W$27</c:f>
              <c:numCache>
                <c:formatCode>0.0%</c:formatCode>
                <c:ptCount val="4"/>
                <c:pt idx="0">
                  <c:v>0.30769230769230771</c:v>
                </c:pt>
                <c:pt idx="1">
                  <c:v>0.66666666666666663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863984"/>
        <c:axId val="1436850384"/>
      </c:barChart>
      <c:catAx>
        <c:axId val="14368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36850384"/>
        <c:crosses val="autoZero"/>
        <c:auto val="1"/>
        <c:lblAlgn val="ctr"/>
        <c:lblOffset val="100"/>
        <c:noMultiLvlLbl val="0"/>
      </c:catAx>
      <c:valAx>
        <c:axId val="143685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368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HAS e DM final.xls]Indicadores'!$C$32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HAS e DM final.xls]Indicadores'!$D$31:$G$31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HAS e DM final.xls]Indicadores'!$D$32:$G$32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1611360"/>
        <c:axId val="1411611904"/>
      </c:barChart>
      <c:catAx>
        <c:axId val="14116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1904"/>
        <c:crosses val="autoZero"/>
        <c:auto val="1"/>
        <c:lblAlgn val="ctr"/>
        <c:lblOffset val="100"/>
        <c:noMultiLvlLbl val="0"/>
      </c:catAx>
      <c:valAx>
        <c:axId val="14116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161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6A021-4A2E-4DB6-B4A9-02819ED261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98B2D5-48B9-4BA9-A3B5-30301704389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Monitoramento e avaliação</a:t>
          </a:r>
          <a:endParaRPr lang="pt-BR" b="1" dirty="0">
            <a:solidFill>
              <a:schemeClr val="tx1"/>
            </a:solidFill>
          </a:endParaRPr>
        </a:p>
      </dgm:t>
    </dgm:pt>
    <dgm:pt modelId="{86325601-38D0-49BF-8859-5B2A78602D6C}" type="parTrans" cxnId="{B5AE8FC5-6F88-4035-A511-537E46794D4F}">
      <dgm:prSet/>
      <dgm:spPr/>
      <dgm:t>
        <a:bodyPr/>
        <a:lstStyle/>
        <a:p>
          <a:endParaRPr lang="pt-BR"/>
        </a:p>
      </dgm:t>
    </dgm:pt>
    <dgm:pt modelId="{9815F4CA-F750-4A32-BCA4-8098AFF140AD}" type="sibTrans" cxnId="{B5AE8FC5-6F88-4035-A511-537E46794D4F}">
      <dgm:prSet/>
      <dgm:spPr/>
      <dgm:t>
        <a:bodyPr/>
        <a:lstStyle/>
        <a:p>
          <a:endParaRPr lang="pt-BR"/>
        </a:p>
      </dgm:t>
    </dgm:pt>
    <dgm:pt modelId="{C9E3DBF6-EC20-471A-BC61-8218EBB4B96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Organização e gestão do serviço</a:t>
          </a:r>
          <a:endParaRPr lang="pt-BR" b="1" dirty="0">
            <a:solidFill>
              <a:schemeClr val="tx1"/>
            </a:solidFill>
          </a:endParaRPr>
        </a:p>
      </dgm:t>
    </dgm:pt>
    <dgm:pt modelId="{68A89115-DE1A-4E8E-9DD8-B1726671B679}" type="parTrans" cxnId="{4B0E8EAA-F73D-42E9-A3E7-11ED3066FE19}">
      <dgm:prSet/>
      <dgm:spPr/>
      <dgm:t>
        <a:bodyPr/>
        <a:lstStyle/>
        <a:p>
          <a:endParaRPr lang="pt-BR"/>
        </a:p>
      </dgm:t>
    </dgm:pt>
    <dgm:pt modelId="{3F5164B6-77E7-4B47-85F0-AE87DD3167B3}" type="sibTrans" cxnId="{4B0E8EAA-F73D-42E9-A3E7-11ED3066FE19}">
      <dgm:prSet/>
      <dgm:spPr/>
      <dgm:t>
        <a:bodyPr/>
        <a:lstStyle/>
        <a:p>
          <a:endParaRPr lang="pt-BR"/>
        </a:p>
      </dgm:t>
    </dgm:pt>
    <dgm:pt modelId="{170D8B38-4E25-4BCB-904A-7E585294D9F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Qualificação da prática clínica</a:t>
          </a:r>
          <a:endParaRPr lang="pt-BR" b="1" dirty="0">
            <a:solidFill>
              <a:schemeClr val="tx1"/>
            </a:solidFill>
          </a:endParaRPr>
        </a:p>
      </dgm:t>
    </dgm:pt>
    <dgm:pt modelId="{B7E4BA28-B13B-42B1-A15E-A8B037796B93}" type="parTrans" cxnId="{FAACF0D3-EA87-44AB-B3C1-547DCAE5B895}">
      <dgm:prSet/>
      <dgm:spPr/>
      <dgm:t>
        <a:bodyPr/>
        <a:lstStyle/>
        <a:p>
          <a:endParaRPr lang="pt-BR"/>
        </a:p>
      </dgm:t>
    </dgm:pt>
    <dgm:pt modelId="{0B7BB248-013A-4129-A362-5B4B4A17BB75}" type="sibTrans" cxnId="{FAACF0D3-EA87-44AB-B3C1-547DCAE5B895}">
      <dgm:prSet/>
      <dgm:spPr/>
      <dgm:t>
        <a:bodyPr/>
        <a:lstStyle/>
        <a:p>
          <a:endParaRPr lang="pt-BR"/>
        </a:p>
      </dgm:t>
    </dgm:pt>
    <dgm:pt modelId="{4107D686-58C2-44AF-BB80-2F036156CFD4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Engajamento Público</a:t>
          </a:r>
          <a:endParaRPr lang="pt-BR" b="1" dirty="0">
            <a:solidFill>
              <a:schemeClr val="tx1"/>
            </a:solidFill>
          </a:endParaRPr>
        </a:p>
      </dgm:t>
    </dgm:pt>
    <dgm:pt modelId="{780ADBAD-E494-4794-8D2E-5CC42CC07098}" type="parTrans" cxnId="{250A0A9B-E28F-4457-8561-2B405001AE7B}">
      <dgm:prSet/>
      <dgm:spPr/>
      <dgm:t>
        <a:bodyPr/>
        <a:lstStyle/>
        <a:p>
          <a:endParaRPr lang="pt-BR"/>
        </a:p>
      </dgm:t>
    </dgm:pt>
    <dgm:pt modelId="{0610BC31-1B0D-44FF-B631-1C2D30F7B76B}" type="sibTrans" cxnId="{250A0A9B-E28F-4457-8561-2B405001AE7B}">
      <dgm:prSet/>
      <dgm:spPr/>
      <dgm:t>
        <a:bodyPr/>
        <a:lstStyle/>
        <a:p>
          <a:endParaRPr lang="pt-BR"/>
        </a:p>
      </dgm:t>
    </dgm:pt>
    <dgm:pt modelId="{39D0B5E9-D5B8-43C7-8086-45D3BD765D2F}" type="pres">
      <dgm:prSet presAssocID="{F966A021-4A2E-4DB6-B4A9-02819ED261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6D215F2D-52E3-45BD-9C8D-2BA000039363}" type="pres">
      <dgm:prSet presAssocID="{F966A021-4A2E-4DB6-B4A9-02819ED26118}" presName="Name1" presStyleCnt="0"/>
      <dgm:spPr/>
    </dgm:pt>
    <dgm:pt modelId="{273D7966-4C0E-4BD6-ABB3-6EE5EEA261F5}" type="pres">
      <dgm:prSet presAssocID="{F966A021-4A2E-4DB6-B4A9-02819ED26118}" presName="cycle" presStyleCnt="0"/>
      <dgm:spPr/>
    </dgm:pt>
    <dgm:pt modelId="{38911B12-820A-46AE-B74D-B65130FCFC63}" type="pres">
      <dgm:prSet presAssocID="{F966A021-4A2E-4DB6-B4A9-02819ED26118}" presName="srcNode" presStyleLbl="node1" presStyleIdx="0" presStyleCnt="4"/>
      <dgm:spPr/>
    </dgm:pt>
    <dgm:pt modelId="{63297C47-7BF4-4158-B3B4-E08B1E6B124F}" type="pres">
      <dgm:prSet presAssocID="{F966A021-4A2E-4DB6-B4A9-02819ED26118}" presName="conn" presStyleLbl="parChTrans1D2" presStyleIdx="0" presStyleCnt="1"/>
      <dgm:spPr/>
      <dgm:t>
        <a:bodyPr/>
        <a:lstStyle/>
        <a:p>
          <a:endParaRPr lang="pt-BR"/>
        </a:p>
      </dgm:t>
    </dgm:pt>
    <dgm:pt modelId="{BB6D3B5D-403E-4777-B23D-B93327ACA60B}" type="pres">
      <dgm:prSet presAssocID="{F966A021-4A2E-4DB6-B4A9-02819ED26118}" presName="extraNode" presStyleLbl="node1" presStyleIdx="0" presStyleCnt="4"/>
      <dgm:spPr/>
    </dgm:pt>
    <dgm:pt modelId="{23D4B78D-D1FB-4903-8F95-F1165E948D41}" type="pres">
      <dgm:prSet presAssocID="{F966A021-4A2E-4DB6-B4A9-02819ED26118}" presName="dstNode" presStyleLbl="node1" presStyleIdx="0" presStyleCnt="4"/>
      <dgm:spPr/>
    </dgm:pt>
    <dgm:pt modelId="{DD272331-DF8C-4E27-B1E2-1A3F7C0A0D6A}" type="pres">
      <dgm:prSet presAssocID="{7D98B2D5-48B9-4BA9-A3B5-30301704389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EFA7BA-B999-43AC-AA88-0D08ECF68B7F}" type="pres">
      <dgm:prSet presAssocID="{7D98B2D5-48B9-4BA9-A3B5-303017043890}" presName="accent_1" presStyleCnt="0"/>
      <dgm:spPr/>
    </dgm:pt>
    <dgm:pt modelId="{B2C246AC-661E-493F-B1F9-8789FECD32F0}" type="pres">
      <dgm:prSet presAssocID="{7D98B2D5-48B9-4BA9-A3B5-303017043890}" presName="accentRepeatNode" presStyleLbl="solidFgAcc1" presStyleIdx="0" presStyleCnt="4"/>
      <dgm:spPr/>
    </dgm:pt>
    <dgm:pt modelId="{19BE95D0-B422-4098-A9B9-291B19358ED3}" type="pres">
      <dgm:prSet presAssocID="{4107D686-58C2-44AF-BB80-2F036156CFD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EEC85F-310C-409A-8FBC-4E65A6363DB7}" type="pres">
      <dgm:prSet presAssocID="{4107D686-58C2-44AF-BB80-2F036156CFD4}" presName="accent_2" presStyleCnt="0"/>
      <dgm:spPr/>
    </dgm:pt>
    <dgm:pt modelId="{DB5CE031-A411-45C8-A19C-DED8A53FC844}" type="pres">
      <dgm:prSet presAssocID="{4107D686-58C2-44AF-BB80-2F036156CFD4}" presName="accentRepeatNode" presStyleLbl="solidFgAcc1" presStyleIdx="1" presStyleCnt="4"/>
      <dgm:spPr/>
    </dgm:pt>
    <dgm:pt modelId="{7311E309-69E2-4D25-842B-0CFA51EF0482}" type="pres">
      <dgm:prSet presAssocID="{C9E3DBF6-EC20-471A-BC61-8218EBB4B96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28164C-A0A9-49E5-9032-6A9A09C62083}" type="pres">
      <dgm:prSet presAssocID="{C9E3DBF6-EC20-471A-BC61-8218EBB4B96D}" presName="accent_3" presStyleCnt="0"/>
      <dgm:spPr/>
    </dgm:pt>
    <dgm:pt modelId="{B599C5E0-184D-471B-98AA-ACA732543F82}" type="pres">
      <dgm:prSet presAssocID="{C9E3DBF6-EC20-471A-BC61-8218EBB4B96D}" presName="accentRepeatNode" presStyleLbl="solidFgAcc1" presStyleIdx="2" presStyleCnt="4"/>
      <dgm:spPr/>
    </dgm:pt>
    <dgm:pt modelId="{0206C01A-B6AC-45B3-90B1-170A5246A053}" type="pres">
      <dgm:prSet presAssocID="{170D8B38-4E25-4BCB-904A-7E585294D9F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8943A-1448-49E1-82A4-237C1921BB86}" type="pres">
      <dgm:prSet presAssocID="{170D8B38-4E25-4BCB-904A-7E585294D9F9}" presName="accent_4" presStyleCnt="0"/>
      <dgm:spPr/>
    </dgm:pt>
    <dgm:pt modelId="{7A76950C-AF53-4F9E-88A0-7CAB446F7513}" type="pres">
      <dgm:prSet presAssocID="{170D8B38-4E25-4BCB-904A-7E585294D9F9}" presName="accentRepeatNode" presStyleLbl="solidFgAcc1" presStyleIdx="3" presStyleCnt="4"/>
      <dgm:spPr/>
    </dgm:pt>
  </dgm:ptLst>
  <dgm:cxnLst>
    <dgm:cxn modelId="{250A0A9B-E28F-4457-8561-2B405001AE7B}" srcId="{F966A021-4A2E-4DB6-B4A9-02819ED26118}" destId="{4107D686-58C2-44AF-BB80-2F036156CFD4}" srcOrd="1" destOrd="0" parTransId="{780ADBAD-E494-4794-8D2E-5CC42CC07098}" sibTransId="{0610BC31-1B0D-44FF-B631-1C2D30F7B76B}"/>
    <dgm:cxn modelId="{FAACF0D3-EA87-44AB-B3C1-547DCAE5B895}" srcId="{F966A021-4A2E-4DB6-B4A9-02819ED26118}" destId="{170D8B38-4E25-4BCB-904A-7E585294D9F9}" srcOrd="3" destOrd="0" parTransId="{B7E4BA28-B13B-42B1-A15E-A8B037796B93}" sibTransId="{0B7BB248-013A-4129-A362-5B4B4A17BB75}"/>
    <dgm:cxn modelId="{8318E079-7FC4-49F8-A2AE-0089CDA79415}" type="presOf" srcId="{170D8B38-4E25-4BCB-904A-7E585294D9F9}" destId="{0206C01A-B6AC-45B3-90B1-170A5246A053}" srcOrd="0" destOrd="0" presId="urn:microsoft.com/office/officeart/2008/layout/VerticalCurvedList"/>
    <dgm:cxn modelId="{5BD98E4A-55A2-4AC6-BA90-73B9D3AE43A5}" type="presOf" srcId="{7D98B2D5-48B9-4BA9-A3B5-303017043890}" destId="{DD272331-DF8C-4E27-B1E2-1A3F7C0A0D6A}" srcOrd="0" destOrd="0" presId="urn:microsoft.com/office/officeart/2008/layout/VerticalCurvedList"/>
    <dgm:cxn modelId="{CB8FEA4B-AE76-4115-B6ED-CF1A3F9CC156}" type="presOf" srcId="{4107D686-58C2-44AF-BB80-2F036156CFD4}" destId="{19BE95D0-B422-4098-A9B9-291B19358ED3}" srcOrd="0" destOrd="0" presId="urn:microsoft.com/office/officeart/2008/layout/VerticalCurvedList"/>
    <dgm:cxn modelId="{12D51681-B1A7-40DB-A690-BDAD0FBE83C0}" type="presOf" srcId="{F966A021-4A2E-4DB6-B4A9-02819ED26118}" destId="{39D0B5E9-D5B8-43C7-8086-45D3BD765D2F}" srcOrd="0" destOrd="0" presId="urn:microsoft.com/office/officeart/2008/layout/VerticalCurvedList"/>
    <dgm:cxn modelId="{B5AE8FC5-6F88-4035-A511-537E46794D4F}" srcId="{F966A021-4A2E-4DB6-B4A9-02819ED26118}" destId="{7D98B2D5-48B9-4BA9-A3B5-303017043890}" srcOrd="0" destOrd="0" parTransId="{86325601-38D0-49BF-8859-5B2A78602D6C}" sibTransId="{9815F4CA-F750-4A32-BCA4-8098AFF140AD}"/>
    <dgm:cxn modelId="{4B0E8EAA-F73D-42E9-A3E7-11ED3066FE19}" srcId="{F966A021-4A2E-4DB6-B4A9-02819ED26118}" destId="{C9E3DBF6-EC20-471A-BC61-8218EBB4B96D}" srcOrd="2" destOrd="0" parTransId="{68A89115-DE1A-4E8E-9DD8-B1726671B679}" sibTransId="{3F5164B6-77E7-4B47-85F0-AE87DD3167B3}"/>
    <dgm:cxn modelId="{873CF87A-3945-4899-BA72-0879F3A5C7D0}" type="presOf" srcId="{C9E3DBF6-EC20-471A-BC61-8218EBB4B96D}" destId="{7311E309-69E2-4D25-842B-0CFA51EF0482}" srcOrd="0" destOrd="0" presId="urn:microsoft.com/office/officeart/2008/layout/VerticalCurvedList"/>
    <dgm:cxn modelId="{E501B958-D6BF-407B-9FE2-5E0D380E1792}" type="presOf" srcId="{9815F4CA-F750-4A32-BCA4-8098AFF140AD}" destId="{63297C47-7BF4-4158-B3B4-E08B1E6B124F}" srcOrd="0" destOrd="0" presId="urn:microsoft.com/office/officeart/2008/layout/VerticalCurvedList"/>
    <dgm:cxn modelId="{02A3DCF2-E96A-4CD3-A00B-0194D5FEF94A}" type="presParOf" srcId="{39D0B5E9-D5B8-43C7-8086-45D3BD765D2F}" destId="{6D215F2D-52E3-45BD-9C8D-2BA000039363}" srcOrd="0" destOrd="0" presId="urn:microsoft.com/office/officeart/2008/layout/VerticalCurvedList"/>
    <dgm:cxn modelId="{6D5DBEF2-7C93-4E51-9C0B-60160DC86DC8}" type="presParOf" srcId="{6D215F2D-52E3-45BD-9C8D-2BA000039363}" destId="{273D7966-4C0E-4BD6-ABB3-6EE5EEA261F5}" srcOrd="0" destOrd="0" presId="urn:microsoft.com/office/officeart/2008/layout/VerticalCurvedList"/>
    <dgm:cxn modelId="{1B70C329-0675-40B3-8A50-5E0109E0801E}" type="presParOf" srcId="{273D7966-4C0E-4BD6-ABB3-6EE5EEA261F5}" destId="{38911B12-820A-46AE-B74D-B65130FCFC63}" srcOrd="0" destOrd="0" presId="urn:microsoft.com/office/officeart/2008/layout/VerticalCurvedList"/>
    <dgm:cxn modelId="{71C119CD-077F-4944-AED4-2088AA1779A4}" type="presParOf" srcId="{273D7966-4C0E-4BD6-ABB3-6EE5EEA261F5}" destId="{63297C47-7BF4-4158-B3B4-E08B1E6B124F}" srcOrd="1" destOrd="0" presId="urn:microsoft.com/office/officeart/2008/layout/VerticalCurvedList"/>
    <dgm:cxn modelId="{9FAC7805-A0EF-452B-A539-0065B7BCA428}" type="presParOf" srcId="{273D7966-4C0E-4BD6-ABB3-6EE5EEA261F5}" destId="{BB6D3B5D-403E-4777-B23D-B93327ACA60B}" srcOrd="2" destOrd="0" presId="urn:microsoft.com/office/officeart/2008/layout/VerticalCurvedList"/>
    <dgm:cxn modelId="{DE6A8BBB-E01A-4065-97D1-53EBD5A851CE}" type="presParOf" srcId="{273D7966-4C0E-4BD6-ABB3-6EE5EEA261F5}" destId="{23D4B78D-D1FB-4903-8F95-F1165E948D41}" srcOrd="3" destOrd="0" presId="urn:microsoft.com/office/officeart/2008/layout/VerticalCurvedList"/>
    <dgm:cxn modelId="{8A71D2AB-AC2E-43F6-861F-267CD1480024}" type="presParOf" srcId="{6D215F2D-52E3-45BD-9C8D-2BA000039363}" destId="{DD272331-DF8C-4E27-B1E2-1A3F7C0A0D6A}" srcOrd="1" destOrd="0" presId="urn:microsoft.com/office/officeart/2008/layout/VerticalCurvedList"/>
    <dgm:cxn modelId="{D7E1C23D-FD99-4F5E-9188-2C42E2732BAB}" type="presParOf" srcId="{6D215F2D-52E3-45BD-9C8D-2BA000039363}" destId="{18EFA7BA-B999-43AC-AA88-0D08ECF68B7F}" srcOrd="2" destOrd="0" presId="urn:microsoft.com/office/officeart/2008/layout/VerticalCurvedList"/>
    <dgm:cxn modelId="{7DB4B007-B7B3-4DEC-BB58-7E84BFEEB178}" type="presParOf" srcId="{18EFA7BA-B999-43AC-AA88-0D08ECF68B7F}" destId="{B2C246AC-661E-493F-B1F9-8789FECD32F0}" srcOrd="0" destOrd="0" presId="urn:microsoft.com/office/officeart/2008/layout/VerticalCurvedList"/>
    <dgm:cxn modelId="{D10C08C6-121D-4536-AF79-289910E8832D}" type="presParOf" srcId="{6D215F2D-52E3-45BD-9C8D-2BA000039363}" destId="{19BE95D0-B422-4098-A9B9-291B19358ED3}" srcOrd="3" destOrd="0" presId="urn:microsoft.com/office/officeart/2008/layout/VerticalCurvedList"/>
    <dgm:cxn modelId="{ED284A1B-4F70-4C28-ABA5-FCDBDB0F1258}" type="presParOf" srcId="{6D215F2D-52E3-45BD-9C8D-2BA000039363}" destId="{64EEC85F-310C-409A-8FBC-4E65A6363DB7}" srcOrd="4" destOrd="0" presId="urn:microsoft.com/office/officeart/2008/layout/VerticalCurvedList"/>
    <dgm:cxn modelId="{E0384672-B8B3-4E1E-B039-9A30190D897F}" type="presParOf" srcId="{64EEC85F-310C-409A-8FBC-4E65A6363DB7}" destId="{DB5CE031-A411-45C8-A19C-DED8A53FC844}" srcOrd="0" destOrd="0" presId="urn:microsoft.com/office/officeart/2008/layout/VerticalCurvedList"/>
    <dgm:cxn modelId="{1BD556CF-5952-4B00-8308-36201A97E529}" type="presParOf" srcId="{6D215F2D-52E3-45BD-9C8D-2BA000039363}" destId="{7311E309-69E2-4D25-842B-0CFA51EF0482}" srcOrd="5" destOrd="0" presId="urn:microsoft.com/office/officeart/2008/layout/VerticalCurvedList"/>
    <dgm:cxn modelId="{7718D323-1A72-4C89-A07C-B45697D9F71D}" type="presParOf" srcId="{6D215F2D-52E3-45BD-9C8D-2BA000039363}" destId="{9028164C-A0A9-49E5-9032-6A9A09C62083}" srcOrd="6" destOrd="0" presId="urn:microsoft.com/office/officeart/2008/layout/VerticalCurvedList"/>
    <dgm:cxn modelId="{97C1707B-05B6-44E2-8548-BF3D7F687921}" type="presParOf" srcId="{9028164C-A0A9-49E5-9032-6A9A09C62083}" destId="{B599C5E0-184D-471B-98AA-ACA732543F82}" srcOrd="0" destOrd="0" presId="urn:microsoft.com/office/officeart/2008/layout/VerticalCurvedList"/>
    <dgm:cxn modelId="{145C97E4-9ECB-4F4E-B5D6-CFCC5D6B6092}" type="presParOf" srcId="{6D215F2D-52E3-45BD-9C8D-2BA000039363}" destId="{0206C01A-B6AC-45B3-90B1-170A5246A053}" srcOrd="7" destOrd="0" presId="urn:microsoft.com/office/officeart/2008/layout/VerticalCurvedList"/>
    <dgm:cxn modelId="{123E78F3-FDB4-443A-8E1B-F8E6B4D49D1F}" type="presParOf" srcId="{6D215F2D-52E3-45BD-9C8D-2BA000039363}" destId="{3098943A-1448-49E1-82A4-237C1921BB86}" srcOrd="8" destOrd="0" presId="urn:microsoft.com/office/officeart/2008/layout/VerticalCurvedList"/>
    <dgm:cxn modelId="{D11DD5A1-98A5-4FE8-8FFB-31372FAE2C55}" type="presParOf" srcId="{3098943A-1448-49E1-82A4-237C1921BB86}" destId="{7A76950C-AF53-4F9E-88A0-7CAB446F75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54F39-8CED-46CD-9005-9A27952C60A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33546C-BD4B-444E-A184-B08E9732E0A1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- Hipertensão 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CB073-29D6-4DF7-9705-9CAC59BD085E}" type="parTrans" cxnId="{BD205BF6-9A11-48F6-9189-E1E3DC2CDD1A}">
      <dgm:prSet/>
      <dgm:spPr/>
      <dgm:t>
        <a:bodyPr/>
        <a:lstStyle/>
        <a:p>
          <a:endParaRPr lang="pt-BR"/>
        </a:p>
      </dgm:t>
    </dgm:pt>
    <dgm:pt modelId="{17830681-FA2B-4DEA-B462-0379196852AA}" type="sibTrans" cxnId="{BD205BF6-9A11-48F6-9189-E1E3DC2CDD1A}">
      <dgm:prSet/>
      <dgm:spPr/>
      <dgm:t>
        <a:bodyPr/>
        <a:lstStyle/>
        <a:p>
          <a:endParaRPr lang="pt-BR"/>
        </a:p>
      </dgm:t>
    </dgm:pt>
    <dgm:pt modelId="{6574C1FD-25B9-4273-97BE-A9F6CAB54F09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-Diabetes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0BFAE-6A6D-4BFF-AF61-04DB83DF9FF0}" type="parTrans" cxnId="{440B71D4-4534-4E0E-B3E2-1AD8144F2F0B}">
      <dgm:prSet/>
      <dgm:spPr/>
      <dgm:t>
        <a:bodyPr/>
        <a:lstStyle/>
        <a:p>
          <a:endParaRPr lang="pt-BR"/>
        </a:p>
      </dgm:t>
    </dgm:pt>
    <dgm:pt modelId="{DAD23D7F-2ED0-4DD8-A8AD-100E6B93E5F4}" type="sibTrans" cxnId="{440B71D4-4534-4E0E-B3E2-1AD8144F2F0B}">
      <dgm:prSet/>
      <dgm:spPr/>
      <dgm:t>
        <a:bodyPr/>
        <a:lstStyle/>
        <a:p>
          <a:endParaRPr lang="pt-BR"/>
        </a:p>
      </dgm:t>
    </dgm:pt>
    <dgm:pt modelId="{260CF49B-4D93-46ED-AB2B-6F8B44796E0F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Ficha espelho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81D82-BBA6-4D94-B9C8-3E1972B70861}" type="parTrans" cxnId="{81FC4744-39FA-4F9C-9BDA-80AFD7A629B6}">
      <dgm:prSet/>
      <dgm:spPr/>
      <dgm:t>
        <a:bodyPr/>
        <a:lstStyle/>
        <a:p>
          <a:endParaRPr lang="pt-BR"/>
        </a:p>
      </dgm:t>
    </dgm:pt>
    <dgm:pt modelId="{08095A80-A4EA-4362-9FF7-B57C4BDADE5E}" type="sibTrans" cxnId="{81FC4744-39FA-4F9C-9BDA-80AFD7A629B6}">
      <dgm:prSet/>
      <dgm:spPr/>
      <dgm:t>
        <a:bodyPr/>
        <a:lstStyle/>
        <a:p>
          <a:endParaRPr lang="pt-BR"/>
        </a:p>
      </dgm:t>
    </dgm:pt>
    <dgm:pt modelId="{D7DA457B-3B6A-426D-82D8-4E70FF0C60F7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Prontuários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F2BAC-72E3-46D1-8A15-3C12B4F379DF}" type="parTrans" cxnId="{A26EA121-E37B-4AC5-A779-DE00B60C8AA4}">
      <dgm:prSet/>
      <dgm:spPr/>
      <dgm:t>
        <a:bodyPr/>
        <a:lstStyle/>
        <a:p>
          <a:endParaRPr lang="pt-BR"/>
        </a:p>
      </dgm:t>
    </dgm:pt>
    <dgm:pt modelId="{B589EF60-E5BD-4F8B-81EC-6F55178EE447}" type="sibTrans" cxnId="{A26EA121-E37B-4AC5-A779-DE00B60C8AA4}">
      <dgm:prSet/>
      <dgm:spPr/>
      <dgm:t>
        <a:bodyPr/>
        <a:lstStyle/>
        <a:p>
          <a:endParaRPr lang="pt-BR"/>
        </a:p>
      </dgm:t>
    </dgm:pt>
    <dgm:pt modelId="{F13E4068-0BD8-4625-AC65-26E7C15E0008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52EC2-15BF-4227-A92A-B458D05093A4}" type="parTrans" cxnId="{E237CE9C-71B9-4B75-9E89-CFC1584E72D5}">
      <dgm:prSet/>
      <dgm:spPr/>
      <dgm:t>
        <a:bodyPr/>
        <a:lstStyle/>
        <a:p>
          <a:endParaRPr lang="pt-BR"/>
        </a:p>
      </dgm:t>
    </dgm:pt>
    <dgm:pt modelId="{C1EB2BAC-9682-4DD5-A2B1-D66198437FCF}" type="sibTrans" cxnId="{E237CE9C-71B9-4B75-9E89-CFC1584E72D5}">
      <dgm:prSet/>
      <dgm:spPr/>
      <dgm:t>
        <a:bodyPr/>
        <a:lstStyle/>
        <a:p>
          <a:endParaRPr lang="pt-BR"/>
        </a:p>
      </dgm:t>
    </dgm:pt>
    <dgm:pt modelId="{26001978-F962-487E-BC4B-EA8AE45E69D7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Planilha de coleta de dados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57495-BC94-47A0-AB03-E3FA6C25353E}" type="parTrans" cxnId="{8D9BFA87-9EBD-4B31-AE32-0ECD2CBCB28F}">
      <dgm:prSet/>
      <dgm:spPr/>
      <dgm:t>
        <a:bodyPr/>
        <a:lstStyle/>
        <a:p>
          <a:endParaRPr lang="pt-BR"/>
        </a:p>
      </dgm:t>
    </dgm:pt>
    <dgm:pt modelId="{90AB51EE-24A3-428F-8CB9-F16E15EB1E05}" type="sibTrans" cxnId="{8D9BFA87-9EBD-4B31-AE32-0ECD2CBCB28F}">
      <dgm:prSet/>
      <dgm:spPr/>
      <dgm:t>
        <a:bodyPr/>
        <a:lstStyle/>
        <a:p>
          <a:endParaRPr lang="pt-BR"/>
        </a:p>
      </dgm:t>
    </dgm:pt>
    <dgm:pt modelId="{F4E4E38C-4CC5-4C92-BF32-580107BED272}" type="pres">
      <dgm:prSet presAssocID="{34754F39-8CED-46CD-9005-9A27952C60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007303-78DE-45C4-9B81-6DDCE03A2341}" type="pres">
      <dgm:prSet presAssocID="{5233546C-BD4B-444E-A184-B08E9732E0A1}" presName="node" presStyleLbl="node1" presStyleIdx="0" presStyleCnt="6" custScaleX="1350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0DC45E-9DA0-47EE-A34F-01D2673E11A4}" type="pres">
      <dgm:prSet presAssocID="{5233546C-BD4B-444E-A184-B08E9732E0A1}" presName="spNode" presStyleCnt="0"/>
      <dgm:spPr/>
    </dgm:pt>
    <dgm:pt modelId="{75782672-D702-4C62-8E64-240E6C7EDE9A}" type="pres">
      <dgm:prSet presAssocID="{17830681-FA2B-4DEA-B462-0379196852AA}" presName="sibTrans" presStyleLbl="sibTrans1D1" presStyleIdx="0" presStyleCnt="6"/>
      <dgm:spPr/>
      <dgm:t>
        <a:bodyPr/>
        <a:lstStyle/>
        <a:p>
          <a:endParaRPr lang="pt-BR"/>
        </a:p>
      </dgm:t>
    </dgm:pt>
    <dgm:pt modelId="{5B644FAC-ECAA-4821-86BE-050A6DE6183E}" type="pres">
      <dgm:prSet presAssocID="{6574C1FD-25B9-4273-97BE-A9F6CAB54F09}" presName="node" presStyleLbl="node1" presStyleIdx="1" presStyleCnt="6" custScaleX="139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8E4DBD-C4F5-4C4B-9D1A-8C5CCA5D7880}" type="pres">
      <dgm:prSet presAssocID="{6574C1FD-25B9-4273-97BE-A9F6CAB54F09}" presName="spNode" presStyleCnt="0"/>
      <dgm:spPr/>
    </dgm:pt>
    <dgm:pt modelId="{04C94156-83FB-43D0-A34A-8370DE54E715}" type="pres">
      <dgm:prSet presAssocID="{DAD23D7F-2ED0-4DD8-A8AD-100E6B93E5F4}" presName="sibTrans" presStyleLbl="sibTrans1D1" presStyleIdx="1" presStyleCnt="6"/>
      <dgm:spPr/>
      <dgm:t>
        <a:bodyPr/>
        <a:lstStyle/>
        <a:p>
          <a:endParaRPr lang="pt-BR"/>
        </a:p>
      </dgm:t>
    </dgm:pt>
    <dgm:pt modelId="{23E6C69D-D6C3-48F3-9B9E-80A2B582F112}" type="pres">
      <dgm:prSet presAssocID="{260CF49B-4D93-46ED-AB2B-6F8B44796E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06340B-CEDE-495C-A9C5-54E8FE9DCA72}" type="pres">
      <dgm:prSet presAssocID="{260CF49B-4D93-46ED-AB2B-6F8B44796E0F}" presName="spNode" presStyleCnt="0"/>
      <dgm:spPr/>
    </dgm:pt>
    <dgm:pt modelId="{487D585A-97C6-48B4-9D94-79F4EB5851B5}" type="pres">
      <dgm:prSet presAssocID="{08095A80-A4EA-4362-9FF7-B57C4BDADE5E}" presName="sibTrans" presStyleLbl="sibTrans1D1" presStyleIdx="2" presStyleCnt="6"/>
      <dgm:spPr/>
      <dgm:t>
        <a:bodyPr/>
        <a:lstStyle/>
        <a:p>
          <a:endParaRPr lang="pt-BR"/>
        </a:p>
      </dgm:t>
    </dgm:pt>
    <dgm:pt modelId="{4C7F0E39-0557-4F68-B23E-8E00B34569FB}" type="pres">
      <dgm:prSet presAssocID="{D7DA457B-3B6A-426D-82D8-4E70FF0C60F7}" presName="node" presStyleLbl="node1" presStyleIdx="3" presStyleCnt="6" custScaleX="1193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7E9C51-3AAF-4040-A4C7-A1C7DB6DFD36}" type="pres">
      <dgm:prSet presAssocID="{D7DA457B-3B6A-426D-82D8-4E70FF0C60F7}" presName="spNode" presStyleCnt="0"/>
      <dgm:spPr/>
    </dgm:pt>
    <dgm:pt modelId="{F3D59F18-2592-4088-84F1-E1955C06B110}" type="pres">
      <dgm:prSet presAssocID="{B589EF60-E5BD-4F8B-81EC-6F55178EE447}" presName="sibTrans" presStyleLbl="sibTrans1D1" presStyleIdx="3" presStyleCnt="6"/>
      <dgm:spPr/>
      <dgm:t>
        <a:bodyPr/>
        <a:lstStyle/>
        <a:p>
          <a:endParaRPr lang="pt-BR"/>
        </a:p>
      </dgm:t>
    </dgm:pt>
    <dgm:pt modelId="{C2884FBF-BC3D-4034-8047-7FADC45CC080}" type="pres">
      <dgm:prSet presAssocID="{26001978-F962-487E-BC4B-EA8AE45E69D7}" presName="node" presStyleLbl="node1" presStyleIdx="4" presStyleCnt="6" custScaleX="1415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5FFE0-1351-48D0-93CC-272E24C9780F}" type="pres">
      <dgm:prSet presAssocID="{26001978-F962-487E-BC4B-EA8AE45E69D7}" presName="spNode" presStyleCnt="0"/>
      <dgm:spPr/>
    </dgm:pt>
    <dgm:pt modelId="{F9FD2370-5F75-488A-B277-4F27D7BF3C03}" type="pres">
      <dgm:prSet presAssocID="{90AB51EE-24A3-428F-8CB9-F16E15EB1E05}" presName="sibTrans" presStyleLbl="sibTrans1D1" presStyleIdx="4" presStyleCnt="6"/>
      <dgm:spPr/>
      <dgm:t>
        <a:bodyPr/>
        <a:lstStyle/>
        <a:p>
          <a:endParaRPr lang="pt-BR"/>
        </a:p>
      </dgm:t>
    </dgm:pt>
    <dgm:pt modelId="{F0340E01-881C-4D55-812E-202F94F8F58C}" type="pres">
      <dgm:prSet presAssocID="{F13E4068-0BD8-4625-AC65-26E7C15E0008}" presName="node" presStyleLbl="node1" presStyleIdx="5" presStyleCnt="6" custScaleX="1169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2C1728-656C-4229-A911-149663DB29F2}" type="pres">
      <dgm:prSet presAssocID="{F13E4068-0BD8-4625-AC65-26E7C15E0008}" presName="spNode" presStyleCnt="0"/>
      <dgm:spPr/>
    </dgm:pt>
    <dgm:pt modelId="{B286921B-A6BA-445F-B70D-114D575C9CB2}" type="pres">
      <dgm:prSet presAssocID="{C1EB2BAC-9682-4DD5-A2B1-D66198437FCF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440B71D4-4534-4E0E-B3E2-1AD8144F2F0B}" srcId="{34754F39-8CED-46CD-9005-9A27952C60A5}" destId="{6574C1FD-25B9-4273-97BE-A9F6CAB54F09}" srcOrd="1" destOrd="0" parTransId="{C880BFAE-6A6D-4BFF-AF61-04DB83DF9FF0}" sibTransId="{DAD23D7F-2ED0-4DD8-A8AD-100E6B93E5F4}"/>
    <dgm:cxn modelId="{4A22C92C-7678-4F1F-91FD-0DEB29750F55}" type="presOf" srcId="{F13E4068-0BD8-4625-AC65-26E7C15E0008}" destId="{F0340E01-881C-4D55-812E-202F94F8F58C}" srcOrd="0" destOrd="0" presId="urn:microsoft.com/office/officeart/2005/8/layout/cycle6"/>
    <dgm:cxn modelId="{E237CE9C-71B9-4B75-9E89-CFC1584E72D5}" srcId="{34754F39-8CED-46CD-9005-9A27952C60A5}" destId="{F13E4068-0BD8-4625-AC65-26E7C15E0008}" srcOrd="5" destOrd="0" parTransId="{89952EC2-15BF-4227-A92A-B458D05093A4}" sibTransId="{C1EB2BAC-9682-4DD5-A2B1-D66198437FCF}"/>
    <dgm:cxn modelId="{BD205BF6-9A11-48F6-9189-E1E3DC2CDD1A}" srcId="{34754F39-8CED-46CD-9005-9A27952C60A5}" destId="{5233546C-BD4B-444E-A184-B08E9732E0A1}" srcOrd="0" destOrd="0" parTransId="{A35CB073-29D6-4DF7-9705-9CAC59BD085E}" sibTransId="{17830681-FA2B-4DEA-B462-0379196852AA}"/>
    <dgm:cxn modelId="{DF9EE7FB-940C-4A0B-A4D9-C97A047E9F03}" type="presOf" srcId="{08095A80-A4EA-4362-9FF7-B57C4BDADE5E}" destId="{487D585A-97C6-48B4-9D94-79F4EB5851B5}" srcOrd="0" destOrd="0" presId="urn:microsoft.com/office/officeart/2005/8/layout/cycle6"/>
    <dgm:cxn modelId="{A26EA121-E37B-4AC5-A779-DE00B60C8AA4}" srcId="{34754F39-8CED-46CD-9005-9A27952C60A5}" destId="{D7DA457B-3B6A-426D-82D8-4E70FF0C60F7}" srcOrd="3" destOrd="0" parTransId="{241F2BAC-72E3-46D1-8A15-3C12B4F379DF}" sibTransId="{B589EF60-E5BD-4F8B-81EC-6F55178EE447}"/>
    <dgm:cxn modelId="{7696B09A-32CC-485F-89A9-455663C00E73}" type="presOf" srcId="{260CF49B-4D93-46ED-AB2B-6F8B44796E0F}" destId="{23E6C69D-D6C3-48F3-9B9E-80A2B582F112}" srcOrd="0" destOrd="0" presId="urn:microsoft.com/office/officeart/2005/8/layout/cycle6"/>
    <dgm:cxn modelId="{CFC5AA16-EE82-4E9F-B657-4FD0D6A24E9E}" type="presOf" srcId="{B589EF60-E5BD-4F8B-81EC-6F55178EE447}" destId="{F3D59F18-2592-4088-84F1-E1955C06B110}" srcOrd="0" destOrd="0" presId="urn:microsoft.com/office/officeart/2005/8/layout/cycle6"/>
    <dgm:cxn modelId="{7B120CDF-9F7E-4FE0-85DE-5E352D5AE395}" type="presOf" srcId="{C1EB2BAC-9682-4DD5-A2B1-D66198437FCF}" destId="{B286921B-A6BA-445F-B70D-114D575C9CB2}" srcOrd="0" destOrd="0" presId="urn:microsoft.com/office/officeart/2005/8/layout/cycle6"/>
    <dgm:cxn modelId="{6A196CFB-E7EF-4BC1-B0C2-0AB78CBCC69B}" type="presOf" srcId="{34754F39-8CED-46CD-9005-9A27952C60A5}" destId="{F4E4E38C-4CC5-4C92-BF32-580107BED272}" srcOrd="0" destOrd="0" presId="urn:microsoft.com/office/officeart/2005/8/layout/cycle6"/>
    <dgm:cxn modelId="{174EA6E4-97BA-4838-8B5C-5B1170BD6CA3}" type="presOf" srcId="{5233546C-BD4B-444E-A184-B08E9732E0A1}" destId="{86007303-78DE-45C4-9B81-6DDCE03A2341}" srcOrd="0" destOrd="0" presId="urn:microsoft.com/office/officeart/2005/8/layout/cycle6"/>
    <dgm:cxn modelId="{2870286D-179D-47F8-9BE0-AB2A6895497E}" type="presOf" srcId="{6574C1FD-25B9-4273-97BE-A9F6CAB54F09}" destId="{5B644FAC-ECAA-4821-86BE-050A6DE6183E}" srcOrd="0" destOrd="0" presId="urn:microsoft.com/office/officeart/2005/8/layout/cycle6"/>
    <dgm:cxn modelId="{E38FE306-A291-41DF-9CA2-0B8E6ED194A1}" type="presOf" srcId="{90AB51EE-24A3-428F-8CB9-F16E15EB1E05}" destId="{F9FD2370-5F75-488A-B277-4F27D7BF3C03}" srcOrd="0" destOrd="0" presId="urn:microsoft.com/office/officeart/2005/8/layout/cycle6"/>
    <dgm:cxn modelId="{52F5F062-65F4-49CF-9FF4-6CFDE44A40D0}" type="presOf" srcId="{DAD23D7F-2ED0-4DD8-A8AD-100E6B93E5F4}" destId="{04C94156-83FB-43D0-A34A-8370DE54E715}" srcOrd="0" destOrd="0" presId="urn:microsoft.com/office/officeart/2005/8/layout/cycle6"/>
    <dgm:cxn modelId="{8D9BFA87-9EBD-4B31-AE32-0ECD2CBCB28F}" srcId="{34754F39-8CED-46CD-9005-9A27952C60A5}" destId="{26001978-F962-487E-BC4B-EA8AE45E69D7}" srcOrd="4" destOrd="0" parTransId="{6CD57495-BC94-47A0-AB03-E3FA6C25353E}" sibTransId="{90AB51EE-24A3-428F-8CB9-F16E15EB1E05}"/>
    <dgm:cxn modelId="{81FC4744-39FA-4F9C-9BDA-80AFD7A629B6}" srcId="{34754F39-8CED-46CD-9005-9A27952C60A5}" destId="{260CF49B-4D93-46ED-AB2B-6F8B44796E0F}" srcOrd="2" destOrd="0" parTransId="{55A81D82-BBA6-4D94-B9C8-3E1972B70861}" sibTransId="{08095A80-A4EA-4362-9FF7-B57C4BDADE5E}"/>
    <dgm:cxn modelId="{DF2ABD86-0A7E-428D-9E5D-69470ECD300A}" type="presOf" srcId="{17830681-FA2B-4DEA-B462-0379196852AA}" destId="{75782672-D702-4C62-8E64-240E6C7EDE9A}" srcOrd="0" destOrd="0" presId="urn:microsoft.com/office/officeart/2005/8/layout/cycle6"/>
    <dgm:cxn modelId="{E8ECB264-2CDD-4B98-9CB8-CF28E5E3D739}" type="presOf" srcId="{D7DA457B-3B6A-426D-82D8-4E70FF0C60F7}" destId="{4C7F0E39-0557-4F68-B23E-8E00B34569FB}" srcOrd="0" destOrd="0" presId="urn:microsoft.com/office/officeart/2005/8/layout/cycle6"/>
    <dgm:cxn modelId="{AA0BA404-87DF-48E9-BFC5-509F4052244D}" type="presOf" srcId="{26001978-F962-487E-BC4B-EA8AE45E69D7}" destId="{C2884FBF-BC3D-4034-8047-7FADC45CC080}" srcOrd="0" destOrd="0" presId="urn:microsoft.com/office/officeart/2005/8/layout/cycle6"/>
    <dgm:cxn modelId="{1E6C8E7E-BF21-41D5-BC9C-BFB11F37F7AF}" type="presParOf" srcId="{F4E4E38C-4CC5-4C92-BF32-580107BED272}" destId="{86007303-78DE-45C4-9B81-6DDCE03A2341}" srcOrd="0" destOrd="0" presId="urn:microsoft.com/office/officeart/2005/8/layout/cycle6"/>
    <dgm:cxn modelId="{25DC6FC8-7A27-46DD-8AB6-61F35EA6A103}" type="presParOf" srcId="{F4E4E38C-4CC5-4C92-BF32-580107BED272}" destId="{360DC45E-9DA0-47EE-A34F-01D2673E11A4}" srcOrd="1" destOrd="0" presId="urn:microsoft.com/office/officeart/2005/8/layout/cycle6"/>
    <dgm:cxn modelId="{17ED4BDB-8E6B-49A1-826B-5C706B8F2DC0}" type="presParOf" srcId="{F4E4E38C-4CC5-4C92-BF32-580107BED272}" destId="{75782672-D702-4C62-8E64-240E6C7EDE9A}" srcOrd="2" destOrd="0" presId="urn:microsoft.com/office/officeart/2005/8/layout/cycle6"/>
    <dgm:cxn modelId="{BD7203DD-F73E-4C64-A7BC-49C47196EB19}" type="presParOf" srcId="{F4E4E38C-4CC5-4C92-BF32-580107BED272}" destId="{5B644FAC-ECAA-4821-86BE-050A6DE6183E}" srcOrd="3" destOrd="0" presId="urn:microsoft.com/office/officeart/2005/8/layout/cycle6"/>
    <dgm:cxn modelId="{AF5A4F99-B5DB-4377-9F95-2CABE9DAD29F}" type="presParOf" srcId="{F4E4E38C-4CC5-4C92-BF32-580107BED272}" destId="{C78E4DBD-C4F5-4C4B-9D1A-8C5CCA5D7880}" srcOrd="4" destOrd="0" presId="urn:microsoft.com/office/officeart/2005/8/layout/cycle6"/>
    <dgm:cxn modelId="{C3FBBD4E-900A-40AA-879F-3B4192BCFD0D}" type="presParOf" srcId="{F4E4E38C-4CC5-4C92-BF32-580107BED272}" destId="{04C94156-83FB-43D0-A34A-8370DE54E715}" srcOrd="5" destOrd="0" presId="urn:microsoft.com/office/officeart/2005/8/layout/cycle6"/>
    <dgm:cxn modelId="{1300B0E8-2DF7-40A2-9918-1CD47E9FF0FC}" type="presParOf" srcId="{F4E4E38C-4CC5-4C92-BF32-580107BED272}" destId="{23E6C69D-D6C3-48F3-9B9E-80A2B582F112}" srcOrd="6" destOrd="0" presId="urn:microsoft.com/office/officeart/2005/8/layout/cycle6"/>
    <dgm:cxn modelId="{BA32023C-6189-430C-A127-2331A1D29ADF}" type="presParOf" srcId="{F4E4E38C-4CC5-4C92-BF32-580107BED272}" destId="{0506340B-CEDE-495C-A9C5-54E8FE9DCA72}" srcOrd="7" destOrd="0" presId="urn:microsoft.com/office/officeart/2005/8/layout/cycle6"/>
    <dgm:cxn modelId="{1C8698E7-C6A3-4741-B702-4216301B84FA}" type="presParOf" srcId="{F4E4E38C-4CC5-4C92-BF32-580107BED272}" destId="{487D585A-97C6-48B4-9D94-79F4EB5851B5}" srcOrd="8" destOrd="0" presId="urn:microsoft.com/office/officeart/2005/8/layout/cycle6"/>
    <dgm:cxn modelId="{18B0DDF0-6252-4BE6-A84D-AAB5E13B9A2A}" type="presParOf" srcId="{F4E4E38C-4CC5-4C92-BF32-580107BED272}" destId="{4C7F0E39-0557-4F68-B23E-8E00B34569FB}" srcOrd="9" destOrd="0" presId="urn:microsoft.com/office/officeart/2005/8/layout/cycle6"/>
    <dgm:cxn modelId="{029FFBA3-9428-450D-B990-A70AEA96CDB1}" type="presParOf" srcId="{F4E4E38C-4CC5-4C92-BF32-580107BED272}" destId="{CD7E9C51-3AAF-4040-A4C7-A1C7DB6DFD36}" srcOrd="10" destOrd="0" presId="urn:microsoft.com/office/officeart/2005/8/layout/cycle6"/>
    <dgm:cxn modelId="{D3895162-255C-4B53-BED6-E94662F884C9}" type="presParOf" srcId="{F4E4E38C-4CC5-4C92-BF32-580107BED272}" destId="{F3D59F18-2592-4088-84F1-E1955C06B110}" srcOrd="11" destOrd="0" presId="urn:microsoft.com/office/officeart/2005/8/layout/cycle6"/>
    <dgm:cxn modelId="{21072234-BBAF-46B7-8A48-24F9C3A5CD2A}" type="presParOf" srcId="{F4E4E38C-4CC5-4C92-BF32-580107BED272}" destId="{C2884FBF-BC3D-4034-8047-7FADC45CC080}" srcOrd="12" destOrd="0" presId="urn:microsoft.com/office/officeart/2005/8/layout/cycle6"/>
    <dgm:cxn modelId="{15147C92-866C-4465-82C6-B42AB87A6E22}" type="presParOf" srcId="{F4E4E38C-4CC5-4C92-BF32-580107BED272}" destId="{6DE5FFE0-1351-48D0-93CC-272E24C9780F}" srcOrd="13" destOrd="0" presId="urn:microsoft.com/office/officeart/2005/8/layout/cycle6"/>
    <dgm:cxn modelId="{161D999F-0619-4540-A1BD-E0C586C55D55}" type="presParOf" srcId="{F4E4E38C-4CC5-4C92-BF32-580107BED272}" destId="{F9FD2370-5F75-488A-B277-4F27D7BF3C03}" srcOrd="14" destOrd="0" presId="urn:microsoft.com/office/officeart/2005/8/layout/cycle6"/>
    <dgm:cxn modelId="{FF6AD25B-139D-4177-96E3-95C3848AD770}" type="presParOf" srcId="{F4E4E38C-4CC5-4C92-BF32-580107BED272}" destId="{F0340E01-881C-4D55-812E-202F94F8F58C}" srcOrd="15" destOrd="0" presId="urn:microsoft.com/office/officeart/2005/8/layout/cycle6"/>
    <dgm:cxn modelId="{3F42C22A-368C-4AA2-BDCF-5EC958B9ED8B}" type="presParOf" srcId="{F4E4E38C-4CC5-4C92-BF32-580107BED272}" destId="{102C1728-656C-4229-A911-149663DB29F2}" srcOrd="16" destOrd="0" presId="urn:microsoft.com/office/officeart/2005/8/layout/cycle6"/>
    <dgm:cxn modelId="{FB06934E-87D1-4041-9FDC-81B716C0782A}" type="presParOf" srcId="{F4E4E38C-4CC5-4C92-BF32-580107BED272}" destId="{B286921B-A6BA-445F-B70D-114D575C9CB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97C47-7BF4-4158-B3B4-E08B1E6B124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72331-DF8C-4E27-B1E2-1A3F7C0A0D6A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Monitoramento e avaliação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492024" y="334530"/>
        <a:ext cx="9963850" cy="669409"/>
      </dsp:txXfrm>
    </dsp:sp>
    <dsp:sp modelId="{B2C246AC-661E-493F-B1F9-8789FECD32F0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E95D0-B422-4098-A9B9-291B19358ED3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Engajamento Público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875812" y="1338819"/>
        <a:ext cx="9580062" cy="669409"/>
      </dsp:txXfrm>
    </dsp:sp>
    <dsp:sp modelId="{DB5CE031-A411-45C8-A19C-DED8A53FC844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1E309-69E2-4D25-842B-0CFA51EF0482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Organização e gestão do serviço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875812" y="2343108"/>
        <a:ext cx="9580062" cy="669409"/>
      </dsp:txXfrm>
    </dsp:sp>
    <dsp:sp modelId="{B599C5E0-184D-471B-98AA-ACA732543F82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6C01A-B6AC-45B3-90B1-170A5246A053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Qualificação da prática clínica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492024" y="3347397"/>
        <a:ext cx="9963850" cy="669409"/>
      </dsp:txXfrm>
    </dsp:sp>
    <dsp:sp modelId="{7A76950C-AF53-4F9E-88A0-7CAB446F7513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07303-78DE-45C4-9B81-6DDCE03A2341}">
      <dsp:nvSpPr>
        <dsp:cNvPr id="0" name=""/>
        <dsp:cNvSpPr/>
      </dsp:nvSpPr>
      <dsp:spPr>
        <a:xfrm>
          <a:off x="5106996" y="2964"/>
          <a:ext cx="1990075" cy="957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- Hipertensão 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3747" y="49715"/>
        <a:ext cx="1896573" cy="864206"/>
      </dsp:txXfrm>
    </dsp:sp>
    <dsp:sp modelId="{75782672-D702-4C62-8E64-240E6C7EDE9A}">
      <dsp:nvSpPr>
        <dsp:cNvPr id="0" name=""/>
        <dsp:cNvSpPr/>
      </dsp:nvSpPr>
      <dsp:spPr>
        <a:xfrm>
          <a:off x="3846831" y="481819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3256703" y="234575"/>
              </a:moveTo>
              <a:arcTo wR="2255202" hR="2255202" stAng="17781889" swAng="10816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44FAC-ECAA-4821-86BE-050A6DE6183E}">
      <dsp:nvSpPr>
        <dsp:cNvPr id="0" name=""/>
        <dsp:cNvSpPr/>
      </dsp:nvSpPr>
      <dsp:spPr>
        <a:xfrm>
          <a:off x="7024033" y="1130565"/>
          <a:ext cx="2062124" cy="957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-Diabetes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0784" y="1177316"/>
        <a:ext cx="1968622" cy="864206"/>
      </dsp:txXfrm>
    </dsp:sp>
    <dsp:sp modelId="{04C94156-83FB-43D0-A34A-8370DE54E715}">
      <dsp:nvSpPr>
        <dsp:cNvPr id="0" name=""/>
        <dsp:cNvSpPr/>
      </dsp:nvSpPr>
      <dsp:spPr>
        <a:xfrm>
          <a:off x="3846831" y="481819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4418775" y="1618892"/>
              </a:moveTo>
              <a:arcTo wR="2255202" hR="2255202" stAng="20616679" swAng="19666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6C69D-D6C3-48F3-9B9E-80A2B582F112}">
      <dsp:nvSpPr>
        <dsp:cNvPr id="0" name=""/>
        <dsp:cNvSpPr/>
      </dsp:nvSpPr>
      <dsp:spPr>
        <a:xfrm>
          <a:off x="7318396" y="3385768"/>
          <a:ext cx="1473398" cy="957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Ficha espelho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5147" y="3432519"/>
        <a:ext cx="1379896" cy="864206"/>
      </dsp:txXfrm>
    </dsp:sp>
    <dsp:sp modelId="{487D585A-97C6-48B4-9D94-79F4EB5851B5}">
      <dsp:nvSpPr>
        <dsp:cNvPr id="0" name=""/>
        <dsp:cNvSpPr/>
      </dsp:nvSpPr>
      <dsp:spPr>
        <a:xfrm>
          <a:off x="3846831" y="481819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3831959" y="3867583"/>
              </a:moveTo>
              <a:arcTo wR="2255202" hR="2255202" stAng="2738400" swAng="12714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F0E39-0557-4F68-B23E-8E00B34569FB}">
      <dsp:nvSpPr>
        <dsp:cNvPr id="0" name=""/>
        <dsp:cNvSpPr/>
      </dsp:nvSpPr>
      <dsp:spPr>
        <a:xfrm>
          <a:off x="5222495" y="4513369"/>
          <a:ext cx="1759075" cy="957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Prontuários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9246" y="4560120"/>
        <a:ext cx="1665573" cy="864206"/>
      </dsp:txXfrm>
    </dsp:sp>
    <dsp:sp modelId="{F3D59F18-2592-4088-84F1-E1955C06B110}">
      <dsp:nvSpPr>
        <dsp:cNvPr id="0" name=""/>
        <dsp:cNvSpPr/>
      </dsp:nvSpPr>
      <dsp:spPr>
        <a:xfrm>
          <a:off x="3846831" y="481819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1367881" y="4328508"/>
              </a:moveTo>
              <a:arcTo wR="2255202" hR="2255202" stAng="6790180" swAng="12714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84FBF-BC3D-4034-8047-7FADC45CC080}">
      <dsp:nvSpPr>
        <dsp:cNvPr id="0" name=""/>
        <dsp:cNvSpPr/>
      </dsp:nvSpPr>
      <dsp:spPr>
        <a:xfrm>
          <a:off x="3105841" y="3385768"/>
          <a:ext cx="2086258" cy="957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Planilha de coleta de dados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592" y="3432519"/>
        <a:ext cx="1992756" cy="864206"/>
      </dsp:txXfrm>
    </dsp:sp>
    <dsp:sp modelId="{F9FD2370-5F75-488A-B277-4F27D7BF3C03}">
      <dsp:nvSpPr>
        <dsp:cNvPr id="0" name=""/>
        <dsp:cNvSpPr/>
      </dsp:nvSpPr>
      <dsp:spPr>
        <a:xfrm>
          <a:off x="3846831" y="481819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91629" y="2891511"/>
              </a:moveTo>
              <a:arcTo wR="2255202" hR="2255202" stAng="9816679" swAng="19666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40E01-881C-4D55-812E-202F94F8F58C}">
      <dsp:nvSpPr>
        <dsp:cNvPr id="0" name=""/>
        <dsp:cNvSpPr/>
      </dsp:nvSpPr>
      <dsp:spPr>
        <a:xfrm>
          <a:off x="3287423" y="1130565"/>
          <a:ext cx="1723095" cy="957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4174" y="1177316"/>
        <a:ext cx="1629593" cy="864206"/>
      </dsp:txXfrm>
    </dsp:sp>
    <dsp:sp modelId="{B286921B-A6BA-445F-B70D-114D575C9CB2}">
      <dsp:nvSpPr>
        <dsp:cNvPr id="0" name=""/>
        <dsp:cNvSpPr/>
      </dsp:nvSpPr>
      <dsp:spPr>
        <a:xfrm>
          <a:off x="3846831" y="481819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677551" y="643695"/>
              </a:moveTo>
              <a:arcTo wR="2255202" hR="2255202" stAng="13536493" swAng="10816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4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2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75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41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5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65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2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8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99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44E1-5CD0-4618-B0D7-7594F85D3FB1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4DFF-DE85-4B0B-B855-0197F807E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5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2966265"/>
          </a:xfrm>
        </p:spPr>
        <p:txBody>
          <a:bodyPr>
            <a:normAutofit/>
          </a:bodyPr>
          <a:lstStyle/>
          <a:p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 - UFPEL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MODALIDADE À DISTÂNCIA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2421" y="3089189"/>
            <a:ext cx="11714205" cy="3867665"/>
          </a:xfrm>
        </p:spPr>
        <p:txBody>
          <a:bodyPr/>
          <a:lstStyle/>
          <a:p>
            <a:r>
              <a:rPr lang="pt-BR" b="1" dirty="0"/>
              <a:t> 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AOS PORTADORES DE HIPERTENSÃO E/OU DIABETES NA UNIDADE SAÚDE DA FAMÍLIA, VITORIA. RIO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BRANCO/ACRE</a:t>
            </a:r>
          </a:p>
          <a:p>
            <a:endParaRPr lang="pt-BR" b="1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Especializanda: Madelen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Espinosa Jimenez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Elenir Terezinha Rizzetti Anversa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02071" cy="224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27" y="1"/>
            <a:ext cx="2084173" cy="15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097265" cy="135924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9554"/>
            <a:ext cx="10515600" cy="5428445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pt-BR" b="1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b="1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Ampliar </a:t>
            </a:r>
            <a:r>
              <a:rPr lang="pt-BR" b="1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cobertura a hipertensos e/ou </a:t>
            </a:r>
            <a:r>
              <a:rPr lang="pt-BR" b="1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pt-BR" b="1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</a:t>
            </a:r>
            <a:r>
              <a:rPr lang="pt-BR" b="1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858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Cadastrar 80% dos hipertensos da área de abrangência de acordo com o programa de atendimento aos Hipertensos e </a:t>
            </a: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diabéticos.</a:t>
            </a:r>
          </a:p>
          <a:p>
            <a:pPr marL="6858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</a:t>
            </a:r>
            <a:r>
              <a:rPr lang="pt-BR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Cadastrar 80% dos diabéticos da área de abrangência de acordo com o programa de atendimento aos Hipertensos e diabéticos.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414292"/>
            <a:ext cx="3932237" cy="352503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1= 54 (35,5%)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2= 93 (61,25)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3= 152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2524923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1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89408"/>
            <a:ext cx="3932237" cy="367958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1= 13 (32,5%).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2= 24 (60,0%)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3= 40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79538278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9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2: Melhorar a qualidade dos atendimentos dos pacientes com Hipertensão arterial e Diabetes Mellitus.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Metas:</a:t>
            </a:r>
          </a:p>
          <a:p>
            <a:pPr marL="6858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Garantir a realização de um exame físico adequado a 100% dos pacientes com Hipertensão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Arterial.</a:t>
            </a:r>
          </a:p>
          <a:p>
            <a:pPr marL="6858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a realização de um exame físico adequado a 100% dos pacientes com Diabetes Mellitus.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8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35236"/>
            <a:ext cx="3932237" cy="3533751"/>
          </a:xfrm>
        </p:spPr>
        <p:txBody>
          <a:bodyPr>
            <a:noAutofit/>
          </a:bodyPr>
          <a:lstStyle/>
          <a:p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1 = 53 (98,1%)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2 = 93 (100%)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3 = 152 (152%</a:t>
            </a:r>
            <a:r>
              <a:rPr lang="pt-BR" sz="28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9985260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0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21168"/>
            <a:ext cx="3932237" cy="3547819"/>
          </a:xfrm>
        </p:spPr>
        <p:txBody>
          <a:bodyPr>
            <a:no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(92,3%).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24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40 (100%)</a:t>
            </a:r>
          </a:p>
          <a:p>
            <a:pPr marL="684000" indent="-432000">
              <a:lnSpc>
                <a:spcPct val="100000"/>
              </a:lnSpc>
            </a:pPr>
            <a:endParaRPr lang="pt-BR"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9583567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2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indent="-4572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 Garantir a 100% dos hipertensos a realização de exames complementares em dia de acordo com o </a:t>
            </a: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protocolo.</a:t>
            </a:r>
          </a:p>
          <a:p>
            <a:pPr marL="685800" indent="-4572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</a:t>
            </a:r>
            <a:r>
              <a:rPr lang="pt-BR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a 100% dos diabéticos a realização de exames complementares em dia de acordo com o </a:t>
            </a: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protocolo.</a:t>
            </a:r>
          </a:p>
          <a:p>
            <a:pPr marL="685800" indent="-4572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pt-BR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Priorizar a prescrição de tratamento a 100% dos pacientes com Hipertensão </a:t>
            </a: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Arterial.</a:t>
            </a:r>
          </a:p>
          <a:p>
            <a:pPr marL="685800" indent="-4572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pc="-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2.6</a:t>
            </a:r>
            <a:r>
              <a:rPr lang="pt-BR" spc="-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Priorizar a prescrição de tratamento a 100% dos pacientes com Diabetes Mellitus.</a:t>
            </a:r>
          </a:p>
          <a:p>
            <a:pPr marL="0" indent="0">
              <a:lnSpc>
                <a:spcPct val="100000"/>
              </a:lnSpc>
              <a:buNone/>
            </a:pPr>
            <a:endParaRPr lang="pt-BR" spc="-150" dirty="0"/>
          </a:p>
        </p:txBody>
      </p:sp>
    </p:spTree>
    <p:extLst>
      <p:ext uri="{BB962C8B-B14F-4D97-AF65-F5344CB8AC3E}">
        <p14:creationId xmlns:p14="http://schemas.microsoft.com/office/powerpoint/2010/main" val="4281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08628"/>
            <a:ext cx="3932237" cy="3660360"/>
          </a:xfrm>
        </p:spPr>
        <p:txBody>
          <a:bodyPr>
            <a:no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9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(97,8%)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150 (98,7%)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800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6239521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1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22694"/>
            <a:ext cx="3932237" cy="3646293"/>
          </a:xfrm>
        </p:spPr>
        <p:txBody>
          <a:bodyPr>
            <a:no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(92,3%).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24 (60,0%)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40 (100%)</a:t>
            </a:r>
          </a:p>
          <a:p>
            <a:pPr>
              <a:lnSpc>
                <a:spcPct val="100000"/>
              </a:lnSpc>
            </a:pPr>
            <a:endParaRPr lang="pt-BR"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1624081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2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2.7. Realizar avaliação da necessidade de atendimento odontológico em 100% dos hipertensos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Realizar avaliação da necessidade de atendimento odontológico em 100% dos diabéticos.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hipertensão arterial e diabetes mellitus são doenças crônicas frequentes.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Brasil tem no redor de 17 milhões de hipertensos (35% maior de 40 anos; e 4% crianças).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hipertensão aparece de maneira assintomática na maioria dos casos.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Brasil tem 12.4 milhões de diabéticos ( 5.9% da população adulta)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 62% dos casos de Insuficiência Renal tem como diagnostico primário a diabetes.</a:t>
            </a: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35236"/>
            <a:ext cx="3932237" cy="3533751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26 (48,1%).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70 (75,3%)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141 (92,8%)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113662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64898"/>
            <a:ext cx="3932237" cy="3604090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4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30,8%).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66,7%)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36 (90,0%)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7" name="Chart 2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4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diabéticos ao programa</a:t>
            </a: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858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Garantir a busca ativa a 100% dos hipertensos faltosos às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consultas.</a:t>
            </a:r>
          </a:p>
          <a:p>
            <a:pPr marL="6858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a busca ativa a 100% dos diabéticos faltosos às consultas.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1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2843565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7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3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5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6084999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5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4: Garantir o registro do 100% dos pacientes com Hipertensão arterial e Diabetes Mellitus.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Metas:</a:t>
            </a:r>
          </a:p>
          <a:p>
            <a:pPr marL="6858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4.1. Garantir que o 100% dos pacientes com Hipertensão arterial tenham fichas de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seguimento.</a:t>
            </a:r>
          </a:p>
          <a:p>
            <a:pPr marL="6858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que o 100% dos pacientes com Diabetes Mellitus tenham fichas de seguimento.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08628"/>
            <a:ext cx="3932237" cy="3924886"/>
          </a:xfrm>
        </p:spPr>
        <p:txBody>
          <a:bodyPr>
            <a:no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49 (90,7%).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93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152 (100%)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800" spc="-150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83130926"/>
              </p:ext>
            </p:extLst>
          </p:nvPr>
        </p:nvGraphicFramePr>
        <p:xfrm>
          <a:off x="5183188" y="1026942"/>
          <a:ext cx="6172200" cy="483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9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64898"/>
            <a:ext cx="3932237" cy="3604090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92,3%).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(100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algn="just"/>
            <a:endParaRPr lang="pt-BR" sz="2800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36862923"/>
              </p:ext>
            </p:extLst>
          </p:nvPr>
        </p:nvGraphicFramePr>
        <p:xfrm>
          <a:off x="5183188" y="995363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8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5: Garantir a estratificação do risco cardiovascular de 100% dos pacientes com HAS e Diabetes Mellitus.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Realizar a estratificação do risco cardiovascular a 100% dos pacientes com Hipertensão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arterial.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Realizar a estratificação do risco cardiovascular a 100% dos pacientes com Diabetes Mellitus.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93 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152 (100%)</a:t>
            </a:r>
          </a:p>
          <a:p>
            <a:endParaRPr lang="pt-BR" dirty="0"/>
          </a:p>
        </p:txBody>
      </p:sp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9934809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8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843" y="365125"/>
            <a:ext cx="11170508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do Município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Rio Branco. Tem uma população de 363 928 habitantes.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Conta com 51 Unidades Básicas de Saúde. Do tipo ESF.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22 das ESF contam com equipe de saúde bucal.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 2 Centros de Atendimento Diagnóstico.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Consultório da Rua.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laboratório de próteses dental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Centro especializado odontológico.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Centro especializado de assistência farmacêutica.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22694"/>
            <a:ext cx="3932237" cy="3646293"/>
          </a:xfrm>
        </p:spPr>
        <p:txBody>
          <a:bodyPr>
            <a:no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92,3%).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>
              <a:lnSpc>
                <a:spcPct val="100000"/>
              </a:lnSpc>
            </a:pPr>
            <a:endParaRPr lang="pt-BR" sz="2800" spc="-150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6102802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2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30003" y="1"/>
            <a:ext cx="15004994" cy="1575582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6: Garantir a promoção de saúde ao 100% dos pacientes hipertensos e diabéticos</a:t>
            </a:r>
            <a:r>
              <a:rPr lang="pt-BR" sz="1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84000" indent="-45720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Metas:</a:t>
            </a:r>
          </a:p>
          <a:p>
            <a:pPr marL="1085850" indent="-8572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 Garantir orientação nutricional sobre alimentação saudável a 100% dos hipertensos.</a:t>
            </a:r>
          </a:p>
          <a:p>
            <a:pPr marL="1085850" indent="-8572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 Garantir orientação nutricional sobre alimentação saudável a 100% dos diabéticos.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3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93 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152 (100%)</a:t>
            </a:r>
          </a:p>
          <a:p>
            <a:endParaRPr lang="pt-BR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6648815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2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9582" y="2349305"/>
            <a:ext cx="3932237" cy="3575954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92,3%).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endParaRPr lang="pt-BR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07521952"/>
              </p:ext>
            </p:extLst>
          </p:nvPr>
        </p:nvGraphicFramePr>
        <p:xfrm>
          <a:off x="5169121" y="995363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Resultados.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 Garantir orientação em relação à prática regular de atividade física a 100% dos pacientes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hipertensos.</a:t>
            </a:r>
          </a:p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orientação em relação à prática regular de atividade física a 100% dos pacientes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diabéticos.</a:t>
            </a:r>
          </a:p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6.5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orientação sobre os riscos do tabagismo a 100% dos pacientes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2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endParaRPr lang="pt-BR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8286192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2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27246" y="2250830"/>
            <a:ext cx="3932237" cy="3967089"/>
          </a:xfrm>
        </p:spPr>
        <p:txBody>
          <a:bodyPr>
            <a:noAutofit/>
          </a:bodyPr>
          <a:lstStyle/>
          <a:p>
            <a:pPr lvl="0"/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12 (92,3%).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24 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40 (100%)</a:t>
            </a:r>
          </a:p>
          <a:p>
            <a:pPr algn="just">
              <a:lnSpc>
                <a:spcPct val="100000"/>
              </a:lnSpc>
            </a:pPr>
            <a:endParaRPr lang="pt-BR" sz="2800" spc="-150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6855496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6.6. Garantir orientação sobre os riscos do tabagismo a 100% dos pacientes diabéticos.</a:t>
            </a:r>
          </a:p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6.7. Garantir orientação sobre higiene bucal a 100% dos pacientes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hipertensos.</a:t>
            </a:r>
          </a:p>
          <a:p>
            <a:pPr marL="6858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6.8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Garantir orientação sobre higiene bucal a 100% dos pacientes diabéticos.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endParaRPr lang="pt-BR" dirty="0"/>
          </a:p>
        </p:txBody>
      </p:sp>
      <p:graphicFrame>
        <p:nvGraphicFramePr>
          <p:cNvPr id="5" name="Espaço Reservado para Imagem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8149643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4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236762"/>
            <a:ext cx="3932237" cy="3632225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12 (92,3%).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24 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40 (100%)</a:t>
            </a:r>
          </a:p>
          <a:p>
            <a:endParaRPr lang="pt-BR" dirty="0"/>
          </a:p>
        </p:txBody>
      </p:sp>
      <p:graphicFrame>
        <p:nvGraphicFramePr>
          <p:cNvPr id="6" name="Espaço Reservado para Imagem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974114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6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Núcleos de apoio a saúde da família.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 Hospitais (5 gerais e 4 especializados)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Prontos socorros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 Unidades de pronto atendimento.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 Unidades de referência da Saúde da Família.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Oficina ortopédica de próteses e cadeiras de rodas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SAMU que conta com 15 unidades de atendimento móveis e 2 avançados.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 (100%).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  <a:p>
            <a:endParaRPr lang="pt-BR" dirty="0"/>
          </a:p>
        </p:txBody>
      </p:sp>
      <p:graphicFrame>
        <p:nvGraphicFramePr>
          <p:cNvPr id="5" name="Chart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97502808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91508"/>
            <a:ext cx="3932237" cy="3477480"/>
          </a:xfrm>
        </p:spPr>
        <p:txBody>
          <a:bodyPr>
            <a:noAutofit/>
          </a:bodyPr>
          <a:lstStyle/>
          <a:p>
            <a:pPr lvl="0"/>
            <a:endParaRPr lang="pt-B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1= 12 (92,3%).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2= 24 (100%)</a:t>
            </a:r>
          </a:p>
          <a:p>
            <a:pPr lvl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3= 40 (100%)</a:t>
            </a:r>
          </a:p>
          <a:p>
            <a:pPr>
              <a:lnSpc>
                <a:spcPct val="100000"/>
              </a:lnSpc>
            </a:pPr>
            <a:endParaRPr lang="pt-BR" sz="2800" dirty="0"/>
          </a:p>
        </p:txBody>
      </p:sp>
      <p:graphicFrame>
        <p:nvGraphicFramePr>
          <p:cNvPr id="6" name="Chart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24909898"/>
              </p:ext>
            </p:extLst>
          </p:nvPr>
        </p:nvGraphicFramePr>
        <p:xfrm>
          <a:off x="5267325" y="995363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0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Parâmetros para hipertensos    Antes                           Depois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de HAS                54 (35.5%)                   152 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Exame clinico em dia           53 (98.1%)                   152 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Exame complementar          54 (100%)                    150 (98.7%)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odontológica   26 (48.1%)                   141 (92.8%)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adequados           49 (90.7%)                   152 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Parâmetros para diabéticos             Antes                     Depois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de diabéticos               13 (32.5%)             40 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Exame clínico em dia                   12 (92.3%)             40(100%)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Exame complementar indicado    12 (92.3%)             40 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odontológicas          4 (30.8%)              36 (90%)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adequados                    12 (92.3%)            40 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Estratificação de risco                   12 (92.3%)            40 (100%)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de saúde                      12 (92.3%)            40 (100%)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8427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Aumentamos a cobertura de atendimentos para 152 (100%) hipertensos e 40 (100) diabéticos.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Melhoramos a qualidade dos atendimentos e acolhimentos dos usuários.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Melhoramos a organização e capacitação da equipe.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Realizamos e preenchemos adequadamente as fichas de acompanhamento dos usuários.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Priorizamos os atendimentos e agendamentos destes usuários.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Organizamos e realizamos visitas domiciliares aos usuários com limitações.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critica sobre meu processo de aprendizagem.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meu conhecimento dos protocolos de atendimentos no Brasil.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inserção dos protocolos na unidade.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preparação de todos os profissionais da equipe.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aquisição de habilidades.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a melhorar meu conhecimento sobre o idioma português.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o vinculo entre comunidade, lideranças e a equipe.</a:t>
            </a:r>
          </a:p>
        </p:txBody>
      </p:sp>
    </p:spTree>
    <p:extLst>
      <p:ext uri="{BB962C8B-B14F-4D97-AF65-F5344CB8AC3E}">
        <p14:creationId xmlns:p14="http://schemas.microsoft.com/office/powerpoint/2010/main" val="20660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828800" lvl="4" indent="0" algn="ctr">
              <a:buNone/>
            </a:pPr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Caracterização da Unidade de Saúde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778" y="1825624"/>
            <a:ext cx="11788346" cy="513122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unidade da Vitoria é uma unidade mista.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Conta com três equipes de saúde da família.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Vitoria I: composto por 1 médico, 1 enfermeira, 12 ACS, 1 técn. De Enferm. E uma equipe de saúde bucal.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Vitoria II: Composta por 1 médico, 1 enfermeira, 11 ACS e 1 técn. De Enferm. Com uma população de 5476 usuários (sobre passa limite estipulado pelo protocolo)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Vitoria III: Composta por  1 médico, 1 enfermeira e 8 ACS.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7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40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atenção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 saúde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dos portadores de hipertensão e/ou diabetes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Unidade Saúde da Família Vitoria.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Rio Branco/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Acre. 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2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838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8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Estruturada: período de 16 semanas.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ealizada na UBS:   Vitoria, Rio Branco/ Acre.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Participantes : todos os usuários hipertensos e diabéticos da equipe Vitoria II.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Foi preciso garantir anamnese e exame completo a estes usuários.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planilhas de coleta de dados e fichas de acompanhamento.</a:t>
            </a:r>
          </a:p>
          <a:p>
            <a:pPr marL="0" indent="0">
              <a:buNone/>
            </a:pPr>
            <a:endParaRPr lang="pt-BR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949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708" y="98855"/>
            <a:ext cx="11813060" cy="9144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66178"/>
              </p:ext>
            </p:extLst>
          </p:nvPr>
        </p:nvGraphicFramePr>
        <p:xfrm>
          <a:off x="0" y="1285102"/>
          <a:ext cx="12192000" cy="547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2044</Words>
  <Application>Microsoft Office PowerPoint</Application>
  <PresentationFormat>Widescreen</PresentationFormat>
  <Paragraphs>315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Andalus</vt:lpstr>
      <vt:lpstr>Arial</vt:lpstr>
      <vt:lpstr>Calibri</vt:lpstr>
      <vt:lpstr>Calibri Light</vt:lpstr>
      <vt:lpstr>Times New Roman</vt:lpstr>
      <vt:lpstr>Wingdings</vt:lpstr>
      <vt:lpstr>Tema do Office</vt:lpstr>
      <vt:lpstr>UNIVERSIDADE ABERTA DO SUS - UNASUS UNIVERSIDADE FEDERAL DE PELOTAS - UFPEL ESPECIALIZAÇÃO EM SAÚDE DA FAMÍLIA MODALIDADE À DISTÂNCIA TURMA 7</vt:lpstr>
      <vt:lpstr>Introdução</vt:lpstr>
      <vt:lpstr>Caracterização do Município</vt:lpstr>
      <vt:lpstr>Apresentação do PowerPoint</vt:lpstr>
      <vt:lpstr>Caracterização da Unidade de Saúde </vt:lpstr>
      <vt:lpstr>Objetivo</vt:lpstr>
      <vt:lpstr>Metodologia </vt:lpstr>
      <vt:lpstr>Metodologia</vt:lpstr>
      <vt:lpstr>Logística.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Resultados</vt:lpstr>
      <vt:lpstr>Resultados</vt:lpstr>
      <vt:lpstr>Discussão</vt:lpstr>
      <vt:lpstr>Reflexão critica sobre meu processo de aprendizagem.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Made</dc:creator>
  <cp:lastModifiedBy>Made</cp:lastModifiedBy>
  <cp:revision>43</cp:revision>
  <dcterms:created xsi:type="dcterms:W3CDTF">2015-08-03T09:29:49Z</dcterms:created>
  <dcterms:modified xsi:type="dcterms:W3CDTF">2015-08-11T10:58:52Z</dcterms:modified>
</cp:coreProperties>
</file>