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7" r:id="rId5"/>
    <p:sldId id="259" r:id="rId6"/>
    <p:sldId id="288" r:id="rId7"/>
    <p:sldId id="28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67" r:id="rId17"/>
    <p:sldId id="273" r:id="rId18"/>
    <p:sldId id="274" r:id="rId19"/>
    <p:sldId id="268" r:id="rId20"/>
    <p:sldId id="275" r:id="rId21"/>
    <p:sldId id="276" r:id="rId22"/>
    <p:sldId id="265" r:id="rId23"/>
    <p:sldId id="277" r:id="rId24"/>
    <p:sldId id="269" r:id="rId25"/>
    <p:sldId id="278" r:id="rId26"/>
    <p:sldId id="290" r:id="rId27"/>
    <p:sldId id="266" r:id="rId28"/>
    <p:sldId id="280" r:id="rId29"/>
    <p:sldId id="291" r:id="rId30"/>
    <p:sldId id="28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282" r:id="rId45"/>
    <p:sldId id="306" r:id="rId46"/>
    <p:sldId id="283" r:id="rId47"/>
    <p:sldId id="284" r:id="rId48"/>
    <p:sldId id="308" r:id="rId49"/>
    <p:sldId id="286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75E588-79F2-41AD-9878-252ACD7064E1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ikyus2911@yahoo.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624736" cy="2592288"/>
          </a:xfrm>
          <a:effectLst/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pt-BR" sz="27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Melhoria da Atenção aos Hipertensos e Diabéticos na UBS Oito de Agosto do Município de </a:t>
            </a:r>
            <a:r>
              <a:rPr lang="pt-BR" sz="27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Candiota</a:t>
            </a:r>
            <a:r>
              <a:rPr lang="pt-BR" sz="27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-RS </a:t>
            </a:r>
            <a:r>
              <a:rPr lang="pt-BR" sz="2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371656" cy="1080120"/>
          </a:xfrm>
        </p:spPr>
        <p:txBody>
          <a:bodyPr>
            <a:no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Autor:Dr.Maikel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amirez Valle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Cristina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Bossle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Castilhos</a:t>
            </a:r>
          </a:p>
          <a:p>
            <a:pPr algn="ctr"/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Co-orientador:</a:t>
            </a: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Antônio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Schafer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101" y="2060848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-Período de 12 semanas; (16);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-Capacitação da equipe;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-Indicação dos exames complementares;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-Realização de   exame físico;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-Melhoria  dos registros das informações e seu monitoramento;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educativa adequada.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Logística:</a:t>
            </a:r>
          </a:p>
          <a:p>
            <a:pPr>
              <a:buNone/>
            </a:pPr>
            <a:endParaRPr lang="pt-BR" sz="26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-Ficha espelho;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-Livros de registros;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-Prontuários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família; 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-Caderno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Atenção Básica nº 36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–MS- 2013- DM;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Caderno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Atenção Básica nº 37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–MS-2013-HTA;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-Material educativo fornecido pela 7ª RS;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-Arquivo para os exames.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da atenção aos hipertensos e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dos hipertensos da área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</a:p>
          <a:p>
            <a:pPr algn="just"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adastramos 138 hipertensos para um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63,6%)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alcançando, assim a meta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estabelecida.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13" y="2346890"/>
            <a:ext cx="67687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04800" y="1532220"/>
            <a:ext cx="748883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13970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hipertensos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cadastrados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Ampliar a cobertura da atenção aos hipertensos 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Cadastrar 80% dos diabéticos da área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</a:p>
          <a:p>
            <a:pPr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Alcançamos  cadastrar 25  diabéticos (75.8%) não atingindo a meta estabelecida.</a:t>
            </a: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3"/>
          <p:cNvPicPr>
            <a:picLocks noGrp="1"/>
          </p:cNvPicPr>
          <p:nvPr>
            <p:ph idx="1"/>
          </p:nvPr>
        </p:nvPicPr>
        <p:blipFill>
          <a:blip r:embed="rId2" cstate="print"/>
          <a:srcRect b="-72"/>
          <a:stretch>
            <a:fillRect/>
          </a:stretch>
        </p:blipFill>
        <p:spPr bwMode="auto">
          <a:xfrm>
            <a:off x="1403648" y="2268415"/>
            <a:ext cx="61926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55576" y="1496216"/>
            <a:ext cx="610242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13970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da atenção a hipertensos e/ou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META3: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clínico apropriado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hipertensos.</a:t>
            </a:r>
          </a:p>
          <a:p>
            <a:pPr marL="0" indent="0" algn="just"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 hipertensos   alcançando o (100%)pacientes.</a:t>
            </a: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META3: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.</a:t>
            </a: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pacientes alcançando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(100%)pacientes.</a:t>
            </a: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META5: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 100% dos hipertensos a realização de exames complementares em dia de acordo com 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protocolo.</a:t>
            </a: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pacientes para um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(60,1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a meta não foi atingida</a:t>
            </a:r>
            <a:r>
              <a:rPr lang="pt-BR" dirty="0" smtClean="0"/>
              <a:t>. </a:t>
            </a:r>
            <a:endParaRPr lang="pt-BR" u="sng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4" name="Gráfico 5"/>
          <p:cNvPicPr/>
          <p:nvPr/>
        </p:nvPicPr>
        <p:blipFill>
          <a:blip r:embed="rId2" cstate="print"/>
          <a:srcRect b="-49"/>
          <a:stretch>
            <a:fillRect/>
          </a:stretch>
        </p:blipFill>
        <p:spPr bwMode="auto">
          <a:xfrm>
            <a:off x="1043608" y="2276872"/>
            <a:ext cx="6194693" cy="43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67780" y="173085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hipertensos com os exames complementares em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HAS acomete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 de 20% da população adulta e pode levar à insuficiência renal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acidente vascular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cerebral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cardiopatias entre outras.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prevalência da DM do tipo 2 está aumentando, e afeta aproximadamente 7% da população adulta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-Importância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diagnóstico precoce.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META6: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realização de exames complementares em dia de acordo com 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protocolo.</a:t>
            </a: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um (76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não foi atingida. </a:t>
            </a: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5971554" cy="39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187624" y="177281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os exames complementares em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META7: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prescrição de medicamentos da farmácia popular para 100% dos hipertensos cadastrados na unidade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Esta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alcançada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META8: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prescrição de medicamentos da farmácia popular para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 na unidade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Esta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foi alcançada em 100% dos pacientes</a:t>
            </a:r>
            <a:r>
              <a:rPr lang="pt-BR" dirty="0"/>
              <a:t>.</a:t>
            </a:r>
            <a:endParaRPr lang="pt-BR" u="sng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META9: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hipertensos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foi alcançada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OBJETIVO2: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META10: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Esta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alcançada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 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OBJETIVO3: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adesão de hipertensos e/ou diabéticos ao programa.</a:t>
            </a:r>
          </a:p>
          <a:p>
            <a:pPr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META11: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dos hipertensos faltosos às consultas na unidade de saúde conforme a periodicidade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recomendada.</a:t>
            </a:r>
          </a:p>
          <a:p>
            <a:pPr marL="0" indent="0" algn="just">
              <a:buNone/>
            </a:pPr>
            <a:endParaRPr lang="pt-BR" sz="2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6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</a:t>
            </a: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foi atingida ficando em 0% em toda a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1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OBJETIVO3: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e/ou diabéticos ao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META12: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faltosos às consultas na unidade de saúde conforme a periodicidade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recomendada.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foi atingida ficando em 0% em toda </a:t>
            </a:r>
            <a:r>
              <a:rPr lang="pt-B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OBJETIVO4: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META13: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acompanhamento de 100% dos hipertensos cadastrados na unidade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foi alcançada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OBJETIVO4: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META14: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acompanhamento de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cadastrados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unidade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foi alcançada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-Município: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Candiota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-RS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-População aproximada: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8.771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hab.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equipes de ESF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 Equipes de Saúde Bucal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NASF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UPA 24 horas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Base do SAMU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OBJETIVO5: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cardiovascular</a:t>
            </a: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META15: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hipertensos cadastrados na unidade 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pacientes hipertensos para um 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(61,6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%),a meta não foi atingida.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Gráfico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059953" cy="40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047800" y="177281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Proporção de hipertensos com estratificação de risco cardiovascular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3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OBJETIVO5: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cardiovascular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META16: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estratificação do risco cardiovascular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 na unidade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pacientes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para um 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(76%),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meta não foi atingida.</a:t>
            </a:r>
          </a:p>
          <a:p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Gráfico 10"/>
          <p:cNvPicPr>
            <a:picLocks noGrp="1"/>
          </p:cNvPicPr>
          <p:nvPr>
            <p:ph idx="1"/>
          </p:nvPr>
        </p:nvPicPr>
        <p:blipFill>
          <a:blip r:embed="rId2" cstate="print"/>
          <a:srcRect b="-101"/>
          <a:stretch>
            <a:fillRect/>
          </a:stretch>
        </p:blipFill>
        <p:spPr bwMode="auto">
          <a:xfrm>
            <a:off x="1295253" y="2636912"/>
            <a:ext cx="6095382" cy="376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259632" y="2006152"/>
            <a:ext cx="773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Proporção de hipertensos com estratificação de risco cardiovascular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6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OBJETIVO6: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  <a:p>
            <a:pPr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META17: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hipertensos.</a:t>
            </a: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6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foi alcançada em 100% dos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7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OBJETIVO6: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META18: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nutricional sobre alimentação saudável a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foi alcançada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OBJETIVO6: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  <a:p>
            <a:pPr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META19: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pacientes hipertensos.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foi alcançada em 100% dos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OBJETIVO6: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  <a:p>
            <a:pPr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META20: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em relação à prática regular de atividade física a 100% dos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 diabéticos 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Esta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alcançada em 100% dos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9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de hipertensos e diabéticos.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21: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sobre os riscos do tabagismo a 100% dos pacientes hipertensos.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alcançada em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0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de hipertensos e diabéticos.</a:t>
            </a:r>
          </a:p>
          <a:p>
            <a:pPr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22: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sobre os riscos do tabagismo a 100% dos pacientes hipertensos.</a:t>
            </a: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Esta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alcançada em 100% dos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4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Candiota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–RS 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008112" cy="939544"/>
          </a:xfrm>
        </p:spPr>
      </p:pic>
      <p:pic>
        <p:nvPicPr>
          <p:cNvPr id="1026" name="Picture 2" descr="C:\Users\Note\Desktop\candiota 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49271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de hipertensos e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23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sobre higiene bucal a 100% dos pacientes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atingida.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mês realizamos a orientação sobre higiene bucal para 41 (68,3%) dos pacientes, já no segundo mês foram 119 (100%) e no terceiro mês 138 (100%).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1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Gráfico 12"/>
          <p:cNvPicPr>
            <a:picLocks noGrp="1"/>
          </p:cNvPicPr>
          <p:nvPr>
            <p:ph idx="1"/>
          </p:nvPr>
        </p:nvPicPr>
        <p:blipFill>
          <a:blip r:embed="rId2" cstate="print"/>
          <a:srcRect b="-49"/>
          <a:stretch>
            <a:fillRect/>
          </a:stretch>
        </p:blipFill>
        <p:spPr bwMode="auto">
          <a:xfrm>
            <a:off x="755576" y="2276872"/>
            <a:ext cx="6053857" cy="433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772816"/>
            <a:ext cx="7803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Proporção de hipertensos que receberam orientação sobre higiene bucal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8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de hipertensos e diabéticos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24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sobre higiene bucal a 100%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 diabéticos.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atingida.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mês realizamos a orientação sobre higiene bucal para 9 (60%) dos pacientes, já no segundo mês foram 23 (100%) e no terceiro mês 25 (100%). </a:t>
            </a:r>
          </a:p>
        </p:txBody>
      </p:sp>
    </p:spTree>
    <p:extLst>
      <p:ext uri="{BB962C8B-B14F-4D97-AF65-F5344CB8AC3E}">
        <p14:creationId xmlns:p14="http://schemas.microsoft.com/office/powerpoint/2010/main" val="37205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pic>
        <p:nvPicPr>
          <p:cNvPr id="4" name="Gráfico 13"/>
          <p:cNvPicPr>
            <a:picLocks noGrp="1"/>
          </p:cNvPicPr>
          <p:nvPr>
            <p:ph idx="1"/>
          </p:nvPr>
        </p:nvPicPr>
        <p:blipFill>
          <a:blip r:embed="rId2" cstate="print"/>
          <a:srcRect b="-24"/>
          <a:stretch>
            <a:fillRect/>
          </a:stretch>
        </p:blipFill>
        <p:spPr bwMode="auto">
          <a:xfrm>
            <a:off x="843841" y="2276872"/>
            <a:ext cx="6056905" cy="39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47192" y="1772816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Proporção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diabéticos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que receberam orientação sobre higiene bucal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ínhamos seis objetivos e suas metas 24 metas.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-Ficou abaixo do que tínhamos proposto :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a)Proporção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diabéticos cadastrados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Proporção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 com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 complementares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dia.</a:t>
            </a:r>
          </a:p>
          <a:p>
            <a:pPr marL="0" indent="0" algn="just">
              <a:buNone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)Proporção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hipertensos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diabéticos faltosos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consultas médicas com busca ativa. 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estratificação do risco cardiovascular por exame clínico em dia. </a:t>
            </a:r>
            <a:endParaRPr lang="pt-B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40560"/>
          </a:xfrm>
        </p:spPr>
        <p:txBody>
          <a:bodyPr>
            <a:noAutofit/>
          </a:bodyPr>
          <a:lstStyle/>
          <a:p>
            <a:pPr lvl="0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-Apresentou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na qualidade da atenção  bem como seus registros e com aperfeiçoamento da prática profissional.</a:t>
            </a:r>
          </a:p>
          <a:p>
            <a:pPr marL="0" lv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-Realizamos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clínico apropriado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cadastrados no programa.</a:t>
            </a:r>
          </a:p>
          <a:p>
            <a:pPr marL="0" lv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-Possibilidade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adquirir a medicação através da farmácia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popular.</a:t>
            </a:r>
          </a:p>
          <a:p>
            <a:pPr marL="0" lv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odontológico foi garantido.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implantada ficha de acompanhamento de todos 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usuários.</a:t>
            </a:r>
          </a:p>
          <a:p>
            <a:pPr marL="0" lv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-Garantimos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nas diferentes atividades de grupo.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300116"/>
            <a:ext cx="86868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para a equipe e serviço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-Aperfeiçoamento da prática profissional, maior comprometimento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atenção ,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trabalhou em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conjunto, melhora nos registros e informações relevantes e seu monitoramento.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para a comunidade: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-Cadastro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atualizado de acompanhamento da população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ordem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 em dia,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da estratificação de risco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conhecimento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de um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atividades de educação em saúde para o grupo de usuários 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modificando  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e estilo de vida das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 aprimorar </a:t>
            </a:r>
            <a:r>
              <a:rPr lang="pt-BR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conclusão de todos hipertensos </a:t>
            </a:r>
            <a:r>
              <a:rPr lang="pt-BR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diabéticos  com exames </a:t>
            </a: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complementares e  </a:t>
            </a:r>
            <a:r>
              <a:rPr lang="pt-BR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estratificação do risco cardiovascular por exame clínico em dia. </a:t>
            </a:r>
            <a:endParaRPr lang="pt-BR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-Agendar </a:t>
            </a:r>
            <a:r>
              <a:rPr lang="pt-BR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por cadastro </a:t>
            </a: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informatizado.</a:t>
            </a:r>
          </a:p>
          <a:p>
            <a:pPr algn="just"/>
            <a:endParaRPr lang="pt-BR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-Trabalhar </a:t>
            </a:r>
            <a:r>
              <a:rPr lang="pt-BR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os faltosos às consultas médicas com busca ativa deles</a:t>
            </a: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-Garantir uma correta assistência das pessoas as atividades de grupo.</a:t>
            </a:r>
            <a:endParaRPr lang="pt-BR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aprendizagem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4366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-Seriedade  comprometimento </a:t>
            </a: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curso.</a:t>
            </a:r>
            <a:b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-Trabalho </a:t>
            </a: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integrado da equipe, estabelecendo as atribuições de cada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um.</a:t>
            </a:r>
            <a:b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-Prática </a:t>
            </a: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profissional aprimorada de todos os profissionais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envolvidos.</a:t>
            </a:r>
            <a:b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-Comprometimento </a:t>
            </a: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qualidade da assistência e registros das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140968"/>
            <a:ext cx="8515672" cy="34432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dirty="0" err="1" smtClean="0">
                <a:solidFill>
                  <a:schemeClr val="tx1"/>
                </a:solidFill>
              </a:rPr>
              <a:t>Maikel</a:t>
            </a:r>
            <a:r>
              <a:rPr lang="pt-BR" b="1" dirty="0" smtClean="0">
                <a:solidFill>
                  <a:schemeClr val="tx1"/>
                </a:solidFill>
              </a:rPr>
              <a:t> Ramirez Valle</a:t>
            </a:r>
          </a:p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Medico</a:t>
            </a:r>
          </a:p>
          <a:p>
            <a:pPr>
              <a:buNone/>
            </a:pPr>
            <a:r>
              <a:rPr lang="pt-BR" b="1" dirty="0" err="1" smtClean="0">
                <a:solidFill>
                  <a:schemeClr val="tx1"/>
                </a:solidFill>
              </a:rPr>
              <a:t>Email</a:t>
            </a:r>
            <a:r>
              <a:rPr lang="pt-BR" b="1" dirty="0" smtClean="0">
                <a:solidFill>
                  <a:schemeClr val="tx1"/>
                </a:solidFill>
              </a:rPr>
              <a:t>: </a:t>
            </a:r>
            <a:r>
              <a:rPr lang="pt-BR" b="1" dirty="0" smtClean="0">
                <a:solidFill>
                  <a:schemeClr val="tx1"/>
                </a:solidFill>
                <a:hlinkClick r:id="rId2"/>
              </a:rPr>
              <a:t>maikyus2911@yahoo.es</a:t>
            </a:r>
            <a:endParaRPr lang="pt-BR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b="1" dirty="0" err="1" smtClean="0">
                <a:solidFill>
                  <a:schemeClr val="tx1"/>
                </a:solidFill>
              </a:rPr>
              <a:t>Tel</a:t>
            </a:r>
            <a:r>
              <a:rPr lang="pt-BR" b="1" dirty="0" smtClean="0">
                <a:solidFill>
                  <a:schemeClr val="tx1"/>
                </a:solidFill>
              </a:rPr>
              <a:t>: (51)82569530 </a:t>
            </a:r>
          </a:p>
          <a:p>
            <a:pPr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pt-BR" sz="5400" b="1" dirty="0" smtClean="0">
                <a:solidFill>
                  <a:schemeClr val="tx1"/>
                </a:solidFill>
              </a:rPr>
              <a:t>Obrigado!</a:t>
            </a:r>
          </a:p>
          <a:p>
            <a:pPr algn="r">
              <a:buNone/>
            </a:pPr>
            <a:endParaRPr lang="pt-BR" sz="54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1845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-ESF RURAL – População cadastrada: 1.754;</a:t>
            </a:r>
          </a:p>
          <a:p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-690 famílias;</a:t>
            </a:r>
          </a:p>
          <a:p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-32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assentamentos 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dividido em 7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áreas;</a:t>
            </a:r>
          </a:p>
          <a:p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-217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com 20 anos ou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mais;</a:t>
            </a:r>
          </a:p>
          <a:p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-33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20 anos o mais.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RURAL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1260"/>
            <a:ext cx="7056784" cy="5292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RURAL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5" y="1600200"/>
            <a:ext cx="3925189" cy="4724400"/>
          </a:xfrm>
        </p:spPr>
      </p:pic>
      <p:pic>
        <p:nvPicPr>
          <p:cNvPr id="18" name="Espaço Reservado para Conteúdo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667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Anteriormente a intervenção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existia cadastro dos usuários portadores de HAS 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contava com 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laboratório em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realizava a  estratificação de  risco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cardiovascular;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existia  arquivo específico para os registros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dados;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existia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cronograma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grupos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-Melhorar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da atenção aos hipertensos e diabéticos da UBS Oito de Agosto-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Candiota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830</TotalTime>
  <Words>1827</Words>
  <Application>Microsoft Office PowerPoint</Application>
  <PresentationFormat>Apresentação na tela (4:3)</PresentationFormat>
  <Paragraphs>319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Viagem</vt:lpstr>
      <vt:lpstr>Melhoria da Atenção aos Hipertensos e Diabéticos na UBS Oito de Agosto do Município de Candiota-RS     </vt:lpstr>
      <vt:lpstr>INTrodução</vt:lpstr>
      <vt:lpstr>introdução</vt:lpstr>
      <vt:lpstr>Candiota –RS  </vt:lpstr>
      <vt:lpstr>introdução</vt:lpstr>
      <vt:lpstr>Esf RURAL</vt:lpstr>
      <vt:lpstr>Esf RURAL</vt:lpstr>
      <vt:lpstr>introdução</vt:lpstr>
      <vt:lpstr>objetivo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resultados</vt:lpstr>
      <vt:lpstr>discussão</vt:lpstr>
      <vt:lpstr>discussão</vt:lpstr>
      <vt:lpstr>Reflexão crítica sobre o processo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DA MULHER: QUALIFICAÇÃO DA DETECÇÃO DOS CÂNCERES DE COLO DE ÚTERO E DE MAMAS NA UNIDADE BÁSICA DE SAÚDE CENTRAL. CORONEL VIVIDA- PR</dc:title>
  <dc:creator>Jaiana Gubert</dc:creator>
  <cp:lastModifiedBy>BADIAJO</cp:lastModifiedBy>
  <cp:revision>111</cp:revision>
  <dcterms:created xsi:type="dcterms:W3CDTF">2014-03-26T14:11:42Z</dcterms:created>
  <dcterms:modified xsi:type="dcterms:W3CDTF">2015-06-23T16:16:23Z</dcterms:modified>
</cp:coreProperties>
</file>