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256" r:id="rId2"/>
    <p:sldId id="257" r:id="rId3"/>
    <p:sldId id="309" r:id="rId4"/>
    <p:sldId id="258" r:id="rId5"/>
    <p:sldId id="260" r:id="rId6"/>
    <p:sldId id="261" r:id="rId7"/>
    <p:sldId id="263" r:id="rId8"/>
    <p:sldId id="264" r:id="rId9"/>
    <p:sldId id="262" r:id="rId10"/>
    <p:sldId id="266" r:id="rId11"/>
    <p:sldId id="268" r:id="rId12"/>
    <p:sldId id="270" r:id="rId13"/>
    <p:sldId id="273" r:id="rId14"/>
    <p:sldId id="275" r:id="rId15"/>
    <p:sldId id="277" r:id="rId16"/>
    <p:sldId id="279" r:id="rId17"/>
    <p:sldId id="281" r:id="rId18"/>
    <p:sldId id="285" r:id="rId19"/>
    <p:sldId id="287" r:id="rId20"/>
    <p:sldId id="289" r:id="rId21"/>
    <p:sldId id="291" r:id="rId22"/>
    <p:sldId id="293" r:id="rId23"/>
    <p:sldId id="297" r:id="rId24"/>
    <p:sldId id="298" r:id="rId25"/>
    <p:sldId id="299" r:id="rId26"/>
    <p:sldId id="300" r:id="rId27"/>
    <p:sldId id="301" r:id="rId28"/>
    <p:sldId id="302" r:id="rId29"/>
    <p:sldId id="304" r:id="rId30"/>
    <p:sldId id="306" r:id="rId31"/>
    <p:sldId id="308" r:id="rId3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29" autoAdjust="0"/>
  </p:normalViewPr>
  <p:slideViewPr>
    <p:cSldViewPr>
      <p:cViewPr>
        <p:scale>
          <a:sx n="116" d="100"/>
          <a:sy n="116" d="100"/>
        </p:scale>
        <p:origin x="-1168" y="12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80F05-54DD-4E66-930C-2E1ACD70FD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D2FBEB54-FE98-4747-B691-E6416BED62E3}">
      <dgm:prSet phldrT="[Texto]"/>
      <dgm:spPr/>
      <dgm:t>
        <a:bodyPr/>
        <a:lstStyle/>
        <a:p>
          <a:r>
            <a:rPr lang="pt-BR" dirty="0" smtClean="0">
              <a:solidFill>
                <a:schemeClr val="tx1"/>
              </a:solidFill>
              <a:latin typeface="Arial"/>
              <a:cs typeface="Arial"/>
            </a:rPr>
            <a:t>Aumento da cobertura em um 66,3% com 163 </a:t>
          </a:r>
          <a:r>
            <a:rPr lang="pt-BR" dirty="0" smtClean="0">
              <a:solidFill>
                <a:schemeClr val="tx1"/>
              </a:solidFill>
              <a:latin typeface="Arial"/>
              <a:cs typeface="Arial"/>
            </a:rPr>
            <a:t>crianças.</a:t>
          </a:r>
          <a:endParaRPr lang="pt-BR" dirty="0">
            <a:solidFill>
              <a:schemeClr val="tx1"/>
            </a:solidFill>
            <a:latin typeface="Arial"/>
            <a:cs typeface="Arial"/>
          </a:endParaRPr>
        </a:p>
      </dgm:t>
    </dgm:pt>
    <dgm:pt modelId="{CC98EB99-B4FA-4D2C-8F3E-1D5EF65A0F38}" type="parTrans" cxnId="{DF70EBCF-2CB1-4D01-8339-34C940FAFF03}">
      <dgm:prSet/>
      <dgm:spPr/>
      <dgm:t>
        <a:bodyPr/>
        <a:lstStyle/>
        <a:p>
          <a:endParaRPr lang="pt-BR">
            <a:latin typeface="Arial"/>
            <a:cs typeface="Arial"/>
          </a:endParaRPr>
        </a:p>
      </dgm:t>
    </dgm:pt>
    <dgm:pt modelId="{F7C641F5-D38E-4AC9-9A1E-1E21F89A7DEA}" type="sibTrans" cxnId="{DF70EBCF-2CB1-4D01-8339-34C940FAFF03}">
      <dgm:prSet/>
      <dgm:spPr/>
      <dgm:t>
        <a:bodyPr/>
        <a:lstStyle/>
        <a:p>
          <a:endParaRPr lang="pt-BR">
            <a:latin typeface="Arial"/>
            <a:cs typeface="Arial"/>
          </a:endParaRPr>
        </a:p>
      </dgm:t>
    </dgm:pt>
    <dgm:pt modelId="{0EA19E57-EE21-495E-B7C9-BD465BDE1FD3}">
      <dgm:prSet phldrT="[Texto]"/>
      <dgm:spPr/>
      <dgm:t>
        <a:bodyPr/>
        <a:lstStyle/>
        <a:p>
          <a:r>
            <a:rPr lang="pt-BR" dirty="0" smtClean="0">
              <a:solidFill>
                <a:schemeClr val="tx1"/>
              </a:solidFill>
              <a:latin typeface="Arial"/>
              <a:cs typeface="Arial"/>
            </a:rPr>
            <a:t>Melhorar o </a:t>
          </a:r>
          <a:r>
            <a:rPr lang="pt-BR" dirty="0" smtClean="0">
              <a:solidFill>
                <a:schemeClr val="tx1"/>
              </a:solidFill>
              <a:latin typeface="Arial"/>
              <a:cs typeface="Arial"/>
            </a:rPr>
            <a:t>percentual de </a:t>
          </a:r>
          <a:r>
            <a:rPr lang="pt-BR" dirty="0" smtClean="0">
              <a:solidFill>
                <a:schemeClr val="tx1"/>
              </a:solidFill>
              <a:latin typeface="Arial"/>
              <a:cs typeface="Arial"/>
            </a:rPr>
            <a:t>crianças vacinadas mantendo ele </a:t>
          </a:r>
          <a:r>
            <a:rPr lang="pt-BR" dirty="0" smtClean="0">
              <a:solidFill>
                <a:schemeClr val="tx1"/>
              </a:solidFill>
              <a:latin typeface="Arial"/>
              <a:cs typeface="Arial"/>
            </a:rPr>
            <a:t>acima </a:t>
          </a:r>
          <a:r>
            <a:rPr lang="pt-BR" dirty="0" smtClean="0">
              <a:solidFill>
                <a:schemeClr val="tx1"/>
              </a:solidFill>
              <a:latin typeface="Arial"/>
              <a:cs typeface="Arial"/>
            </a:rPr>
            <a:t>de um 85%.</a:t>
          </a:r>
          <a:endParaRPr lang="pt-BR" dirty="0">
            <a:solidFill>
              <a:schemeClr val="tx1"/>
            </a:solidFill>
            <a:latin typeface="Arial"/>
            <a:cs typeface="Arial"/>
          </a:endParaRPr>
        </a:p>
      </dgm:t>
    </dgm:pt>
    <dgm:pt modelId="{5AE12A44-4424-4ED8-A156-2BD0BCA320AB}" type="parTrans" cxnId="{9C96B558-3149-4790-ABAE-03C4C3E2026C}">
      <dgm:prSet/>
      <dgm:spPr/>
      <dgm:t>
        <a:bodyPr/>
        <a:lstStyle/>
        <a:p>
          <a:endParaRPr lang="pt-BR">
            <a:latin typeface="Arial"/>
            <a:cs typeface="Arial"/>
          </a:endParaRPr>
        </a:p>
      </dgm:t>
    </dgm:pt>
    <dgm:pt modelId="{F52AC8D7-83D0-4DF8-93DE-6FF43175E562}" type="sibTrans" cxnId="{9C96B558-3149-4790-ABAE-03C4C3E2026C}">
      <dgm:prSet/>
      <dgm:spPr/>
      <dgm:t>
        <a:bodyPr/>
        <a:lstStyle/>
        <a:p>
          <a:endParaRPr lang="pt-BR">
            <a:latin typeface="Arial"/>
            <a:cs typeface="Arial"/>
          </a:endParaRPr>
        </a:p>
      </dgm:t>
    </dgm:pt>
    <dgm:pt modelId="{A7A1F1C8-AA5B-47B2-AB2F-6643AEBFB50A}">
      <dgm:prSet phldrT="[Texto]"/>
      <dgm:spPr/>
      <dgm:t>
        <a:bodyPr/>
        <a:lstStyle/>
        <a:p>
          <a:r>
            <a:rPr lang="pt-BR" dirty="0" smtClean="0">
              <a:solidFill>
                <a:schemeClr val="tx1"/>
              </a:solidFill>
              <a:latin typeface="Arial"/>
              <a:cs typeface="Arial"/>
            </a:rPr>
            <a:t>Todas nossas crianças entre 6 e 24 meses ficarão cobertas com a suplementação de ferro para </a:t>
          </a:r>
          <a:r>
            <a:rPr lang="pt-BR" dirty="0" smtClean="0">
              <a:solidFill>
                <a:schemeClr val="tx1"/>
              </a:solidFill>
              <a:latin typeface="Arial"/>
              <a:cs typeface="Arial"/>
            </a:rPr>
            <a:t>100</a:t>
          </a:r>
          <a:r>
            <a:rPr lang="pt-BR" dirty="0" smtClean="0">
              <a:solidFill>
                <a:schemeClr val="tx1"/>
              </a:solidFill>
              <a:latin typeface="Arial"/>
              <a:cs typeface="Arial"/>
            </a:rPr>
            <a:t>%. </a:t>
          </a:r>
          <a:endParaRPr lang="pt-BR" dirty="0">
            <a:solidFill>
              <a:schemeClr val="tx1"/>
            </a:solidFill>
            <a:latin typeface="Arial"/>
            <a:cs typeface="Arial"/>
          </a:endParaRPr>
        </a:p>
      </dgm:t>
    </dgm:pt>
    <dgm:pt modelId="{D8FBD0E8-8C19-4D8A-AAC3-D4D33B03F30C}" type="parTrans" cxnId="{750ABA2E-A4B6-4594-B3D0-4F3F0C969BBF}">
      <dgm:prSet/>
      <dgm:spPr/>
      <dgm:t>
        <a:bodyPr/>
        <a:lstStyle/>
        <a:p>
          <a:endParaRPr lang="pt-BR">
            <a:latin typeface="Arial"/>
            <a:cs typeface="Arial"/>
          </a:endParaRPr>
        </a:p>
      </dgm:t>
    </dgm:pt>
    <dgm:pt modelId="{67E83B16-7FB4-4173-BDE8-DC6D5B86209F}" type="sibTrans" cxnId="{750ABA2E-A4B6-4594-B3D0-4F3F0C969BBF}">
      <dgm:prSet/>
      <dgm:spPr/>
      <dgm:t>
        <a:bodyPr/>
        <a:lstStyle/>
        <a:p>
          <a:endParaRPr lang="pt-BR">
            <a:latin typeface="Arial"/>
            <a:cs typeface="Arial"/>
          </a:endParaRPr>
        </a:p>
      </dgm:t>
    </dgm:pt>
    <dgm:pt modelId="{334B8C1F-43C8-4A9D-8526-F63288F4ED26}">
      <dgm:prSet phldrT="[Texto]"/>
      <dgm:spPr/>
      <dgm:t>
        <a:bodyPr/>
        <a:lstStyle/>
        <a:p>
          <a:r>
            <a:rPr lang="pt-BR" dirty="0" smtClean="0">
              <a:solidFill>
                <a:schemeClr val="tx1"/>
              </a:solidFill>
              <a:latin typeface="Arial"/>
              <a:cs typeface="Arial"/>
            </a:rPr>
            <a:t>Realizar o teste do pezinho a todos os recém-nascidos nos primeiros 7 dias. </a:t>
          </a:r>
          <a:endParaRPr lang="pt-BR" dirty="0">
            <a:solidFill>
              <a:schemeClr val="tx1"/>
            </a:solidFill>
            <a:latin typeface="Arial"/>
            <a:cs typeface="Arial"/>
          </a:endParaRPr>
        </a:p>
      </dgm:t>
    </dgm:pt>
    <dgm:pt modelId="{90286DAC-B118-4E89-B91A-5A364253F4D5}" type="parTrans" cxnId="{0933DB3E-DB7B-4C94-B028-E24689B2688B}">
      <dgm:prSet/>
      <dgm:spPr/>
      <dgm:t>
        <a:bodyPr/>
        <a:lstStyle/>
        <a:p>
          <a:endParaRPr lang="pt-BR">
            <a:latin typeface="Arial"/>
            <a:cs typeface="Arial"/>
          </a:endParaRPr>
        </a:p>
      </dgm:t>
    </dgm:pt>
    <dgm:pt modelId="{2C46A45F-005C-4301-9317-734B72DEADB8}" type="sibTrans" cxnId="{0933DB3E-DB7B-4C94-B028-E24689B2688B}">
      <dgm:prSet/>
      <dgm:spPr/>
      <dgm:t>
        <a:bodyPr/>
        <a:lstStyle/>
        <a:p>
          <a:endParaRPr lang="pt-BR">
            <a:latin typeface="Arial"/>
            <a:cs typeface="Arial"/>
          </a:endParaRPr>
        </a:p>
      </dgm:t>
    </dgm:pt>
    <dgm:pt modelId="{283B73E4-A905-4FA6-B259-4A46649F59E4}">
      <dgm:prSet phldrT="[Texto]"/>
      <dgm:spPr/>
      <dgm:t>
        <a:bodyPr/>
        <a:lstStyle/>
        <a:p>
          <a:r>
            <a:rPr lang="pt-BR" dirty="0" smtClean="0">
              <a:solidFill>
                <a:schemeClr val="tx1"/>
              </a:solidFill>
              <a:latin typeface="Arial"/>
              <a:cs typeface="Arial"/>
            </a:rPr>
            <a:t>Melhorou para </a:t>
          </a:r>
          <a:r>
            <a:rPr lang="pt-BR" dirty="0" smtClean="0">
              <a:solidFill>
                <a:schemeClr val="tx1"/>
              </a:solidFill>
              <a:latin typeface="Arial"/>
              <a:cs typeface="Arial"/>
            </a:rPr>
            <a:t>85% da cobertura e atendimento odontológico. </a:t>
          </a:r>
          <a:endParaRPr lang="pt-BR" dirty="0">
            <a:solidFill>
              <a:schemeClr val="tx1"/>
            </a:solidFill>
            <a:latin typeface="Arial"/>
            <a:cs typeface="Arial"/>
          </a:endParaRPr>
        </a:p>
      </dgm:t>
    </dgm:pt>
    <dgm:pt modelId="{BE32705A-4883-4DAC-8C33-85D94F4D20BB}" type="parTrans" cxnId="{29526F90-8A71-489D-80C1-66B191409B52}">
      <dgm:prSet/>
      <dgm:spPr/>
      <dgm:t>
        <a:bodyPr/>
        <a:lstStyle/>
        <a:p>
          <a:endParaRPr lang="pt-BR">
            <a:latin typeface="Arial"/>
            <a:cs typeface="Arial"/>
          </a:endParaRPr>
        </a:p>
      </dgm:t>
    </dgm:pt>
    <dgm:pt modelId="{FE2254A2-8069-495C-A6C0-F0CD23825639}" type="sibTrans" cxnId="{29526F90-8A71-489D-80C1-66B191409B52}">
      <dgm:prSet/>
      <dgm:spPr/>
      <dgm:t>
        <a:bodyPr/>
        <a:lstStyle/>
        <a:p>
          <a:endParaRPr lang="pt-BR">
            <a:latin typeface="Arial"/>
            <a:cs typeface="Arial"/>
          </a:endParaRPr>
        </a:p>
      </dgm:t>
    </dgm:pt>
    <dgm:pt modelId="{CE48AE36-797C-4E3F-9C5B-30D7977EDFB8}">
      <dgm:prSet phldrT="[Texto]"/>
      <dgm:spPr/>
      <dgm:t>
        <a:bodyPr/>
        <a:lstStyle/>
        <a:p>
          <a:r>
            <a:rPr lang="pt-BR" dirty="0" smtClean="0">
              <a:solidFill>
                <a:schemeClr val="tx1"/>
              </a:solidFill>
              <a:latin typeface="Arial"/>
              <a:cs typeface="Arial"/>
            </a:rPr>
            <a:t>100</a:t>
          </a:r>
          <a:r>
            <a:rPr lang="pt-BR" dirty="0" smtClean="0">
              <a:solidFill>
                <a:schemeClr val="tx1"/>
              </a:solidFill>
              <a:latin typeface="Arial"/>
              <a:cs typeface="Arial"/>
            </a:rPr>
            <a:t>% de crianças </a:t>
          </a:r>
          <a:r>
            <a:rPr lang="pt-BR" dirty="0" smtClean="0">
              <a:solidFill>
                <a:schemeClr val="tx1"/>
              </a:solidFill>
              <a:latin typeface="Arial"/>
              <a:cs typeface="Arial"/>
            </a:rPr>
            <a:t>com busca ativa e </a:t>
          </a:r>
          <a:r>
            <a:rPr lang="pt-BR" dirty="0" smtClean="0">
              <a:solidFill>
                <a:schemeClr val="tx1"/>
              </a:solidFill>
              <a:latin typeface="Arial"/>
              <a:cs typeface="Arial"/>
            </a:rPr>
            <a:t>95% melhoras seu registro e avaliação.</a:t>
          </a:r>
          <a:endParaRPr lang="pt-BR" dirty="0">
            <a:solidFill>
              <a:schemeClr val="tx1"/>
            </a:solidFill>
            <a:latin typeface="Arial"/>
            <a:cs typeface="Arial"/>
          </a:endParaRPr>
        </a:p>
      </dgm:t>
    </dgm:pt>
    <dgm:pt modelId="{3747B5C1-F426-409A-8EC5-9A8E2F26115D}" type="parTrans" cxnId="{F7304F72-35AB-4A15-B20F-6D8434DAEBAD}">
      <dgm:prSet/>
      <dgm:spPr/>
      <dgm:t>
        <a:bodyPr/>
        <a:lstStyle/>
        <a:p>
          <a:endParaRPr lang="pt-BR">
            <a:latin typeface="Arial"/>
            <a:cs typeface="Arial"/>
          </a:endParaRPr>
        </a:p>
      </dgm:t>
    </dgm:pt>
    <dgm:pt modelId="{CFA35555-A66C-4DBB-8212-C1ED2200B84A}" type="sibTrans" cxnId="{F7304F72-35AB-4A15-B20F-6D8434DAEBAD}">
      <dgm:prSet/>
      <dgm:spPr/>
      <dgm:t>
        <a:bodyPr/>
        <a:lstStyle/>
        <a:p>
          <a:endParaRPr lang="pt-BR">
            <a:latin typeface="Arial"/>
            <a:cs typeface="Arial"/>
          </a:endParaRPr>
        </a:p>
      </dgm:t>
    </dgm:pt>
    <dgm:pt modelId="{0A396EC5-2307-481F-B21F-2B2F996220B2}" type="pres">
      <dgm:prSet presAssocID="{6F180F05-54DD-4E66-930C-2E1ACD70FD47}" presName="diagram" presStyleCnt="0">
        <dgm:presLayoutVars>
          <dgm:dir/>
          <dgm:resizeHandles val="exact"/>
        </dgm:presLayoutVars>
      </dgm:prSet>
      <dgm:spPr/>
      <dgm:t>
        <a:bodyPr/>
        <a:lstStyle/>
        <a:p>
          <a:endParaRPr lang="pt-BR"/>
        </a:p>
      </dgm:t>
    </dgm:pt>
    <dgm:pt modelId="{18E91E3D-51AE-40DD-82D9-545A964917F6}" type="pres">
      <dgm:prSet presAssocID="{D2FBEB54-FE98-4747-B691-E6416BED62E3}" presName="node" presStyleLbl="node1" presStyleIdx="0" presStyleCnt="6">
        <dgm:presLayoutVars>
          <dgm:bulletEnabled val="1"/>
        </dgm:presLayoutVars>
      </dgm:prSet>
      <dgm:spPr/>
      <dgm:t>
        <a:bodyPr/>
        <a:lstStyle/>
        <a:p>
          <a:endParaRPr lang="pt-BR"/>
        </a:p>
      </dgm:t>
    </dgm:pt>
    <dgm:pt modelId="{797B5923-B3B9-4643-A405-CDDEE494F42B}" type="pres">
      <dgm:prSet presAssocID="{F7C641F5-D38E-4AC9-9A1E-1E21F89A7DEA}" presName="sibTrans" presStyleCnt="0"/>
      <dgm:spPr/>
    </dgm:pt>
    <dgm:pt modelId="{3A8EABE8-2050-4474-9999-19B9D9E5C819}" type="pres">
      <dgm:prSet presAssocID="{0EA19E57-EE21-495E-B7C9-BD465BDE1FD3}" presName="node" presStyleLbl="node1" presStyleIdx="1" presStyleCnt="6">
        <dgm:presLayoutVars>
          <dgm:bulletEnabled val="1"/>
        </dgm:presLayoutVars>
      </dgm:prSet>
      <dgm:spPr/>
      <dgm:t>
        <a:bodyPr/>
        <a:lstStyle/>
        <a:p>
          <a:endParaRPr lang="pt-BR"/>
        </a:p>
      </dgm:t>
    </dgm:pt>
    <dgm:pt modelId="{C04191E3-3156-4E19-A0D5-62B289A4B131}" type="pres">
      <dgm:prSet presAssocID="{F52AC8D7-83D0-4DF8-93DE-6FF43175E562}" presName="sibTrans" presStyleCnt="0"/>
      <dgm:spPr/>
    </dgm:pt>
    <dgm:pt modelId="{FA99FF3A-AF4D-44FD-9EF6-8982DF4B95D6}" type="pres">
      <dgm:prSet presAssocID="{A7A1F1C8-AA5B-47B2-AB2F-6643AEBFB50A}" presName="node" presStyleLbl="node1" presStyleIdx="2" presStyleCnt="6">
        <dgm:presLayoutVars>
          <dgm:bulletEnabled val="1"/>
        </dgm:presLayoutVars>
      </dgm:prSet>
      <dgm:spPr/>
      <dgm:t>
        <a:bodyPr/>
        <a:lstStyle/>
        <a:p>
          <a:endParaRPr lang="pt-BR"/>
        </a:p>
      </dgm:t>
    </dgm:pt>
    <dgm:pt modelId="{3C8B2D4B-C967-4852-8FC1-47B5503268F5}" type="pres">
      <dgm:prSet presAssocID="{67E83B16-7FB4-4173-BDE8-DC6D5B86209F}" presName="sibTrans" presStyleCnt="0"/>
      <dgm:spPr/>
    </dgm:pt>
    <dgm:pt modelId="{E9FEA2FF-3FCB-4FDF-B627-9418725B4C29}" type="pres">
      <dgm:prSet presAssocID="{334B8C1F-43C8-4A9D-8526-F63288F4ED26}" presName="node" presStyleLbl="node1" presStyleIdx="3" presStyleCnt="6">
        <dgm:presLayoutVars>
          <dgm:bulletEnabled val="1"/>
        </dgm:presLayoutVars>
      </dgm:prSet>
      <dgm:spPr/>
      <dgm:t>
        <a:bodyPr/>
        <a:lstStyle/>
        <a:p>
          <a:endParaRPr lang="pt-BR"/>
        </a:p>
      </dgm:t>
    </dgm:pt>
    <dgm:pt modelId="{F5A17050-81C2-4397-B9DE-30E6DAB89C35}" type="pres">
      <dgm:prSet presAssocID="{2C46A45F-005C-4301-9317-734B72DEADB8}" presName="sibTrans" presStyleCnt="0"/>
      <dgm:spPr/>
    </dgm:pt>
    <dgm:pt modelId="{389FFF5B-21B1-447F-937F-669271BA983F}" type="pres">
      <dgm:prSet presAssocID="{283B73E4-A905-4FA6-B259-4A46649F59E4}" presName="node" presStyleLbl="node1" presStyleIdx="4" presStyleCnt="6">
        <dgm:presLayoutVars>
          <dgm:bulletEnabled val="1"/>
        </dgm:presLayoutVars>
      </dgm:prSet>
      <dgm:spPr/>
      <dgm:t>
        <a:bodyPr/>
        <a:lstStyle/>
        <a:p>
          <a:endParaRPr lang="pt-BR"/>
        </a:p>
      </dgm:t>
    </dgm:pt>
    <dgm:pt modelId="{B5BAA8A1-C1E1-42F8-BC56-5FBE3389CA60}" type="pres">
      <dgm:prSet presAssocID="{FE2254A2-8069-495C-A6C0-F0CD23825639}" presName="sibTrans" presStyleCnt="0"/>
      <dgm:spPr/>
    </dgm:pt>
    <dgm:pt modelId="{2B140969-8BD3-48F0-A0CF-05BB882CBC1C}" type="pres">
      <dgm:prSet presAssocID="{CE48AE36-797C-4E3F-9C5B-30D7977EDFB8}" presName="node" presStyleLbl="node1" presStyleIdx="5" presStyleCnt="6">
        <dgm:presLayoutVars>
          <dgm:bulletEnabled val="1"/>
        </dgm:presLayoutVars>
      </dgm:prSet>
      <dgm:spPr/>
      <dgm:t>
        <a:bodyPr/>
        <a:lstStyle/>
        <a:p>
          <a:endParaRPr lang="pt-BR"/>
        </a:p>
      </dgm:t>
    </dgm:pt>
  </dgm:ptLst>
  <dgm:cxnLst>
    <dgm:cxn modelId="{4D2195D7-3169-48B0-85E6-B77897057727}" type="presOf" srcId="{283B73E4-A905-4FA6-B259-4A46649F59E4}" destId="{389FFF5B-21B1-447F-937F-669271BA983F}" srcOrd="0" destOrd="0" presId="urn:microsoft.com/office/officeart/2005/8/layout/default"/>
    <dgm:cxn modelId="{0933DB3E-DB7B-4C94-B028-E24689B2688B}" srcId="{6F180F05-54DD-4E66-930C-2E1ACD70FD47}" destId="{334B8C1F-43C8-4A9D-8526-F63288F4ED26}" srcOrd="3" destOrd="0" parTransId="{90286DAC-B118-4E89-B91A-5A364253F4D5}" sibTransId="{2C46A45F-005C-4301-9317-734B72DEADB8}"/>
    <dgm:cxn modelId="{F465055F-E2FA-40DB-8566-E9F944F427EE}" type="presOf" srcId="{CE48AE36-797C-4E3F-9C5B-30D7977EDFB8}" destId="{2B140969-8BD3-48F0-A0CF-05BB882CBC1C}" srcOrd="0" destOrd="0" presId="urn:microsoft.com/office/officeart/2005/8/layout/default"/>
    <dgm:cxn modelId="{E6981F92-7125-4411-9347-08D71D20119E}" type="presOf" srcId="{D2FBEB54-FE98-4747-B691-E6416BED62E3}" destId="{18E91E3D-51AE-40DD-82D9-545A964917F6}" srcOrd="0" destOrd="0" presId="urn:microsoft.com/office/officeart/2005/8/layout/default"/>
    <dgm:cxn modelId="{29526F90-8A71-489D-80C1-66B191409B52}" srcId="{6F180F05-54DD-4E66-930C-2E1ACD70FD47}" destId="{283B73E4-A905-4FA6-B259-4A46649F59E4}" srcOrd="4" destOrd="0" parTransId="{BE32705A-4883-4DAC-8C33-85D94F4D20BB}" sibTransId="{FE2254A2-8069-495C-A6C0-F0CD23825639}"/>
    <dgm:cxn modelId="{750ABA2E-A4B6-4594-B3D0-4F3F0C969BBF}" srcId="{6F180F05-54DD-4E66-930C-2E1ACD70FD47}" destId="{A7A1F1C8-AA5B-47B2-AB2F-6643AEBFB50A}" srcOrd="2" destOrd="0" parTransId="{D8FBD0E8-8C19-4D8A-AAC3-D4D33B03F30C}" sibTransId="{67E83B16-7FB4-4173-BDE8-DC6D5B86209F}"/>
    <dgm:cxn modelId="{9C96B558-3149-4790-ABAE-03C4C3E2026C}" srcId="{6F180F05-54DD-4E66-930C-2E1ACD70FD47}" destId="{0EA19E57-EE21-495E-B7C9-BD465BDE1FD3}" srcOrd="1" destOrd="0" parTransId="{5AE12A44-4424-4ED8-A156-2BD0BCA320AB}" sibTransId="{F52AC8D7-83D0-4DF8-93DE-6FF43175E562}"/>
    <dgm:cxn modelId="{ED5B0820-1153-4454-BEF0-BED3230001A7}" type="presOf" srcId="{334B8C1F-43C8-4A9D-8526-F63288F4ED26}" destId="{E9FEA2FF-3FCB-4FDF-B627-9418725B4C29}" srcOrd="0" destOrd="0" presId="urn:microsoft.com/office/officeart/2005/8/layout/default"/>
    <dgm:cxn modelId="{BD3346E0-356F-4ED1-8E10-B9A8CA5F15F8}" type="presOf" srcId="{A7A1F1C8-AA5B-47B2-AB2F-6643AEBFB50A}" destId="{FA99FF3A-AF4D-44FD-9EF6-8982DF4B95D6}" srcOrd="0" destOrd="0" presId="urn:microsoft.com/office/officeart/2005/8/layout/default"/>
    <dgm:cxn modelId="{F7304F72-35AB-4A15-B20F-6D8434DAEBAD}" srcId="{6F180F05-54DD-4E66-930C-2E1ACD70FD47}" destId="{CE48AE36-797C-4E3F-9C5B-30D7977EDFB8}" srcOrd="5" destOrd="0" parTransId="{3747B5C1-F426-409A-8EC5-9A8E2F26115D}" sibTransId="{CFA35555-A66C-4DBB-8212-C1ED2200B84A}"/>
    <dgm:cxn modelId="{746B079A-B8CB-4D8E-802F-00D6F8947567}" type="presOf" srcId="{0EA19E57-EE21-495E-B7C9-BD465BDE1FD3}" destId="{3A8EABE8-2050-4474-9999-19B9D9E5C819}" srcOrd="0" destOrd="0" presId="urn:microsoft.com/office/officeart/2005/8/layout/default"/>
    <dgm:cxn modelId="{D6CEDE72-BA70-4F84-9BEB-DA3415E2BE83}" type="presOf" srcId="{6F180F05-54DD-4E66-930C-2E1ACD70FD47}" destId="{0A396EC5-2307-481F-B21F-2B2F996220B2}" srcOrd="0" destOrd="0" presId="urn:microsoft.com/office/officeart/2005/8/layout/default"/>
    <dgm:cxn modelId="{DF70EBCF-2CB1-4D01-8339-34C940FAFF03}" srcId="{6F180F05-54DD-4E66-930C-2E1ACD70FD47}" destId="{D2FBEB54-FE98-4747-B691-E6416BED62E3}" srcOrd="0" destOrd="0" parTransId="{CC98EB99-B4FA-4D2C-8F3E-1D5EF65A0F38}" sibTransId="{F7C641F5-D38E-4AC9-9A1E-1E21F89A7DEA}"/>
    <dgm:cxn modelId="{3C27DB8F-1AC6-4516-9DE1-4F8015332EAA}" type="presParOf" srcId="{0A396EC5-2307-481F-B21F-2B2F996220B2}" destId="{18E91E3D-51AE-40DD-82D9-545A964917F6}" srcOrd="0" destOrd="0" presId="urn:microsoft.com/office/officeart/2005/8/layout/default"/>
    <dgm:cxn modelId="{683EA30C-FF1C-49C9-8DA1-B873245EF29F}" type="presParOf" srcId="{0A396EC5-2307-481F-B21F-2B2F996220B2}" destId="{797B5923-B3B9-4643-A405-CDDEE494F42B}" srcOrd="1" destOrd="0" presId="urn:microsoft.com/office/officeart/2005/8/layout/default"/>
    <dgm:cxn modelId="{0826B5C7-D36A-447D-B24B-8D7973DD107D}" type="presParOf" srcId="{0A396EC5-2307-481F-B21F-2B2F996220B2}" destId="{3A8EABE8-2050-4474-9999-19B9D9E5C819}" srcOrd="2" destOrd="0" presId="urn:microsoft.com/office/officeart/2005/8/layout/default"/>
    <dgm:cxn modelId="{AFB0D70C-0AFD-4900-9C8A-026FC447E576}" type="presParOf" srcId="{0A396EC5-2307-481F-B21F-2B2F996220B2}" destId="{C04191E3-3156-4E19-A0D5-62B289A4B131}" srcOrd="3" destOrd="0" presId="urn:microsoft.com/office/officeart/2005/8/layout/default"/>
    <dgm:cxn modelId="{B1D0ABE9-FD7D-417E-9F3C-63A9070C1D85}" type="presParOf" srcId="{0A396EC5-2307-481F-B21F-2B2F996220B2}" destId="{FA99FF3A-AF4D-44FD-9EF6-8982DF4B95D6}" srcOrd="4" destOrd="0" presId="urn:microsoft.com/office/officeart/2005/8/layout/default"/>
    <dgm:cxn modelId="{4D5485F3-D132-4DE7-9F6D-690E479AF1AE}" type="presParOf" srcId="{0A396EC5-2307-481F-B21F-2B2F996220B2}" destId="{3C8B2D4B-C967-4852-8FC1-47B5503268F5}" srcOrd="5" destOrd="0" presId="urn:microsoft.com/office/officeart/2005/8/layout/default"/>
    <dgm:cxn modelId="{AFB478DA-5341-4616-86E3-7C5B7ED92C03}" type="presParOf" srcId="{0A396EC5-2307-481F-B21F-2B2F996220B2}" destId="{E9FEA2FF-3FCB-4FDF-B627-9418725B4C29}" srcOrd="6" destOrd="0" presId="urn:microsoft.com/office/officeart/2005/8/layout/default"/>
    <dgm:cxn modelId="{F991ADDC-83F2-4CF6-96BC-0D3FDAB9237E}" type="presParOf" srcId="{0A396EC5-2307-481F-B21F-2B2F996220B2}" destId="{F5A17050-81C2-4397-B9DE-30E6DAB89C35}" srcOrd="7" destOrd="0" presId="urn:microsoft.com/office/officeart/2005/8/layout/default"/>
    <dgm:cxn modelId="{4AC824FF-5696-437E-AEAA-E1A5F7226408}" type="presParOf" srcId="{0A396EC5-2307-481F-B21F-2B2F996220B2}" destId="{389FFF5B-21B1-447F-937F-669271BA983F}" srcOrd="8" destOrd="0" presId="urn:microsoft.com/office/officeart/2005/8/layout/default"/>
    <dgm:cxn modelId="{1EF1A616-8DBC-4B97-B106-B6836CC1FF40}" type="presParOf" srcId="{0A396EC5-2307-481F-B21F-2B2F996220B2}" destId="{B5BAA8A1-C1E1-42F8-BC56-5FBE3389CA60}" srcOrd="9" destOrd="0" presId="urn:microsoft.com/office/officeart/2005/8/layout/default"/>
    <dgm:cxn modelId="{F339EFD8-C598-4FDA-AF9A-B233EE606E31}" type="presParOf" srcId="{0A396EC5-2307-481F-B21F-2B2F996220B2}" destId="{2B140969-8BD3-48F0-A0CF-05BB882CBC1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6F26EF-A5FA-4AF8-B2FD-54D805991C8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3BDBD4CC-3D54-4C99-BD85-71AB70B7FD0D}">
      <dgm:prSet phldrT="[Texto]"/>
      <dgm:spPr/>
      <dgm:t>
        <a:bodyPr/>
        <a:lstStyle/>
        <a:p>
          <a:r>
            <a:rPr lang="pt-BR" b="1" dirty="0" smtClean="0">
              <a:solidFill>
                <a:schemeClr val="tx1"/>
              </a:solidFill>
              <a:latin typeface="Arial"/>
              <a:cs typeface="Arial"/>
            </a:rPr>
            <a:t>PARA EQUIPE</a:t>
          </a:r>
          <a:endParaRPr lang="pt-BR" b="1" dirty="0">
            <a:solidFill>
              <a:schemeClr val="tx1"/>
            </a:solidFill>
            <a:latin typeface="Arial"/>
            <a:cs typeface="Arial"/>
          </a:endParaRPr>
        </a:p>
      </dgm:t>
    </dgm:pt>
    <dgm:pt modelId="{893D7A15-0050-42E1-9CE3-8D728267A93D}" type="parTrans" cxnId="{8E879669-BA0F-4E03-986A-F9FE51D0936C}">
      <dgm:prSet/>
      <dgm:spPr/>
      <dgm:t>
        <a:bodyPr/>
        <a:lstStyle/>
        <a:p>
          <a:endParaRPr lang="pt-BR">
            <a:latin typeface="Arial"/>
            <a:cs typeface="Arial"/>
          </a:endParaRPr>
        </a:p>
      </dgm:t>
    </dgm:pt>
    <dgm:pt modelId="{DF19D4C7-E314-4816-B1E0-6ED65625A07C}" type="sibTrans" cxnId="{8E879669-BA0F-4E03-986A-F9FE51D0936C}">
      <dgm:prSet/>
      <dgm:spPr/>
      <dgm:t>
        <a:bodyPr/>
        <a:lstStyle/>
        <a:p>
          <a:endParaRPr lang="pt-BR">
            <a:latin typeface="Arial"/>
            <a:cs typeface="Arial"/>
          </a:endParaRPr>
        </a:p>
      </dgm:t>
    </dgm:pt>
    <dgm:pt modelId="{43EC23D4-C2C8-4CA6-98FB-E3BE31AAA271}">
      <dgm:prSet phldrT="[Texto]"/>
      <dgm:spPr/>
      <dgm:t>
        <a:bodyPr/>
        <a:lstStyle/>
        <a:p>
          <a:r>
            <a:rPr lang="pt-BR" dirty="0" smtClean="0">
              <a:latin typeface="Arial"/>
              <a:cs typeface="Arial"/>
            </a:rPr>
            <a:t>MAIS CAPACITAÇÃO,</a:t>
          </a:r>
          <a:endParaRPr lang="pt-BR" dirty="0">
            <a:latin typeface="Arial"/>
            <a:cs typeface="Arial"/>
          </a:endParaRPr>
        </a:p>
      </dgm:t>
    </dgm:pt>
    <dgm:pt modelId="{D7ED63DA-FA66-4223-8881-F67BB9EAC9EA}" type="parTrans" cxnId="{09A462E4-79AF-4FA2-9E28-55FF5FD31651}">
      <dgm:prSet/>
      <dgm:spPr/>
      <dgm:t>
        <a:bodyPr/>
        <a:lstStyle/>
        <a:p>
          <a:endParaRPr lang="pt-BR">
            <a:latin typeface="Arial"/>
            <a:cs typeface="Arial"/>
          </a:endParaRPr>
        </a:p>
      </dgm:t>
    </dgm:pt>
    <dgm:pt modelId="{286CEBB3-8537-4A17-9993-FCE84C1F96A4}" type="sibTrans" cxnId="{09A462E4-79AF-4FA2-9E28-55FF5FD31651}">
      <dgm:prSet/>
      <dgm:spPr/>
      <dgm:t>
        <a:bodyPr/>
        <a:lstStyle/>
        <a:p>
          <a:endParaRPr lang="pt-BR">
            <a:latin typeface="Arial"/>
            <a:cs typeface="Arial"/>
          </a:endParaRPr>
        </a:p>
      </dgm:t>
    </dgm:pt>
    <dgm:pt modelId="{40B8C8E2-4A45-4425-B2D6-A25CAAFE8AB8}">
      <dgm:prSet phldrT="[Texto]"/>
      <dgm:spPr/>
      <dgm:t>
        <a:bodyPr/>
        <a:lstStyle/>
        <a:p>
          <a:r>
            <a:rPr lang="pt-BR" b="1" dirty="0" smtClean="0">
              <a:solidFill>
                <a:schemeClr val="tx1"/>
              </a:solidFill>
              <a:latin typeface="Arial"/>
              <a:cs typeface="Arial"/>
            </a:rPr>
            <a:t>PARA O SERVIÇO</a:t>
          </a:r>
        </a:p>
      </dgm:t>
    </dgm:pt>
    <dgm:pt modelId="{C4A2EDC2-2A33-488F-B211-E424E8FDFA80}" type="parTrans" cxnId="{682FAFCC-9EDE-4625-873F-922EFCEC9BF5}">
      <dgm:prSet/>
      <dgm:spPr/>
      <dgm:t>
        <a:bodyPr/>
        <a:lstStyle/>
        <a:p>
          <a:endParaRPr lang="pt-BR">
            <a:latin typeface="Arial"/>
            <a:cs typeface="Arial"/>
          </a:endParaRPr>
        </a:p>
      </dgm:t>
    </dgm:pt>
    <dgm:pt modelId="{5A76B55A-F6FE-4F11-9796-E9F27AB6039E}" type="sibTrans" cxnId="{682FAFCC-9EDE-4625-873F-922EFCEC9BF5}">
      <dgm:prSet/>
      <dgm:spPr/>
      <dgm:t>
        <a:bodyPr/>
        <a:lstStyle/>
        <a:p>
          <a:endParaRPr lang="pt-BR">
            <a:latin typeface="Arial"/>
            <a:cs typeface="Arial"/>
          </a:endParaRPr>
        </a:p>
      </dgm:t>
    </dgm:pt>
    <dgm:pt modelId="{1FCDB0E2-B804-4756-9B15-643F9814FF4F}">
      <dgm:prSet phldrT="[Texto]"/>
      <dgm:spPr/>
      <dgm:t>
        <a:bodyPr/>
        <a:lstStyle/>
        <a:p>
          <a:r>
            <a:rPr lang="pt-BR" dirty="0" smtClean="0">
              <a:latin typeface="Arial"/>
              <a:cs typeface="Arial"/>
            </a:rPr>
            <a:t>INICIO DA CONSULTA DE PUERICULTURA.</a:t>
          </a:r>
          <a:endParaRPr lang="pt-BR" dirty="0">
            <a:latin typeface="Arial"/>
            <a:cs typeface="Arial"/>
          </a:endParaRPr>
        </a:p>
      </dgm:t>
    </dgm:pt>
    <dgm:pt modelId="{27D2C9FE-8FFD-4F28-B9DA-56C6D758B3EA}" type="parTrans" cxnId="{C3D57D3F-8416-4344-9F93-ACCA66B9718B}">
      <dgm:prSet/>
      <dgm:spPr/>
      <dgm:t>
        <a:bodyPr/>
        <a:lstStyle/>
        <a:p>
          <a:endParaRPr lang="pt-BR">
            <a:latin typeface="Arial"/>
            <a:cs typeface="Arial"/>
          </a:endParaRPr>
        </a:p>
      </dgm:t>
    </dgm:pt>
    <dgm:pt modelId="{45E34413-FCA4-45B3-B84B-04F7D43A054D}" type="sibTrans" cxnId="{C3D57D3F-8416-4344-9F93-ACCA66B9718B}">
      <dgm:prSet/>
      <dgm:spPr/>
      <dgm:t>
        <a:bodyPr/>
        <a:lstStyle/>
        <a:p>
          <a:endParaRPr lang="pt-BR">
            <a:latin typeface="Arial"/>
            <a:cs typeface="Arial"/>
          </a:endParaRPr>
        </a:p>
      </dgm:t>
    </dgm:pt>
    <dgm:pt modelId="{A718E5CA-A485-47B4-B8D3-BF9241EBFACA}">
      <dgm:prSet phldrT="[Texto]"/>
      <dgm:spPr/>
      <dgm:t>
        <a:bodyPr/>
        <a:lstStyle/>
        <a:p>
          <a:r>
            <a:rPr lang="pt-BR" b="1" dirty="0" smtClean="0">
              <a:solidFill>
                <a:schemeClr val="tx1"/>
              </a:solidFill>
              <a:latin typeface="Arial"/>
              <a:cs typeface="Arial"/>
            </a:rPr>
            <a:t>PARA A COMUNIDADE</a:t>
          </a:r>
          <a:endParaRPr lang="pt-BR" b="1" dirty="0">
            <a:solidFill>
              <a:schemeClr val="tx1"/>
            </a:solidFill>
            <a:latin typeface="Arial"/>
            <a:cs typeface="Arial"/>
          </a:endParaRPr>
        </a:p>
      </dgm:t>
    </dgm:pt>
    <dgm:pt modelId="{FE3031AD-7371-4580-BFD1-F7F53D16A2B5}" type="parTrans" cxnId="{933484CE-8804-4A89-A658-F453EF3CDCDB}">
      <dgm:prSet/>
      <dgm:spPr/>
      <dgm:t>
        <a:bodyPr/>
        <a:lstStyle/>
        <a:p>
          <a:endParaRPr lang="pt-BR">
            <a:latin typeface="Arial"/>
            <a:cs typeface="Arial"/>
          </a:endParaRPr>
        </a:p>
      </dgm:t>
    </dgm:pt>
    <dgm:pt modelId="{9ABEBD7F-3C10-4A6C-9973-6C3BE298B460}" type="sibTrans" cxnId="{933484CE-8804-4A89-A658-F453EF3CDCDB}">
      <dgm:prSet/>
      <dgm:spPr/>
      <dgm:t>
        <a:bodyPr/>
        <a:lstStyle/>
        <a:p>
          <a:endParaRPr lang="pt-BR">
            <a:latin typeface="Arial"/>
            <a:cs typeface="Arial"/>
          </a:endParaRPr>
        </a:p>
      </dgm:t>
    </dgm:pt>
    <dgm:pt modelId="{BA7820FC-B1E2-4935-BC78-F7F4B86D7134}">
      <dgm:prSet phldrT="[Texto]"/>
      <dgm:spPr/>
      <dgm:t>
        <a:bodyPr/>
        <a:lstStyle/>
        <a:p>
          <a:r>
            <a:rPr lang="pt-BR" dirty="0" smtClean="0">
              <a:latin typeface="Arial"/>
              <a:cs typeface="Arial"/>
            </a:rPr>
            <a:t>IDENTIFICAÇÃO COM O PROJETO E </a:t>
          </a:r>
          <a:r>
            <a:rPr lang="pt-BR" dirty="0" smtClean="0">
              <a:latin typeface="Arial"/>
              <a:cs typeface="Arial"/>
            </a:rPr>
            <a:t>ACEITAÇ</a:t>
          </a:r>
          <a:r>
            <a:rPr lang="pt-BR" dirty="0" smtClean="0">
              <a:latin typeface="Arial"/>
              <a:cs typeface="Arial"/>
            </a:rPr>
            <a:t>ÃO</a:t>
          </a:r>
          <a:r>
            <a:rPr lang="pt-BR" dirty="0" smtClean="0">
              <a:latin typeface="Arial"/>
              <a:cs typeface="Arial"/>
            </a:rPr>
            <a:t> </a:t>
          </a:r>
          <a:r>
            <a:rPr lang="pt-BR" dirty="0" smtClean="0">
              <a:latin typeface="Arial"/>
              <a:cs typeface="Arial"/>
            </a:rPr>
            <a:t>DO MESMO</a:t>
          </a:r>
          <a:endParaRPr lang="pt-BR" dirty="0">
            <a:latin typeface="Arial"/>
            <a:cs typeface="Arial"/>
          </a:endParaRPr>
        </a:p>
      </dgm:t>
    </dgm:pt>
    <dgm:pt modelId="{679849EA-4D6B-49D8-9752-B51FCB4AA220}" type="parTrans" cxnId="{2D069168-A4C7-414D-B9C6-665E4F1B0AF8}">
      <dgm:prSet/>
      <dgm:spPr/>
      <dgm:t>
        <a:bodyPr/>
        <a:lstStyle/>
        <a:p>
          <a:endParaRPr lang="pt-BR">
            <a:latin typeface="Arial"/>
            <a:cs typeface="Arial"/>
          </a:endParaRPr>
        </a:p>
      </dgm:t>
    </dgm:pt>
    <dgm:pt modelId="{86369E47-65C8-4C1E-B79B-D1BFE5671B05}" type="sibTrans" cxnId="{2D069168-A4C7-414D-B9C6-665E4F1B0AF8}">
      <dgm:prSet/>
      <dgm:spPr/>
      <dgm:t>
        <a:bodyPr/>
        <a:lstStyle/>
        <a:p>
          <a:endParaRPr lang="pt-BR">
            <a:latin typeface="Arial"/>
            <a:cs typeface="Arial"/>
          </a:endParaRPr>
        </a:p>
      </dgm:t>
    </dgm:pt>
    <dgm:pt modelId="{B7BCC2CF-D085-44A5-A685-FA0861DE4165}">
      <dgm:prSet phldrT="[Texto]"/>
      <dgm:spPr/>
      <dgm:t>
        <a:bodyPr/>
        <a:lstStyle/>
        <a:p>
          <a:r>
            <a:rPr lang="pt-BR" dirty="0" smtClean="0">
              <a:latin typeface="Arial"/>
              <a:cs typeface="Arial"/>
            </a:rPr>
            <a:t>MAIS ORGANIZAÇÃO,</a:t>
          </a:r>
          <a:endParaRPr lang="pt-BR" dirty="0">
            <a:latin typeface="Arial"/>
            <a:cs typeface="Arial"/>
          </a:endParaRPr>
        </a:p>
      </dgm:t>
    </dgm:pt>
    <dgm:pt modelId="{CBE380C3-8342-4BF1-AED4-882FA40F66B4}" type="parTrans" cxnId="{36CE0310-FF1E-4FF8-876A-D2F1D8D6E3A3}">
      <dgm:prSet/>
      <dgm:spPr/>
      <dgm:t>
        <a:bodyPr/>
        <a:lstStyle/>
        <a:p>
          <a:endParaRPr lang="pt-BR">
            <a:latin typeface="Arial"/>
            <a:cs typeface="Arial"/>
          </a:endParaRPr>
        </a:p>
      </dgm:t>
    </dgm:pt>
    <dgm:pt modelId="{81651E2F-B450-45AF-B56C-853A686EEBBA}" type="sibTrans" cxnId="{36CE0310-FF1E-4FF8-876A-D2F1D8D6E3A3}">
      <dgm:prSet/>
      <dgm:spPr/>
      <dgm:t>
        <a:bodyPr/>
        <a:lstStyle/>
        <a:p>
          <a:endParaRPr lang="pt-BR">
            <a:latin typeface="Arial"/>
            <a:cs typeface="Arial"/>
          </a:endParaRPr>
        </a:p>
      </dgm:t>
    </dgm:pt>
    <dgm:pt modelId="{22076DAD-AA7F-45E8-ABD1-B455BD6327DF}">
      <dgm:prSet phldrT="[Texto]"/>
      <dgm:spPr/>
      <dgm:t>
        <a:bodyPr/>
        <a:lstStyle/>
        <a:p>
          <a:r>
            <a:rPr lang="pt-BR" dirty="0" smtClean="0">
              <a:latin typeface="Arial"/>
              <a:cs typeface="Arial"/>
            </a:rPr>
            <a:t>INTEGRAÇÃO,</a:t>
          </a:r>
          <a:endParaRPr lang="pt-BR" dirty="0">
            <a:latin typeface="Arial"/>
            <a:cs typeface="Arial"/>
          </a:endParaRPr>
        </a:p>
      </dgm:t>
    </dgm:pt>
    <dgm:pt modelId="{AC5A8596-6BDF-4D8F-887C-72CF06F372DE}" type="parTrans" cxnId="{19EA5AE8-BA87-433F-8EFD-4D0B2289CE77}">
      <dgm:prSet/>
      <dgm:spPr/>
      <dgm:t>
        <a:bodyPr/>
        <a:lstStyle/>
        <a:p>
          <a:endParaRPr lang="pt-BR">
            <a:latin typeface="Arial"/>
            <a:cs typeface="Arial"/>
          </a:endParaRPr>
        </a:p>
      </dgm:t>
    </dgm:pt>
    <dgm:pt modelId="{BE81B2DA-285D-44A3-BC07-6B5D6EA8C726}" type="sibTrans" cxnId="{19EA5AE8-BA87-433F-8EFD-4D0B2289CE77}">
      <dgm:prSet/>
      <dgm:spPr/>
      <dgm:t>
        <a:bodyPr/>
        <a:lstStyle/>
        <a:p>
          <a:endParaRPr lang="pt-BR">
            <a:latin typeface="Arial"/>
            <a:cs typeface="Arial"/>
          </a:endParaRPr>
        </a:p>
      </dgm:t>
    </dgm:pt>
    <dgm:pt modelId="{8A12BBE9-81D5-4B7E-B9F4-2B30DD758B0F}">
      <dgm:prSet phldrT="[Texto]"/>
      <dgm:spPr/>
      <dgm:t>
        <a:bodyPr/>
        <a:lstStyle/>
        <a:p>
          <a:r>
            <a:rPr lang="pt-BR" dirty="0" smtClean="0">
              <a:latin typeface="Arial"/>
              <a:cs typeface="Arial"/>
            </a:rPr>
            <a:t>UNIÃO E</a:t>
          </a:r>
          <a:endParaRPr lang="pt-BR" dirty="0">
            <a:latin typeface="Arial"/>
            <a:cs typeface="Arial"/>
          </a:endParaRPr>
        </a:p>
      </dgm:t>
    </dgm:pt>
    <dgm:pt modelId="{321DC5EB-F519-42CA-95BF-77F88F03F62C}" type="parTrans" cxnId="{C9DBDFDA-4CC0-4F16-93BE-0C87B3329ACF}">
      <dgm:prSet/>
      <dgm:spPr/>
      <dgm:t>
        <a:bodyPr/>
        <a:lstStyle/>
        <a:p>
          <a:endParaRPr lang="pt-BR">
            <a:latin typeface="Arial"/>
            <a:cs typeface="Arial"/>
          </a:endParaRPr>
        </a:p>
      </dgm:t>
    </dgm:pt>
    <dgm:pt modelId="{D81547F6-5D32-4B1B-A12A-5FE52596DDA6}" type="sibTrans" cxnId="{C9DBDFDA-4CC0-4F16-93BE-0C87B3329ACF}">
      <dgm:prSet/>
      <dgm:spPr/>
      <dgm:t>
        <a:bodyPr/>
        <a:lstStyle/>
        <a:p>
          <a:endParaRPr lang="pt-BR">
            <a:latin typeface="Arial"/>
            <a:cs typeface="Arial"/>
          </a:endParaRPr>
        </a:p>
      </dgm:t>
    </dgm:pt>
    <dgm:pt modelId="{3CFE08A0-7E66-4014-8B20-CEDABC0601C0}">
      <dgm:prSet phldrT="[Texto]"/>
      <dgm:spPr/>
      <dgm:t>
        <a:bodyPr/>
        <a:lstStyle/>
        <a:p>
          <a:r>
            <a:rPr lang="pt-BR" dirty="0" smtClean="0">
              <a:latin typeface="Arial"/>
              <a:cs typeface="Arial"/>
            </a:rPr>
            <a:t>MUITA RESPONSABILIDADE POR CADA UMA DAS AÇÕES PLANEJADAS. </a:t>
          </a:r>
          <a:endParaRPr lang="pt-BR" dirty="0">
            <a:latin typeface="Arial"/>
            <a:cs typeface="Arial"/>
          </a:endParaRPr>
        </a:p>
      </dgm:t>
    </dgm:pt>
    <dgm:pt modelId="{E4AF7674-A9D3-407E-B51A-CE582FAC1406}" type="parTrans" cxnId="{737049E2-23D9-4C87-A1D2-A764878B0742}">
      <dgm:prSet/>
      <dgm:spPr/>
      <dgm:t>
        <a:bodyPr/>
        <a:lstStyle/>
        <a:p>
          <a:endParaRPr lang="pt-BR">
            <a:latin typeface="Arial"/>
            <a:cs typeface="Arial"/>
          </a:endParaRPr>
        </a:p>
      </dgm:t>
    </dgm:pt>
    <dgm:pt modelId="{5D3500CF-57A1-4E06-A1E9-1084E447FB82}" type="sibTrans" cxnId="{737049E2-23D9-4C87-A1D2-A764878B0742}">
      <dgm:prSet/>
      <dgm:spPr/>
      <dgm:t>
        <a:bodyPr/>
        <a:lstStyle/>
        <a:p>
          <a:endParaRPr lang="pt-BR">
            <a:latin typeface="Arial"/>
            <a:cs typeface="Arial"/>
          </a:endParaRPr>
        </a:p>
      </dgm:t>
    </dgm:pt>
    <dgm:pt modelId="{A5095BE3-B42A-4DA4-A5DB-AE3FC92F7844}">
      <dgm:prSet phldrT="[Texto]"/>
      <dgm:spPr/>
      <dgm:t>
        <a:bodyPr/>
        <a:lstStyle/>
        <a:p>
          <a:r>
            <a:rPr lang="pt-BR" dirty="0" smtClean="0">
              <a:latin typeface="Arial"/>
              <a:cs typeface="Arial"/>
            </a:rPr>
            <a:t>MELHORA NA QUALIDADE DO ATENDIMENTO.</a:t>
          </a:r>
          <a:endParaRPr lang="pt-BR" dirty="0">
            <a:latin typeface="Arial"/>
            <a:cs typeface="Arial"/>
          </a:endParaRPr>
        </a:p>
      </dgm:t>
    </dgm:pt>
    <dgm:pt modelId="{0BEBAB09-79A5-4904-9042-B8288FB951C0}" type="parTrans" cxnId="{0C1A6D14-66C3-4D14-92F2-9239D2656381}">
      <dgm:prSet/>
      <dgm:spPr/>
      <dgm:t>
        <a:bodyPr/>
        <a:lstStyle/>
        <a:p>
          <a:endParaRPr lang="pt-BR">
            <a:latin typeface="Arial"/>
            <a:cs typeface="Arial"/>
          </a:endParaRPr>
        </a:p>
      </dgm:t>
    </dgm:pt>
    <dgm:pt modelId="{2A8B7C76-9221-49C0-9E1E-2D78B238EB7B}" type="sibTrans" cxnId="{0C1A6D14-66C3-4D14-92F2-9239D2656381}">
      <dgm:prSet/>
      <dgm:spPr/>
      <dgm:t>
        <a:bodyPr/>
        <a:lstStyle/>
        <a:p>
          <a:endParaRPr lang="pt-BR">
            <a:latin typeface="Arial"/>
            <a:cs typeface="Arial"/>
          </a:endParaRPr>
        </a:p>
      </dgm:t>
    </dgm:pt>
    <dgm:pt modelId="{000EC0C9-1093-4241-85F3-276E343EA657}">
      <dgm:prSet phldrT="[Texto]"/>
      <dgm:spPr/>
      <dgm:t>
        <a:bodyPr/>
        <a:lstStyle/>
        <a:p>
          <a:r>
            <a:rPr lang="pt-BR" dirty="0" smtClean="0">
              <a:latin typeface="Arial"/>
              <a:cs typeface="Arial"/>
            </a:rPr>
            <a:t>MAIOR NUMERO DE CRIANÇAS ACOMPANHADAS.</a:t>
          </a:r>
          <a:endParaRPr lang="pt-BR" dirty="0">
            <a:latin typeface="Arial"/>
            <a:cs typeface="Arial"/>
          </a:endParaRPr>
        </a:p>
      </dgm:t>
    </dgm:pt>
    <dgm:pt modelId="{4D266F28-D73D-4FBD-AF53-AA116D7AD49D}" type="parTrans" cxnId="{FB08D555-3AF8-48FD-930A-C96842EEE39C}">
      <dgm:prSet/>
      <dgm:spPr/>
      <dgm:t>
        <a:bodyPr/>
        <a:lstStyle/>
        <a:p>
          <a:endParaRPr lang="pt-BR">
            <a:latin typeface="Arial"/>
            <a:cs typeface="Arial"/>
          </a:endParaRPr>
        </a:p>
      </dgm:t>
    </dgm:pt>
    <dgm:pt modelId="{7493418D-CDB5-40FE-ADA4-9770DD84D380}" type="sibTrans" cxnId="{FB08D555-3AF8-48FD-930A-C96842EEE39C}">
      <dgm:prSet/>
      <dgm:spPr/>
      <dgm:t>
        <a:bodyPr/>
        <a:lstStyle/>
        <a:p>
          <a:endParaRPr lang="pt-BR">
            <a:latin typeface="Arial"/>
            <a:cs typeface="Arial"/>
          </a:endParaRPr>
        </a:p>
      </dgm:t>
    </dgm:pt>
    <dgm:pt modelId="{BD22571F-F2CE-4A69-9145-178D8304212F}">
      <dgm:prSet phldrT="[Texto]"/>
      <dgm:spPr/>
      <dgm:t>
        <a:bodyPr/>
        <a:lstStyle/>
        <a:p>
          <a:endParaRPr lang="pt-BR" dirty="0">
            <a:latin typeface="Arial"/>
            <a:cs typeface="Arial"/>
          </a:endParaRPr>
        </a:p>
      </dgm:t>
    </dgm:pt>
    <dgm:pt modelId="{F595BEF7-879E-4D99-AED9-6BCF13A538AC}" type="parTrans" cxnId="{5DC14E28-ACBB-4569-91D5-193621C645AF}">
      <dgm:prSet/>
      <dgm:spPr/>
      <dgm:t>
        <a:bodyPr/>
        <a:lstStyle/>
        <a:p>
          <a:endParaRPr lang="pt-BR">
            <a:latin typeface="Arial"/>
            <a:cs typeface="Arial"/>
          </a:endParaRPr>
        </a:p>
      </dgm:t>
    </dgm:pt>
    <dgm:pt modelId="{36B5C1B1-8544-4CB8-9E5E-DDF112534DF2}" type="sibTrans" cxnId="{5DC14E28-ACBB-4569-91D5-193621C645AF}">
      <dgm:prSet/>
      <dgm:spPr/>
      <dgm:t>
        <a:bodyPr/>
        <a:lstStyle/>
        <a:p>
          <a:endParaRPr lang="pt-BR">
            <a:latin typeface="Arial"/>
            <a:cs typeface="Arial"/>
          </a:endParaRPr>
        </a:p>
      </dgm:t>
    </dgm:pt>
    <dgm:pt modelId="{4BC95AE4-57B4-45C0-B74C-1CFE22FCE674}">
      <dgm:prSet phldrT="[Texto]"/>
      <dgm:spPr/>
      <dgm:t>
        <a:bodyPr/>
        <a:lstStyle/>
        <a:p>
          <a:r>
            <a:rPr lang="pt-BR" dirty="0" smtClean="0">
              <a:latin typeface="Arial"/>
              <a:cs typeface="Arial"/>
            </a:rPr>
            <a:t>MELHORA NOS INDICADORES DO PROGRAMA DE SAUDE DA CRIANÇAS. </a:t>
          </a:r>
          <a:endParaRPr lang="pt-BR" dirty="0">
            <a:latin typeface="Arial"/>
            <a:cs typeface="Arial"/>
          </a:endParaRPr>
        </a:p>
      </dgm:t>
    </dgm:pt>
    <dgm:pt modelId="{4423C02F-16B4-4D80-AE9A-FB79CA511399}" type="parTrans" cxnId="{8D4E5F4D-F5E7-4A1E-BFCF-5F9CBC110F1C}">
      <dgm:prSet/>
      <dgm:spPr/>
      <dgm:t>
        <a:bodyPr/>
        <a:lstStyle/>
        <a:p>
          <a:endParaRPr lang="pt-BR">
            <a:latin typeface="Arial"/>
            <a:cs typeface="Arial"/>
          </a:endParaRPr>
        </a:p>
      </dgm:t>
    </dgm:pt>
    <dgm:pt modelId="{28D27B26-8185-42B1-9867-6A9557A7EB0F}" type="sibTrans" cxnId="{8D4E5F4D-F5E7-4A1E-BFCF-5F9CBC110F1C}">
      <dgm:prSet/>
      <dgm:spPr/>
      <dgm:t>
        <a:bodyPr/>
        <a:lstStyle/>
        <a:p>
          <a:endParaRPr lang="pt-BR">
            <a:latin typeface="Arial"/>
            <a:cs typeface="Arial"/>
          </a:endParaRPr>
        </a:p>
      </dgm:t>
    </dgm:pt>
    <dgm:pt modelId="{0108CBB0-75A7-4A38-8789-035E4A1CBD25}">
      <dgm:prSet phldrT="[Texto]"/>
      <dgm:spPr/>
      <dgm:t>
        <a:bodyPr/>
        <a:lstStyle/>
        <a:p>
          <a:r>
            <a:rPr lang="pt-BR" dirty="0" smtClean="0">
              <a:latin typeface="Arial"/>
              <a:cs typeface="Arial"/>
            </a:rPr>
            <a:t>MAIOR PARTICIPAÇÃO NAS ATIVIDADES DA UBS.</a:t>
          </a:r>
          <a:endParaRPr lang="pt-BR" dirty="0">
            <a:latin typeface="Arial"/>
            <a:cs typeface="Arial"/>
          </a:endParaRPr>
        </a:p>
      </dgm:t>
    </dgm:pt>
    <dgm:pt modelId="{D3741AE1-5727-44F7-B781-5BA69C8738BF}" type="parTrans" cxnId="{B886453D-005D-4265-B847-5DA2A94D33B0}">
      <dgm:prSet/>
      <dgm:spPr/>
      <dgm:t>
        <a:bodyPr/>
        <a:lstStyle/>
        <a:p>
          <a:endParaRPr lang="pt-BR">
            <a:latin typeface="Arial"/>
            <a:cs typeface="Arial"/>
          </a:endParaRPr>
        </a:p>
      </dgm:t>
    </dgm:pt>
    <dgm:pt modelId="{74F58F7B-27DB-49EC-BFED-B8D3B4A0A427}" type="sibTrans" cxnId="{B886453D-005D-4265-B847-5DA2A94D33B0}">
      <dgm:prSet/>
      <dgm:spPr/>
      <dgm:t>
        <a:bodyPr/>
        <a:lstStyle/>
        <a:p>
          <a:endParaRPr lang="pt-BR">
            <a:latin typeface="Arial"/>
            <a:cs typeface="Arial"/>
          </a:endParaRPr>
        </a:p>
      </dgm:t>
    </dgm:pt>
    <dgm:pt modelId="{C3E9B245-1F26-4DD2-A2E0-D45AC3D19303}">
      <dgm:prSet phldrT="[Texto]"/>
      <dgm:spPr/>
      <dgm:t>
        <a:bodyPr/>
        <a:lstStyle/>
        <a:p>
          <a:r>
            <a:rPr lang="pt-BR" dirty="0" smtClean="0">
              <a:latin typeface="Arial"/>
              <a:cs typeface="Arial"/>
            </a:rPr>
            <a:t>PARTICIPAÇÃO ATIVA NAS ATIVIDADES DE EDUCAÇÃO E PROMOÇÃO DE SAÚDE. </a:t>
          </a:r>
          <a:endParaRPr lang="pt-BR" dirty="0">
            <a:latin typeface="Arial"/>
            <a:cs typeface="Arial"/>
          </a:endParaRPr>
        </a:p>
      </dgm:t>
    </dgm:pt>
    <dgm:pt modelId="{4A6D6AAB-09A1-4A94-8B72-DD03EBDDAE0E}" type="parTrans" cxnId="{425818BD-3BB6-4917-A0F2-B616ADA45866}">
      <dgm:prSet/>
      <dgm:spPr/>
      <dgm:t>
        <a:bodyPr/>
        <a:lstStyle/>
        <a:p>
          <a:endParaRPr lang="pt-BR">
            <a:latin typeface="Arial"/>
            <a:cs typeface="Arial"/>
          </a:endParaRPr>
        </a:p>
      </dgm:t>
    </dgm:pt>
    <dgm:pt modelId="{5C73B586-9408-428E-BE2F-AC13E727CA76}" type="sibTrans" cxnId="{425818BD-3BB6-4917-A0F2-B616ADA45866}">
      <dgm:prSet/>
      <dgm:spPr/>
      <dgm:t>
        <a:bodyPr/>
        <a:lstStyle/>
        <a:p>
          <a:endParaRPr lang="pt-BR">
            <a:latin typeface="Arial"/>
            <a:cs typeface="Arial"/>
          </a:endParaRPr>
        </a:p>
      </dgm:t>
    </dgm:pt>
    <dgm:pt modelId="{5C625CD0-D3A6-4028-B867-55D71383B737}" type="pres">
      <dgm:prSet presAssocID="{A16F26EF-A5FA-4AF8-B2FD-54D805991C85}" presName="Name0" presStyleCnt="0">
        <dgm:presLayoutVars>
          <dgm:dir/>
          <dgm:animLvl val="lvl"/>
          <dgm:resizeHandles val="exact"/>
        </dgm:presLayoutVars>
      </dgm:prSet>
      <dgm:spPr/>
      <dgm:t>
        <a:bodyPr/>
        <a:lstStyle/>
        <a:p>
          <a:endParaRPr lang="pt-BR"/>
        </a:p>
      </dgm:t>
    </dgm:pt>
    <dgm:pt modelId="{6786DBA9-2E02-4029-8655-D6848BDFA8E8}" type="pres">
      <dgm:prSet presAssocID="{3BDBD4CC-3D54-4C99-BD85-71AB70B7FD0D}" presName="composite" presStyleCnt="0"/>
      <dgm:spPr/>
    </dgm:pt>
    <dgm:pt modelId="{6374021F-D910-4254-96B6-512C200307BA}" type="pres">
      <dgm:prSet presAssocID="{3BDBD4CC-3D54-4C99-BD85-71AB70B7FD0D}" presName="parTx" presStyleLbl="alignNode1" presStyleIdx="0" presStyleCnt="3" custLinFactNeighborX="1140" custLinFactNeighborY="5879">
        <dgm:presLayoutVars>
          <dgm:chMax val="0"/>
          <dgm:chPref val="0"/>
          <dgm:bulletEnabled val="1"/>
        </dgm:presLayoutVars>
      </dgm:prSet>
      <dgm:spPr/>
      <dgm:t>
        <a:bodyPr/>
        <a:lstStyle/>
        <a:p>
          <a:endParaRPr lang="pt-BR"/>
        </a:p>
      </dgm:t>
    </dgm:pt>
    <dgm:pt modelId="{EA5A551C-2DC4-4CEA-91C8-EE739130B850}" type="pres">
      <dgm:prSet presAssocID="{3BDBD4CC-3D54-4C99-BD85-71AB70B7FD0D}" presName="desTx" presStyleLbl="alignAccFollowNode1" presStyleIdx="0" presStyleCnt="3">
        <dgm:presLayoutVars>
          <dgm:bulletEnabled val="1"/>
        </dgm:presLayoutVars>
      </dgm:prSet>
      <dgm:spPr/>
      <dgm:t>
        <a:bodyPr/>
        <a:lstStyle/>
        <a:p>
          <a:endParaRPr lang="pt-BR"/>
        </a:p>
      </dgm:t>
    </dgm:pt>
    <dgm:pt modelId="{57617F36-2D9A-499B-A75F-794A0641D218}" type="pres">
      <dgm:prSet presAssocID="{DF19D4C7-E314-4816-B1E0-6ED65625A07C}" presName="space" presStyleCnt="0"/>
      <dgm:spPr/>
    </dgm:pt>
    <dgm:pt modelId="{039EF84E-5BD0-44BC-A459-FF37015A1652}" type="pres">
      <dgm:prSet presAssocID="{40B8C8E2-4A45-4425-B2D6-A25CAAFE8AB8}" presName="composite" presStyleCnt="0"/>
      <dgm:spPr/>
    </dgm:pt>
    <dgm:pt modelId="{3DE677D4-BC97-4180-9E88-C6C15AE1B76B}" type="pres">
      <dgm:prSet presAssocID="{40B8C8E2-4A45-4425-B2D6-A25CAAFE8AB8}" presName="parTx" presStyleLbl="alignNode1" presStyleIdx="1" presStyleCnt="3">
        <dgm:presLayoutVars>
          <dgm:chMax val="0"/>
          <dgm:chPref val="0"/>
          <dgm:bulletEnabled val="1"/>
        </dgm:presLayoutVars>
      </dgm:prSet>
      <dgm:spPr/>
      <dgm:t>
        <a:bodyPr/>
        <a:lstStyle/>
        <a:p>
          <a:endParaRPr lang="pt-BR"/>
        </a:p>
      </dgm:t>
    </dgm:pt>
    <dgm:pt modelId="{DEE51FA3-79B4-493B-8193-A0C83E7997A4}" type="pres">
      <dgm:prSet presAssocID="{40B8C8E2-4A45-4425-B2D6-A25CAAFE8AB8}" presName="desTx" presStyleLbl="alignAccFollowNode1" presStyleIdx="1" presStyleCnt="3">
        <dgm:presLayoutVars>
          <dgm:bulletEnabled val="1"/>
        </dgm:presLayoutVars>
      </dgm:prSet>
      <dgm:spPr/>
      <dgm:t>
        <a:bodyPr/>
        <a:lstStyle/>
        <a:p>
          <a:endParaRPr lang="pt-BR"/>
        </a:p>
      </dgm:t>
    </dgm:pt>
    <dgm:pt modelId="{94EF5118-6B2F-4F58-9B3B-2410D129E878}" type="pres">
      <dgm:prSet presAssocID="{5A76B55A-F6FE-4F11-9796-E9F27AB6039E}" presName="space" presStyleCnt="0"/>
      <dgm:spPr/>
    </dgm:pt>
    <dgm:pt modelId="{78FA3D0D-A036-47C9-AD8E-0C779AF745D7}" type="pres">
      <dgm:prSet presAssocID="{A718E5CA-A485-47B4-B8D3-BF9241EBFACA}" presName="composite" presStyleCnt="0"/>
      <dgm:spPr/>
    </dgm:pt>
    <dgm:pt modelId="{07759281-966F-4B75-BFC1-A0D87400CEFB}" type="pres">
      <dgm:prSet presAssocID="{A718E5CA-A485-47B4-B8D3-BF9241EBFACA}" presName="parTx" presStyleLbl="alignNode1" presStyleIdx="2" presStyleCnt="3">
        <dgm:presLayoutVars>
          <dgm:chMax val="0"/>
          <dgm:chPref val="0"/>
          <dgm:bulletEnabled val="1"/>
        </dgm:presLayoutVars>
      </dgm:prSet>
      <dgm:spPr/>
      <dgm:t>
        <a:bodyPr/>
        <a:lstStyle/>
        <a:p>
          <a:endParaRPr lang="pt-BR"/>
        </a:p>
      </dgm:t>
    </dgm:pt>
    <dgm:pt modelId="{8299BF7E-866C-4816-B8A0-F251813D1C4B}" type="pres">
      <dgm:prSet presAssocID="{A718E5CA-A485-47B4-B8D3-BF9241EBFACA}" presName="desTx" presStyleLbl="alignAccFollowNode1" presStyleIdx="2" presStyleCnt="3">
        <dgm:presLayoutVars>
          <dgm:bulletEnabled val="1"/>
        </dgm:presLayoutVars>
      </dgm:prSet>
      <dgm:spPr/>
      <dgm:t>
        <a:bodyPr/>
        <a:lstStyle/>
        <a:p>
          <a:endParaRPr lang="pt-BR"/>
        </a:p>
      </dgm:t>
    </dgm:pt>
  </dgm:ptLst>
  <dgm:cxnLst>
    <dgm:cxn modelId="{C94ECC1B-B4A9-4C47-8AFD-44F4DA88A3E5}" type="presOf" srcId="{22076DAD-AA7F-45E8-ABD1-B455BD6327DF}" destId="{EA5A551C-2DC4-4CEA-91C8-EE739130B850}" srcOrd="0" destOrd="2" presId="urn:microsoft.com/office/officeart/2005/8/layout/hList1"/>
    <dgm:cxn modelId="{18919681-CBF4-48BB-A623-512CB9DDFB68}" type="presOf" srcId="{0108CBB0-75A7-4A38-8789-035E4A1CBD25}" destId="{8299BF7E-866C-4816-B8A0-F251813D1C4B}" srcOrd="0" destOrd="1" presId="urn:microsoft.com/office/officeart/2005/8/layout/hList1"/>
    <dgm:cxn modelId="{0A9A03A2-F88B-45F1-BA5E-3B6F09EFA7A8}" type="presOf" srcId="{4BC95AE4-57B4-45C0-B74C-1CFE22FCE674}" destId="{DEE51FA3-79B4-493B-8193-A0C83E7997A4}" srcOrd="0" destOrd="3" presId="urn:microsoft.com/office/officeart/2005/8/layout/hList1"/>
    <dgm:cxn modelId="{FB08D555-3AF8-48FD-930A-C96842EEE39C}" srcId="{40B8C8E2-4A45-4425-B2D6-A25CAAFE8AB8}" destId="{000EC0C9-1093-4241-85F3-276E343EA657}" srcOrd="2" destOrd="0" parTransId="{4D266F28-D73D-4FBD-AF53-AA116D7AD49D}" sibTransId="{7493418D-CDB5-40FE-ADA4-9770DD84D380}"/>
    <dgm:cxn modelId="{933484CE-8804-4A89-A658-F453EF3CDCDB}" srcId="{A16F26EF-A5FA-4AF8-B2FD-54D805991C85}" destId="{A718E5CA-A485-47B4-B8D3-BF9241EBFACA}" srcOrd="2" destOrd="0" parTransId="{FE3031AD-7371-4580-BFD1-F7F53D16A2B5}" sibTransId="{9ABEBD7F-3C10-4A6C-9973-6C3BE298B460}"/>
    <dgm:cxn modelId="{78D3C557-AA29-4B78-8C8C-1C9499B695CB}" type="presOf" srcId="{40B8C8E2-4A45-4425-B2D6-A25CAAFE8AB8}" destId="{3DE677D4-BC97-4180-9E88-C6C15AE1B76B}" srcOrd="0" destOrd="0" presId="urn:microsoft.com/office/officeart/2005/8/layout/hList1"/>
    <dgm:cxn modelId="{50C287B9-CDD5-437F-AA79-4D4F64BE60B7}" type="presOf" srcId="{A16F26EF-A5FA-4AF8-B2FD-54D805991C85}" destId="{5C625CD0-D3A6-4028-B867-55D71383B737}" srcOrd="0" destOrd="0" presId="urn:microsoft.com/office/officeart/2005/8/layout/hList1"/>
    <dgm:cxn modelId="{D786CBB3-1F59-454D-BC69-B76617D21A41}" type="presOf" srcId="{A718E5CA-A485-47B4-B8D3-BF9241EBFACA}" destId="{07759281-966F-4B75-BFC1-A0D87400CEFB}" srcOrd="0" destOrd="0" presId="urn:microsoft.com/office/officeart/2005/8/layout/hList1"/>
    <dgm:cxn modelId="{425818BD-3BB6-4917-A0F2-B616ADA45866}" srcId="{A718E5CA-A485-47B4-B8D3-BF9241EBFACA}" destId="{C3E9B245-1F26-4DD2-A2E0-D45AC3D19303}" srcOrd="2" destOrd="0" parTransId="{4A6D6AAB-09A1-4A94-8B72-DD03EBDDAE0E}" sibTransId="{5C73B586-9408-428E-BE2F-AC13E727CA76}"/>
    <dgm:cxn modelId="{C3D57D3F-8416-4344-9F93-ACCA66B9718B}" srcId="{40B8C8E2-4A45-4425-B2D6-A25CAAFE8AB8}" destId="{1FCDB0E2-B804-4756-9B15-643F9814FF4F}" srcOrd="0" destOrd="0" parTransId="{27D2C9FE-8FFD-4F28-B9DA-56C6D758B3EA}" sibTransId="{45E34413-FCA4-45B3-B84B-04F7D43A054D}"/>
    <dgm:cxn modelId="{2ABD4447-B670-4287-B189-127843EB7036}" type="presOf" srcId="{8A12BBE9-81D5-4B7E-B9F4-2B30DD758B0F}" destId="{EA5A551C-2DC4-4CEA-91C8-EE739130B850}" srcOrd="0" destOrd="3" presId="urn:microsoft.com/office/officeart/2005/8/layout/hList1"/>
    <dgm:cxn modelId="{0EA2D9A9-BBA2-4384-A192-561614242120}" type="presOf" srcId="{43EC23D4-C2C8-4CA6-98FB-E3BE31AAA271}" destId="{EA5A551C-2DC4-4CEA-91C8-EE739130B850}" srcOrd="0" destOrd="0" presId="urn:microsoft.com/office/officeart/2005/8/layout/hList1"/>
    <dgm:cxn modelId="{19EA5AE8-BA87-433F-8EFD-4D0B2289CE77}" srcId="{3BDBD4CC-3D54-4C99-BD85-71AB70B7FD0D}" destId="{22076DAD-AA7F-45E8-ABD1-B455BD6327DF}" srcOrd="2" destOrd="0" parTransId="{AC5A8596-6BDF-4D8F-887C-72CF06F372DE}" sibTransId="{BE81B2DA-285D-44A3-BC07-6B5D6EA8C726}"/>
    <dgm:cxn modelId="{09A462E4-79AF-4FA2-9E28-55FF5FD31651}" srcId="{3BDBD4CC-3D54-4C99-BD85-71AB70B7FD0D}" destId="{43EC23D4-C2C8-4CA6-98FB-E3BE31AAA271}" srcOrd="0" destOrd="0" parTransId="{D7ED63DA-FA66-4223-8881-F67BB9EAC9EA}" sibTransId="{286CEBB3-8537-4A17-9993-FCE84C1F96A4}"/>
    <dgm:cxn modelId="{36CE0310-FF1E-4FF8-876A-D2F1D8D6E3A3}" srcId="{3BDBD4CC-3D54-4C99-BD85-71AB70B7FD0D}" destId="{B7BCC2CF-D085-44A5-A685-FA0861DE4165}" srcOrd="1" destOrd="0" parTransId="{CBE380C3-8342-4BF1-AED4-882FA40F66B4}" sibTransId="{81651E2F-B450-45AF-B56C-853A686EEBBA}"/>
    <dgm:cxn modelId="{EADCC442-114E-4FCC-BDB4-38AF1BCEA661}" type="presOf" srcId="{B7BCC2CF-D085-44A5-A685-FA0861DE4165}" destId="{EA5A551C-2DC4-4CEA-91C8-EE739130B850}" srcOrd="0" destOrd="1" presId="urn:microsoft.com/office/officeart/2005/8/layout/hList1"/>
    <dgm:cxn modelId="{935FCE95-B889-423D-AB1E-22DE98DB269F}" type="presOf" srcId="{BD22571F-F2CE-4A69-9145-178D8304212F}" destId="{DEE51FA3-79B4-493B-8193-A0C83E7997A4}" srcOrd="0" destOrd="4" presId="urn:microsoft.com/office/officeart/2005/8/layout/hList1"/>
    <dgm:cxn modelId="{8D4E5F4D-F5E7-4A1E-BFCF-5F9CBC110F1C}" srcId="{40B8C8E2-4A45-4425-B2D6-A25CAAFE8AB8}" destId="{4BC95AE4-57B4-45C0-B74C-1CFE22FCE674}" srcOrd="3" destOrd="0" parTransId="{4423C02F-16B4-4D80-AE9A-FB79CA511399}" sibTransId="{28D27B26-8185-42B1-9867-6A9557A7EB0F}"/>
    <dgm:cxn modelId="{B886453D-005D-4265-B847-5DA2A94D33B0}" srcId="{A718E5CA-A485-47B4-B8D3-BF9241EBFACA}" destId="{0108CBB0-75A7-4A38-8789-035E4A1CBD25}" srcOrd="1" destOrd="0" parTransId="{D3741AE1-5727-44F7-B781-5BA69C8738BF}" sibTransId="{74F58F7B-27DB-49EC-BFED-B8D3B4A0A427}"/>
    <dgm:cxn modelId="{0C1A6D14-66C3-4D14-92F2-9239D2656381}" srcId="{40B8C8E2-4A45-4425-B2D6-A25CAAFE8AB8}" destId="{A5095BE3-B42A-4DA4-A5DB-AE3FC92F7844}" srcOrd="1" destOrd="0" parTransId="{0BEBAB09-79A5-4904-9042-B8288FB951C0}" sibTransId="{2A8B7C76-9221-49C0-9E1E-2D78B238EB7B}"/>
    <dgm:cxn modelId="{8E879669-BA0F-4E03-986A-F9FE51D0936C}" srcId="{A16F26EF-A5FA-4AF8-B2FD-54D805991C85}" destId="{3BDBD4CC-3D54-4C99-BD85-71AB70B7FD0D}" srcOrd="0" destOrd="0" parTransId="{893D7A15-0050-42E1-9CE3-8D728267A93D}" sibTransId="{DF19D4C7-E314-4816-B1E0-6ED65625A07C}"/>
    <dgm:cxn modelId="{682FAFCC-9EDE-4625-873F-922EFCEC9BF5}" srcId="{A16F26EF-A5FA-4AF8-B2FD-54D805991C85}" destId="{40B8C8E2-4A45-4425-B2D6-A25CAAFE8AB8}" srcOrd="1" destOrd="0" parTransId="{C4A2EDC2-2A33-488F-B211-E424E8FDFA80}" sibTransId="{5A76B55A-F6FE-4F11-9796-E9F27AB6039E}"/>
    <dgm:cxn modelId="{84D71156-4C91-47D9-A23B-AF76532AED5F}" type="presOf" srcId="{C3E9B245-1F26-4DD2-A2E0-D45AC3D19303}" destId="{8299BF7E-866C-4816-B8A0-F251813D1C4B}" srcOrd="0" destOrd="2" presId="urn:microsoft.com/office/officeart/2005/8/layout/hList1"/>
    <dgm:cxn modelId="{C9DBDFDA-4CC0-4F16-93BE-0C87B3329ACF}" srcId="{3BDBD4CC-3D54-4C99-BD85-71AB70B7FD0D}" destId="{8A12BBE9-81D5-4B7E-B9F4-2B30DD758B0F}" srcOrd="3" destOrd="0" parTransId="{321DC5EB-F519-42CA-95BF-77F88F03F62C}" sibTransId="{D81547F6-5D32-4B1B-A12A-5FE52596DDA6}"/>
    <dgm:cxn modelId="{67BA9CFA-F13A-4A64-9AF3-38D85024A59E}" type="presOf" srcId="{A5095BE3-B42A-4DA4-A5DB-AE3FC92F7844}" destId="{DEE51FA3-79B4-493B-8193-A0C83E7997A4}" srcOrd="0" destOrd="1" presId="urn:microsoft.com/office/officeart/2005/8/layout/hList1"/>
    <dgm:cxn modelId="{3E0422EC-B25A-4646-8F54-62EDEE5BE6B0}" type="presOf" srcId="{1FCDB0E2-B804-4756-9B15-643F9814FF4F}" destId="{DEE51FA3-79B4-493B-8193-A0C83E7997A4}" srcOrd="0" destOrd="0" presId="urn:microsoft.com/office/officeart/2005/8/layout/hList1"/>
    <dgm:cxn modelId="{B9D0567B-4FFA-4E42-99CB-6B779326CB3A}" type="presOf" srcId="{3CFE08A0-7E66-4014-8B20-CEDABC0601C0}" destId="{EA5A551C-2DC4-4CEA-91C8-EE739130B850}" srcOrd="0" destOrd="4" presId="urn:microsoft.com/office/officeart/2005/8/layout/hList1"/>
    <dgm:cxn modelId="{EB8F3DDA-2D3B-45AA-A073-80A8F6BD2CD4}" type="presOf" srcId="{3BDBD4CC-3D54-4C99-BD85-71AB70B7FD0D}" destId="{6374021F-D910-4254-96B6-512C200307BA}" srcOrd="0" destOrd="0" presId="urn:microsoft.com/office/officeart/2005/8/layout/hList1"/>
    <dgm:cxn modelId="{2D069168-A4C7-414D-B9C6-665E4F1B0AF8}" srcId="{A718E5CA-A485-47B4-B8D3-BF9241EBFACA}" destId="{BA7820FC-B1E2-4935-BC78-F7F4B86D7134}" srcOrd="0" destOrd="0" parTransId="{679849EA-4D6B-49D8-9752-B51FCB4AA220}" sibTransId="{86369E47-65C8-4C1E-B79B-D1BFE5671B05}"/>
    <dgm:cxn modelId="{7FEF61A3-E8EC-4230-8AAC-8D1E298D6A9B}" type="presOf" srcId="{BA7820FC-B1E2-4935-BC78-F7F4B86D7134}" destId="{8299BF7E-866C-4816-B8A0-F251813D1C4B}" srcOrd="0" destOrd="0" presId="urn:microsoft.com/office/officeart/2005/8/layout/hList1"/>
    <dgm:cxn modelId="{737049E2-23D9-4C87-A1D2-A764878B0742}" srcId="{3BDBD4CC-3D54-4C99-BD85-71AB70B7FD0D}" destId="{3CFE08A0-7E66-4014-8B20-CEDABC0601C0}" srcOrd="4" destOrd="0" parTransId="{E4AF7674-A9D3-407E-B51A-CE582FAC1406}" sibTransId="{5D3500CF-57A1-4E06-A1E9-1084E447FB82}"/>
    <dgm:cxn modelId="{4ED1C1AA-A6BF-4130-B6EB-7877C4638FA1}" type="presOf" srcId="{000EC0C9-1093-4241-85F3-276E343EA657}" destId="{DEE51FA3-79B4-493B-8193-A0C83E7997A4}" srcOrd="0" destOrd="2" presId="urn:microsoft.com/office/officeart/2005/8/layout/hList1"/>
    <dgm:cxn modelId="{5DC14E28-ACBB-4569-91D5-193621C645AF}" srcId="{40B8C8E2-4A45-4425-B2D6-A25CAAFE8AB8}" destId="{BD22571F-F2CE-4A69-9145-178D8304212F}" srcOrd="4" destOrd="0" parTransId="{F595BEF7-879E-4D99-AED9-6BCF13A538AC}" sibTransId="{36B5C1B1-8544-4CB8-9E5E-DDF112534DF2}"/>
    <dgm:cxn modelId="{0D9448EA-80A2-427E-87D2-92392450D3B4}" type="presParOf" srcId="{5C625CD0-D3A6-4028-B867-55D71383B737}" destId="{6786DBA9-2E02-4029-8655-D6848BDFA8E8}" srcOrd="0" destOrd="0" presId="urn:microsoft.com/office/officeart/2005/8/layout/hList1"/>
    <dgm:cxn modelId="{1F2D362B-27C5-4362-A0C4-628AC59BAF51}" type="presParOf" srcId="{6786DBA9-2E02-4029-8655-D6848BDFA8E8}" destId="{6374021F-D910-4254-96B6-512C200307BA}" srcOrd="0" destOrd="0" presId="urn:microsoft.com/office/officeart/2005/8/layout/hList1"/>
    <dgm:cxn modelId="{D55E6E44-64B1-4A82-BFE7-60A28177F066}" type="presParOf" srcId="{6786DBA9-2E02-4029-8655-D6848BDFA8E8}" destId="{EA5A551C-2DC4-4CEA-91C8-EE739130B850}" srcOrd="1" destOrd="0" presId="urn:microsoft.com/office/officeart/2005/8/layout/hList1"/>
    <dgm:cxn modelId="{F23779F2-3C11-4C97-B49D-019BD98B86C2}" type="presParOf" srcId="{5C625CD0-D3A6-4028-B867-55D71383B737}" destId="{57617F36-2D9A-499B-A75F-794A0641D218}" srcOrd="1" destOrd="0" presId="urn:microsoft.com/office/officeart/2005/8/layout/hList1"/>
    <dgm:cxn modelId="{CB0AA6FC-EFC3-4B06-87E9-D6C40A34C76B}" type="presParOf" srcId="{5C625CD0-D3A6-4028-B867-55D71383B737}" destId="{039EF84E-5BD0-44BC-A459-FF37015A1652}" srcOrd="2" destOrd="0" presId="urn:microsoft.com/office/officeart/2005/8/layout/hList1"/>
    <dgm:cxn modelId="{9FE89E83-D1BE-4509-BFE5-64DB338E36F9}" type="presParOf" srcId="{039EF84E-5BD0-44BC-A459-FF37015A1652}" destId="{3DE677D4-BC97-4180-9E88-C6C15AE1B76B}" srcOrd="0" destOrd="0" presId="urn:microsoft.com/office/officeart/2005/8/layout/hList1"/>
    <dgm:cxn modelId="{64747417-47A8-4D4C-BA5D-8A3C11E27444}" type="presParOf" srcId="{039EF84E-5BD0-44BC-A459-FF37015A1652}" destId="{DEE51FA3-79B4-493B-8193-A0C83E7997A4}" srcOrd="1" destOrd="0" presId="urn:microsoft.com/office/officeart/2005/8/layout/hList1"/>
    <dgm:cxn modelId="{6965C537-E2AE-4321-A11F-EE271A8819D2}" type="presParOf" srcId="{5C625CD0-D3A6-4028-B867-55D71383B737}" destId="{94EF5118-6B2F-4F58-9B3B-2410D129E878}" srcOrd="3" destOrd="0" presId="urn:microsoft.com/office/officeart/2005/8/layout/hList1"/>
    <dgm:cxn modelId="{BA9AF401-108B-4765-B818-3153726004A4}" type="presParOf" srcId="{5C625CD0-D3A6-4028-B867-55D71383B737}" destId="{78FA3D0D-A036-47C9-AD8E-0C779AF745D7}" srcOrd="4" destOrd="0" presId="urn:microsoft.com/office/officeart/2005/8/layout/hList1"/>
    <dgm:cxn modelId="{635215B3-DE4B-46D9-8D15-90A4EEB7D70E}" type="presParOf" srcId="{78FA3D0D-A036-47C9-AD8E-0C779AF745D7}" destId="{07759281-966F-4B75-BFC1-A0D87400CEFB}" srcOrd="0" destOrd="0" presId="urn:microsoft.com/office/officeart/2005/8/layout/hList1"/>
    <dgm:cxn modelId="{B55EA0F9-01FA-4454-8198-F8AEE330A823}" type="presParOf" srcId="{78FA3D0D-A036-47C9-AD8E-0C779AF745D7}" destId="{8299BF7E-866C-4816-B8A0-F251813D1C4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FEDA84-53DB-4549-9E26-61EAA4B522C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pt-BR"/>
        </a:p>
      </dgm:t>
    </dgm:pt>
    <dgm:pt modelId="{254CD738-ECFE-4881-80CB-11A95483E9DD}">
      <dgm:prSet phldrT="[Texto]"/>
      <dgm:spPr/>
      <dgm:t>
        <a:bodyPr/>
        <a:lstStyle/>
        <a:p>
          <a:r>
            <a:rPr lang="pt-BR" b="1" dirty="0" smtClean="0">
              <a:solidFill>
                <a:schemeClr val="tx1"/>
              </a:solidFill>
              <a:latin typeface="Arial"/>
              <a:cs typeface="Arial"/>
            </a:rPr>
            <a:t>NO MOMENTO</a:t>
          </a:r>
          <a:endParaRPr lang="pt-BR" b="1" dirty="0">
            <a:solidFill>
              <a:schemeClr val="tx1"/>
            </a:solidFill>
            <a:latin typeface="Arial"/>
            <a:cs typeface="Arial"/>
          </a:endParaRPr>
        </a:p>
      </dgm:t>
    </dgm:pt>
    <dgm:pt modelId="{75E33C53-111B-4A7C-94BD-92D418D5DCE2}" type="parTrans" cxnId="{D136F698-BA92-4D7A-AAE0-DE715DBE0C36}">
      <dgm:prSet/>
      <dgm:spPr/>
      <dgm:t>
        <a:bodyPr/>
        <a:lstStyle/>
        <a:p>
          <a:endParaRPr lang="pt-BR">
            <a:latin typeface="Arial"/>
            <a:cs typeface="Arial"/>
          </a:endParaRPr>
        </a:p>
      </dgm:t>
    </dgm:pt>
    <dgm:pt modelId="{FD0CA91E-0C71-4E89-976E-501457FE8CFC}" type="sibTrans" cxnId="{D136F698-BA92-4D7A-AAE0-DE715DBE0C36}">
      <dgm:prSet/>
      <dgm:spPr/>
      <dgm:t>
        <a:bodyPr/>
        <a:lstStyle/>
        <a:p>
          <a:endParaRPr lang="pt-BR">
            <a:latin typeface="Arial"/>
            <a:cs typeface="Arial"/>
          </a:endParaRPr>
        </a:p>
      </dgm:t>
    </dgm:pt>
    <dgm:pt modelId="{C9F06762-7B9F-4190-BE51-0D50C79C54CB}">
      <dgm:prSet phldrT="[Texto]" custT="1"/>
      <dgm:spPr/>
      <dgm:t>
        <a:bodyPr/>
        <a:lstStyle/>
        <a:p>
          <a:r>
            <a:rPr lang="pt-BR" sz="1800" dirty="0" smtClean="0">
              <a:solidFill>
                <a:schemeClr val="tx1"/>
              </a:solidFill>
              <a:latin typeface="Arial"/>
              <a:cs typeface="Arial"/>
            </a:rPr>
            <a:t>FORMA JÁ PARTE DA ROTINA DE NOSSA UBS. É UMA ATIVIDADE CONSOLIDADA E INCORPORADA A NOSSAS PRIORIDADES.</a:t>
          </a:r>
          <a:endParaRPr lang="pt-BR" sz="1800" dirty="0">
            <a:solidFill>
              <a:schemeClr val="tx1"/>
            </a:solidFill>
            <a:latin typeface="Arial"/>
            <a:cs typeface="Arial"/>
          </a:endParaRPr>
        </a:p>
      </dgm:t>
    </dgm:pt>
    <dgm:pt modelId="{853E338B-58B5-4F30-B36C-E65B8BC1DA91}" type="parTrans" cxnId="{2588197A-3ACB-43D2-B960-2F0A0A9CDA9F}">
      <dgm:prSet/>
      <dgm:spPr/>
      <dgm:t>
        <a:bodyPr/>
        <a:lstStyle/>
        <a:p>
          <a:endParaRPr lang="pt-BR">
            <a:latin typeface="Arial"/>
            <a:cs typeface="Arial"/>
          </a:endParaRPr>
        </a:p>
      </dgm:t>
    </dgm:pt>
    <dgm:pt modelId="{7EFBB8EB-ADDD-4B0E-B310-84306D3D1D5A}" type="sibTrans" cxnId="{2588197A-3ACB-43D2-B960-2F0A0A9CDA9F}">
      <dgm:prSet/>
      <dgm:spPr/>
      <dgm:t>
        <a:bodyPr/>
        <a:lstStyle/>
        <a:p>
          <a:endParaRPr lang="pt-BR">
            <a:latin typeface="Arial"/>
            <a:cs typeface="Arial"/>
          </a:endParaRPr>
        </a:p>
      </dgm:t>
    </dgm:pt>
    <dgm:pt modelId="{5319DD0B-9B0B-4E78-9307-2E527B7D652E}">
      <dgm:prSet phldrT="[Texto]"/>
      <dgm:spPr/>
      <dgm:t>
        <a:bodyPr/>
        <a:lstStyle/>
        <a:p>
          <a:r>
            <a:rPr lang="pt-BR" b="1" dirty="0" smtClean="0">
              <a:solidFill>
                <a:schemeClr val="tx1"/>
              </a:solidFill>
              <a:latin typeface="Arial"/>
              <a:cs typeface="Arial"/>
            </a:rPr>
            <a:t>FALTOU</a:t>
          </a:r>
          <a:endParaRPr lang="pt-BR" b="1" dirty="0">
            <a:solidFill>
              <a:schemeClr val="tx1"/>
            </a:solidFill>
            <a:latin typeface="Arial"/>
            <a:cs typeface="Arial"/>
          </a:endParaRPr>
        </a:p>
      </dgm:t>
    </dgm:pt>
    <dgm:pt modelId="{5DAF0B2A-33BA-4CAF-A199-22C79244A030}" type="parTrans" cxnId="{DBCB63B6-A727-4878-AF7B-FCC74DBB3862}">
      <dgm:prSet/>
      <dgm:spPr/>
      <dgm:t>
        <a:bodyPr/>
        <a:lstStyle/>
        <a:p>
          <a:endParaRPr lang="pt-BR">
            <a:latin typeface="Arial"/>
            <a:cs typeface="Arial"/>
          </a:endParaRPr>
        </a:p>
      </dgm:t>
    </dgm:pt>
    <dgm:pt modelId="{F489F631-E094-4950-A21A-F82895FDF1C8}" type="sibTrans" cxnId="{DBCB63B6-A727-4878-AF7B-FCC74DBB3862}">
      <dgm:prSet/>
      <dgm:spPr/>
      <dgm:t>
        <a:bodyPr/>
        <a:lstStyle/>
        <a:p>
          <a:endParaRPr lang="pt-BR">
            <a:latin typeface="Arial"/>
            <a:cs typeface="Arial"/>
          </a:endParaRPr>
        </a:p>
      </dgm:t>
    </dgm:pt>
    <dgm:pt modelId="{E9EB8FFD-4D22-4FCA-91B2-477313FC1841}">
      <dgm:prSet phldrT="[Texto]" custT="1"/>
      <dgm:spPr/>
      <dgm:t>
        <a:bodyPr/>
        <a:lstStyle/>
        <a:p>
          <a:r>
            <a:rPr lang="pt-BR" sz="1800" dirty="0" smtClean="0">
              <a:solidFill>
                <a:schemeClr val="tx1"/>
              </a:solidFill>
              <a:latin typeface="Arial"/>
              <a:cs typeface="Arial"/>
            </a:rPr>
            <a:t>FALTA INTENSIFICAR O TRABALHO DE CONSCIENTIZAÇAO DA COMUNIDADE E </a:t>
          </a:r>
          <a:r>
            <a:rPr lang="pt-BR" sz="1800" dirty="0" smtClean="0">
              <a:solidFill>
                <a:schemeClr val="tx1"/>
              </a:solidFill>
              <a:latin typeface="Arial"/>
              <a:cs typeface="Arial"/>
            </a:rPr>
            <a:t>UNIR </a:t>
          </a:r>
          <a:r>
            <a:rPr lang="pt-BR" sz="1800" dirty="0" smtClean="0">
              <a:solidFill>
                <a:schemeClr val="tx1"/>
              </a:solidFill>
              <a:latin typeface="Arial"/>
              <a:cs typeface="Arial"/>
            </a:rPr>
            <a:t>ESFORÇOS DA EQUIPE PARA MANTER O ATINGIDO.  </a:t>
          </a:r>
          <a:endParaRPr lang="pt-BR" sz="1800" dirty="0">
            <a:solidFill>
              <a:schemeClr val="tx1"/>
            </a:solidFill>
            <a:latin typeface="Arial"/>
            <a:cs typeface="Arial"/>
          </a:endParaRPr>
        </a:p>
      </dgm:t>
    </dgm:pt>
    <dgm:pt modelId="{C9CBC1F8-5523-4828-9967-0B1B86F9214F}" type="parTrans" cxnId="{0903CB81-F5A2-489C-885D-11C40029494D}">
      <dgm:prSet/>
      <dgm:spPr/>
      <dgm:t>
        <a:bodyPr/>
        <a:lstStyle/>
        <a:p>
          <a:endParaRPr lang="pt-BR">
            <a:latin typeface="Arial"/>
            <a:cs typeface="Arial"/>
          </a:endParaRPr>
        </a:p>
      </dgm:t>
    </dgm:pt>
    <dgm:pt modelId="{3189A8E2-ED09-4893-BBBE-32F3636FB632}" type="sibTrans" cxnId="{0903CB81-F5A2-489C-885D-11C40029494D}">
      <dgm:prSet/>
      <dgm:spPr/>
      <dgm:t>
        <a:bodyPr/>
        <a:lstStyle/>
        <a:p>
          <a:endParaRPr lang="pt-BR">
            <a:latin typeface="Arial"/>
            <a:cs typeface="Arial"/>
          </a:endParaRPr>
        </a:p>
      </dgm:t>
    </dgm:pt>
    <dgm:pt modelId="{9EBE88F4-6B04-48D4-B5F5-E573D32FCC4B}">
      <dgm:prSet phldrT="[Texto]"/>
      <dgm:spPr/>
      <dgm:t>
        <a:bodyPr/>
        <a:lstStyle/>
        <a:p>
          <a:r>
            <a:rPr lang="pt-BR" b="1" dirty="0" smtClean="0">
              <a:solidFill>
                <a:schemeClr val="tx1"/>
              </a:solidFill>
              <a:latin typeface="Arial"/>
              <a:cs typeface="Arial"/>
            </a:rPr>
            <a:t>NO FUTURO</a:t>
          </a:r>
          <a:endParaRPr lang="pt-BR" b="1" dirty="0">
            <a:solidFill>
              <a:schemeClr val="tx1"/>
            </a:solidFill>
            <a:latin typeface="Arial"/>
            <a:cs typeface="Arial"/>
          </a:endParaRPr>
        </a:p>
      </dgm:t>
    </dgm:pt>
    <dgm:pt modelId="{3E1DDFC8-96BB-4FE5-B158-5B9B919043B6}" type="parTrans" cxnId="{15DAFA05-ECC1-4F6C-B7F0-386DF0128DD3}">
      <dgm:prSet/>
      <dgm:spPr/>
      <dgm:t>
        <a:bodyPr/>
        <a:lstStyle/>
        <a:p>
          <a:endParaRPr lang="pt-BR">
            <a:latin typeface="Arial"/>
            <a:cs typeface="Arial"/>
          </a:endParaRPr>
        </a:p>
      </dgm:t>
    </dgm:pt>
    <dgm:pt modelId="{5629689F-6802-459F-8273-29C1B07E27A4}" type="sibTrans" cxnId="{15DAFA05-ECC1-4F6C-B7F0-386DF0128DD3}">
      <dgm:prSet/>
      <dgm:spPr/>
      <dgm:t>
        <a:bodyPr/>
        <a:lstStyle/>
        <a:p>
          <a:endParaRPr lang="pt-BR">
            <a:latin typeface="Arial"/>
            <a:cs typeface="Arial"/>
          </a:endParaRPr>
        </a:p>
      </dgm:t>
    </dgm:pt>
    <dgm:pt modelId="{38DA171B-11D4-4EFF-9279-55EB68DD8E77}">
      <dgm:prSet phldrT="[Texto]" custT="1"/>
      <dgm:spPr/>
      <dgm:t>
        <a:bodyPr/>
        <a:lstStyle/>
        <a:p>
          <a:r>
            <a:rPr lang="pt-BR" sz="1800" dirty="0" smtClean="0">
              <a:solidFill>
                <a:schemeClr val="tx1"/>
              </a:solidFill>
              <a:latin typeface="Arial"/>
              <a:cs typeface="Arial"/>
            </a:rPr>
            <a:t>MELHORAR O REGISTRO E A COLETA DE DADOS, </a:t>
          </a:r>
          <a:r>
            <a:rPr lang="pt-BR" sz="1800" dirty="0" smtClean="0">
              <a:solidFill>
                <a:schemeClr val="tx1"/>
              </a:solidFill>
              <a:latin typeface="Arial"/>
              <a:cs typeface="Arial"/>
            </a:rPr>
            <a:t>GARANTIR </a:t>
          </a:r>
          <a:r>
            <a:rPr lang="pt-BR" sz="1800" dirty="0" smtClean="0">
              <a:solidFill>
                <a:schemeClr val="tx1"/>
              </a:solidFill>
              <a:latin typeface="Arial"/>
              <a:cs typeface="Arial"/>
            </a:rPr>
            <a:t>BUSCA ATIVA E CONTINUAR TRABALHANDO EM </a:t>
          </a:r>
          <a:r>
            <a:rPr lang="pt-BR" sz="1800" dirty="0" smtClean="0">
              <a:solidFill>
                <a:schemeClr val="tx1"/>
              </a:solidFill>
              <a:latin typeface="Arial"/>
              <a:cs typeface="Arial"/>
            </a:rPr>
            <a:t>EQUIPE. </a:t>
          </a:r>
          <a:endParaRPr lang="pt-BR" sz="1800" dirty="0">
            <a:solidFill>
              <a:schemeClr val="tx1"/>
            </a:solidFill>
            <a:latin typeface="Arial"/>
            <a:cs typeface="Arial"/>
          </a:endParaRPr>
        </a:p>
      </dgm:t>
    </dgm:pt>
    <dgm:pt modelId="{EDA5FD26-BC3A-4CA7-8A4A-ACEDD4A09F80}" type="parTrans" cxnId="{DBAD2CD5-AA20-4B52-8028-E803C3BE0C0F}">
      <dgm:prSet/>
      <dgm:spPr/>
      <dgm:t>
        <a:bodyPr/>
        <a:lstStyle/>
        <a:p>
          <a:endParaRPr lang="pt-BR">
            <a:latin typeface="Arial"/>
            <a:cs typeface="Arial"/>
          </a:endParaRPr>
        </a:p>
      </dgm:t>
    </dgm:pt>
    <dgm:pt modelId="{3C7A98C7-33DE-4778-9D0F-0C15F85E7A3F}" type="sibTrans" cxnId="{DBAD2CD5-AA20-4B52-8028-E803C3BE0C0F}">
      <dgm:prSet/>
      <dgm:spPr/>
      <dgm:t>
        <a:bodyPr/>
        <a:lstStyle/>
        <a:p>
          <a:endParaRPr lang="pt-BR">
            <a:latin typeface="Arial"/>
            <a:cs typeface="Arial"/>
          </a:endParaRPr>
        </a:p>
      </dgm:t>
    </dgm:pt>
    <dgm:pt modelId="{12C694A2-CD31-4ADB-A8A0-2B58D009517E}" type="pres">
      <dgm:prSet presAssocID="{0CFEDA84-53DB-4549-9E26-61EAA4B522C2}" presName="Name0" presStyleCnt="0">
        <dgm:presLayoutVars>
          <dgm:dir/>
          <dgm:animLvl val="lvl"/>
          <dgm:resizeHandles val="exact"/>
        </dgm:presLayoutVars>
      </dgm:prSet>
      <dgm:spPr/>
      <dgm:t>
        <a:bodyPr/>
        <a:lstStyle/>
        <a:p>
          <a:endParaRPr lang="pt-BR"/>
        </a:p>
      </dgm:t>
    </dgm:pt>
    <dgm:pt modelId="{C637C4C2-8111-40A8-8424-3EB465242345}" type="pres">
      <dgm:prSet presAssocID="{254CD738-ECFE-4881-80CB-11A95483E9DD}" presName="compositeNode" presStyleCnt="0">
        <dgm:presLayoutVars>
          <dgm:bulletEnabled val="1"/>
        </dgm:presLayoutVars>
      </dgm:prSet>
      <dgm:spPr/>
    </dgm:pt>
    <dgm:pt modelId="{89E4DBC6-511A-44CB-936C-AC9185365026}" type="pres">
      <dgm:prSet presAssocID="{254CD738-ECFE-4881-80CB-11A95483E9DD}" presName="bgRect" presStyleLbl="node1" presStyleIdx="0" presStyleCnt="3" custLinFactNeighborX="-4097" custLinFactNeighborY="-961"/>
      <dgm:spPr/>
      <dgm:t>
        <a:bodyPr/>
        <a:lstStyle/>
        <a:p>
          <a:endParaRPr lang="pt-BR"/>
        </a:p>
      </dgm:t>
    </dgm:pt>
    <dgm:pt modelId="{CD136B3B-2F47-4B52-AC80-4A85BE71E77C}" type="pres">
      <dgm:prSet presAssocID="{254CD738-ECFE-4881-80CB-11A95483E9DD}" presName="parentNode" presStyleLbl="node1" presStyleIdx="0" presStyleCnt="3">
        <dgm:presLayoutVars>
          <dgm:chMax val="0"/>
          <dgm:bulletEnabled val="1"/>
        </dgm:presLayoutVars>
      </dgm:prSet>
      <dgm:spPr/>
      <dgm:t>
        <a:bodyPr/>
        <a:lstStyle/>
        <a:p>
          <a:endParaRPr lang="pt-BR"/>
        </a:p>
      </dgm:t>
    </dgm:pt>
    <dgm:pt modelId="{315DF34A-0DA0-40AE-9464-76B17640D9F1}" type="pres">
      <dgm:prSet presAssocID="{254CD738-ECFE-4881-80CB-11A95483E9DD}" presName="childNode" presStyleLbl="node1" presStyleIdx="0" presStyleCnt="3">
        <dgm:presLayoutVars>
          <dgm:bulletEnabled val="1"/>
        </dgm:presLayoutVars>
      </dgm:prSet>
      <dgm:spPr/>
      <dgm:t>
        <a:bodyPr/>
        <a:lstStyle/>
        <a:p>
          <a:endParaRPr lang="pt-BR"/>
        </a:p>
      </dgm:t>
    </dgm:pt>
    <dgm:pt modelId="{6E0BE64D-8BBF-4116-8A90-1155BC024B64}" type="pres">
      <dgm:prSet presAssocID="{FD0CA91E-0C71-4E89-976E-501457FE8CFC}" presName="hSp" presStyleCnt="0"/>
      <dgm:spPr/>
    </dgm:pt>
    <dgm:pt modelId="{003DFA8F-9DA7-4920-9EC9-4895449EF96A}" type="pres">
      <dgm:prSet presAssocID="{FD0CA91E-0C71-4E89-976E-501457FE8CFC}" presName="vProcSp" presStyleCnt="0"/>
      <dgm:spPr/>
    </dgm:pt>
    <dgm:pt modelId="{3FD1E235-FF18-49B6-8921-652E1A5C67DF}" type="pres">
      <dgm:prSet presAssocID="{FD0CA91E-0C71-4E89-976E-501457FE8CFC}" presName="vSp1" presStyleCnt="0"/>
      <dgm:spPr/>
    </dgm:pt>
    <dgm:pt modelId="{882337E6-B54F-4AD9-977B-5FA381216C0C}" type="pres">
      <dgm:prSet presAssocID="{FD0CA91E-0C71-4E89-976E-501457FE8CFC}" presName="simulatedConn" presStyleLbl="solidFgAcc1" presStyleIdx="0" presStyleCnt="2"/>
      <dgm:spPr/>
    </dgm:pt>
    <dgm:pt modelId="{C93BAE4A-7592-4539-A67B-BF6CDAB25868}" type="pres">
      <dgm:prSet presAssocID="{FD0CA91E-0C71-4E89-976E-501457FE8CFC}" presName="vSp2" presStyleCnt="0"/>
      <dgm:spPr/>
    </dgm:pt>
    <dgm:pt modelId="{DECAC7A3-2A2E-4DEF-9368-58A407136797}" type="pres">
      <dgm:prSet presAssocID="{FD0CA91E-0C71-4E89-976E-501457FE8CFC}" presName="sibTrans" presStyleCnt="0"/>
      <dgm:spPr/>
    </dgm:pt>
    <dgm:pt modelId="{69436B5F-397D-4DEB-8CDA-AED65B2C17B3}" type="pres">
      <dgm:prSet presAssocID="{5319DD0B-9B0B-4E78-9307-2E527B7D652E}" presName="compositeNode" presStyleCnt="0">
        <dgm:presLayoutVars>
          <dgm:bulletEnabled val="1"/>
        </dgm:presLayoutVars>
      </dgm:prSet>
      <dgm:spPr/>
    </dgm:pt>
    <dgm:pt modelId="{D1123884-8121-476E-8C8F-906B058DEE8D}" type="pres">
      <dgm:prSet presAssocID="{5319DD0B-9B0B-4E78-9307-2E527B7D652E}" presName="bgRect" presStyleLbl="node1" presStyleIdx="1" presStyleCnt="3"/>
      <dgm:spPr/>
      <dgm:t>
        <a:bodyPr/>
        <a:lstStyle/>
        <a:p>
          <a:endParaRPr lang="pt-BR"/>
        </a:p>
      </dgm:t>
    </dgm:pt>
    <dgm:pt modelId="{51D0A008-6BA6-43E1-B6E4-78BD70C993D0}" type="pres">
      <dgm:prSet presAssocID="{5319DD0B-9B0B-4E78-9307-2E527B7D652E}" presName="parentNode" presStyleLbl="node1" presStyleIdx="1" presStyleCnt="3">
        <dgm:presLayoutVars>
          <dgm:chMax val="0"/>
          <dgm:bulletEnabled val="1"/>
        </dgm:presLayoutVars>
      </dgm:prSet>
      <dgm:spPr/>
      <dgm:t>
        <a:bodyPr/>
        <a:lstStyle/>
        <a:p>
          <a:endParaRPr lang="pt-BR"/>
        </a:p>
      </dgm:t>
    </dgm:pt>
    <dgm:pt modelId="{CEC3DA3E-A422-4952-B232-8BF5D36197A9}" type="pres">
      <dgm:prSet presAssocID="{5319DD0B-9B0B-4E78-9307-2E527B7D652E}" presName="childNode" presStyleLbl="node1" presStyleIdx="1" presStyleCnt="3">
        <dgm:presLayoutVars>
          <dgm:bulletEnabled val="1"/>
        </dgm:presLayoutVars>
      </dgm:prSet>
      <dgm:spPr/>
      <dgm:t>
        <a:bodyPr/>
        <a:lstStyle/>
        <a:p>
          <a:endParaRPr lang="pt-BR"/>
        </a:p>
      </dgm:t>
    </dgm:pt>
    <dgm:pt modelId="{F1384B29-9452-4253-86A6-AA6FFECFFA9D}" type="pres">
      <dgm:prSet presAssocID="{F489F631-E094-4950-A21A-F82895FDF1C8}" presName="hSp" presStyleCnt="0"/>
      <dgm:spPr/>
    </dgm:pt>
    <dgm:pt modelId="{3A9F1321-66F7-4C07-8D96-E9857A1E624B}" type="pres">
      <dgm:prSet presAssocID="{F489F631-E094-4950-A21A-F82895FDF1C8}" presName="vProcSp" presStyleCnt="0"/>
      <dgm:spPr/>
    </dgm:pt>
    <dgm:pt modelId="{BC67DC3B-6D3B-4F7F-93B0-43AFDD956AE4}" type="pres">
      <dgm:prSet presAssocID="{F489F631-E094-4950-A21A-F82895FDF1C8}" presName="vSp1" presStyleCnt="0"/>
      <dgm:spPr/>
    </dgm:pt>
    <dgm:pt modelId="{A055599B-D8DB-4FB8-A3FF-5D984E75438C}" type="pres">
      <dgm:prSet presAssocID="{F489F631-E094-4950-A21A-F82895FDF1C8}" presName="simulatedConn" presStyleLbl="solidFgAcc1" presStyleIdx="1" presStyleCnt="2"/>
      <dgm:spPr/>
    </dgm:pt>
    <dgm:pt modelId="{53EA193D-1807-4CE8-AA05-AD6E2C91829D}" type="pres">
      <dgm:prSet presAssocID="{F489F631-E094-4950-A21A-F82895FDF1C8}" presName="vSp2" presStyleCnt="0"/>
      <dgm:spPr/>
    </dgm:pt>
    <dgm:pt modelId="{0CD2B480-7E24-4DF9-99BB-A50D4DEC5B73}" type="pres">
      <dgm:prSet presAssocID="{F489F631-E094-4950-A21A-F82895FDF1C8}" presName="sibTrans" presStyleCnt="0"/>
      <dgm:spPr/>
    </dgm:pt>
    <dgm:pt modelId="{1F4360FA-0466-43AE-A410-1F3C64D3A2C7}" type="pres">
      <dgm:prSet presAssocID="{9EBE88F4-6B04-48D4-B5F5-E573D32FCC4B}" presName="compositeNode" presStyleCnt="0">
        <dgm:presLayoutVars>
          <dgm:bulletEnabled val="1"/>
        </dgm:presLayoutVars>
      </dgm:prSet>
      <dgm:spPr/>
    </dgm:pt>
    <dgm:pt modelId="{61AD83EB-B0D4-4B7A-8975-E6CF91DFD564}" type="pres">
      <dgm:prSet presAssocID="{9EBE88F4-6B04-48D4-B5F5-E573D32FCC4B}" presName="bgRect" presStyleLbl="node1" presStyleIdx="2" presStyleCnt="3"/>
      <dgm:spPr/>
      <dgm:t>
        <a:bodyPr/>
        <a:lstStyle/>
        <a:p>
          <a:endParaRPr lang="pt-BR"/>
        </a:p>
      </dgm:t>
    </dgm:pt>
    <dgm:pt modelId="{26B9966C-C858-480D-8C52-A701EEB49870}" type="pres">
      <dgm:prSet presAssocID="{9EBE88F4-6B04-48D4-B5F5-E573D32FCC4B}" presName="parentNode" presStyleLbl="node1" presStyleIdx="2" presStyleCnt="3">
        <dgm:presLayoutVars>
          <dgm:chMax val="0"/>
          <dgm:bulletEnabled val="1"/>
        </dgm:presLayoutVars>
      </dgm:prSet>
      <dgm:spPr/>
      <dgm:t>
        <a:bodyPr/>
        <a:lstStyle/>
        <a:p>
          <a:endParaRPr lang="pt-BR"/>
        </a:p>
      </dgm:t>
    </dgm:pt>
    <dgm:pt modelId="{0FBFAC08-E66C-4CED-B730-77D1EE0EAABA}" type="pres">
      <dgm:prSet presAssocID="{9EBE88F4-6B04-48D4-B5F5-E573D32FCC4B}" presName="childNode" presStyleLbl="node1" presStyleIdx="2" presStyleCnt="3">
        <dgm:presLayoutVars>
          <dgm:bulletEnabled val="1"/>
        </dgm:presLayoutVars>
      </dgm:prSet>
      <dgm:spPr/>
      <dgm:t>
        <a:bodyPr/>
        <a:lstStyle/>
        <a:p>
          <a:endParaRPr lang="pt-BR"/>
        </a:p>
      </dgm:t>
    </dgm:pt>
  </dgm:ptLst>
  <dgm:cxnLst>
    <dgm:cxn modelId="{FEF52CEF-654D-4584-A3DE-292AA34FF2E7}" type="presOf" srcId="{E9EB8FFD-4D22-4FCA-91B2-477313FC1841}" destId="{CEC3DA3E-A422-4952-B232-8BF5D36197A9}" srcOrd="0" destOrd="0" presId="urn:microsoft.com/office/officeart/2005/8/layout/hProcess7"/>
    <dgm:cxn modelId="{E2001302-8260-45D9-96E4-D067D010BE21}" type="presOf" srcId="{38DA171B-11D4-4EFF-9279-55EB68DD8E77}" destId="{0FBFAC08-E66C-4CED-B730-77D1EE0EAABA}" srcOrd="0" destOrd="0" presId="urn:microsoft.com/office/officeart/2005/8/layout/hProcess7"/>
    <dgm:cxn modelId="{806A6018-64C3-4FA5-AE63-EDEB99C741C8}" type="presOf" srcId="{C9F06762-7B9F-4190-BE51-0D50C79C54CB}" destId="{315DF34A-0DA0-40AE-9464-76B17640D9F1}" srcOrd="0" destOrd="0" presId="urn:microsoft.com/office/officeart/2005/8/layout/hProcess7"/>
    <dgm:cxn modelId="{0903CB81-F5A2-489C-885D-11C40029494D}" srcId="{5319DD0B-9B0B-4E78-9307-2E527B7D652E}" destId="{E9EB8FFD-4D22-4FCA-91B2-477313FC1841}" srcOrd="0" destOrd="0" parTransId="{C9CBC1F8-5523-4828-9967-0B1B86F9214F}" sibTransId="{3189A8E2-ED09-4893-BBBE-32F3636FB632}"/>
    <dgm:cxn modelId="{8E56DA4C-CC80-4BC7-9AC1-D14D364089F0}" type="presOf" srcId="{0CFEDA84-53DB-4549-9E26-61EAA4B522C2}" destId="{12C694A2-CD31-4ADB-A8A0-2B58D009517E}" srcOrd="0" destOrd="0" presId="urn:microsoft.com/office/officeart/2005/8/layout/hProcess7"/>
    <dgm:cxn modelId="{D136F698-BA92-4D7A-AAE0-DE715DBE0C36}" srcId="{0CFEDA84-53DB-4549-9E26-61EAA4B522C2}" destId="{254CD738-ECFE-4881-80CB-11A95483E9DD}" srcOrd="0" destOrd="0" parTransId="{75E33C53-111B-4A7C-94BD-92D418D5DCE2}" sibTransId="{FD0CA91E-0C71-4E89-976E-501457FE8CFC}"/>
    <dgm:cxn modelId="{DBAD2CD5-AA20-4B52-8028-E803C3BE0C0F}" srcId="{9EBE88F4-6B04-48D4-B5F5-E573D32FCC4B}" destId="{38DA171B-11D4-4EFF-9279-55EB68DD8E77}" srcOrd="0" destOrd="0" parTransId="{EDA5FD26-BC3A-4CA7-8A4A-ACEDD4A09F80}" sibTransId="{3C7A98C7-33DE-4778-9D0F-0C15F85E7A3F}"/>
    <dgm:cxn modelId="{2588197A-3ACB-43D2-B960-2F0A0A9CDA9F}" srcId="{254CD738-ECFE-4881-80CB-11A95483E9DD}" destId="{C9F06762-7B9F-4190-BE51-0D50C79C54CB}" srcOrd="0" destOrd="0" parTransId="{853E338B-58B5-4F30-B36C-E65B8BC1DA91}" sibTransId="{7EFBB8EB-ADDD-4B0E-B310-84306D3D1D5A}"/>
    <dgm:cxn modelId="{8A911EDD-5CF9-4088-86A2-BA4CA4ED9590}" type="presOf" srcId="{5319DD0B-9B0B-4E78-9307-2E527B7D652E}" destId="{51D0A008-6BA6-43E1-B6E4-78BD70C993D0}" srcOrd="1" destOrd="0" presId="urn:microsoft.com/office/officeart/2005/8/layout/hProcess7"/>
    <dgm:cxn modelId="{C5150BA3-2846-4060-B41D-B09277E5DEE3}" type="presOf" srcId="{5319DD0B-9B0B-4E78-9307-2E527B7D652E}" destId="{D1123884-8121-476E-8C8F-906B058DEE8D}" srcOrd="0" destOrd="0" presId="urn:microsoft.com/office/officeart/2005/8/layout/hProcess7"/>
    <dgm:cxn modelId="{A5A62773-D138-4724-A820-4F72F7A1F1A0}" type="presOf" srcId="{9EBE88F4-6B04-48D4-B5F5-E573D32FCC4B}" destId="{61AD83EB-B0D4-4B7A-8975-E6CF91DFD564}" srcOrd="0" destOrd="0" presId="urn:microsoft.com/office/officeart/2005/8/layout/hProcess7"/>
    <dgm:cxn modelId="{BB4FF0E1-7A39-4261-B424-227906FE8C3F}" type="presOf" srcId="{9EBE88F4-6B04-48D4-B5F5-E573D32FCC4B}" destId="{26B9966C-C858-480D-8C52-A701EEB49870}" srcOrd="1" destOrd="0" presId="urn:microsoft.com/office/officeart/2005/8/layout/hProcess7"/>
    <dgm:cxn modelId="{DBCB63B6-A727-4878-AF7B-FCC74DBB3862}" srcId="{0CFEDA84-53DB-4549-9E26-61EAA4B522C2}" destId="{5319DD0B-9B0B-4E78-9307-2E527B7D652E}" srcOrd="1" destOrd="0" parTransId="{5DAF0B2A-33BA-4CAF-A199-22C79244A030}" sibTransId="{F489F631-E094-4950-A21A-F82895FDF1C8}"/>
    <dgm:cxn modelId="{1C0BF107-F493-4288-AC9A-DF3D142A94DE}" type="presOf" srcId="{254CD738-ECFE-4881-80CB-11A95483E9DD}" destId="{89E4DBC6-511A-44CB-936C-AC9185365026}" srcOrd="0" destOrd="0" presId="urn:microsoft.com/office/officeart/2005/8/layout/hProcess7"/>
    <dgm:cxn modelId="{15DAFA05-ECC1-4F6C-B7F0-386DF0128DD3}" srcId="{0CFEDA84-53DB-4549-9E26-61EAA4B522C2}" destId="{9EBE88F4-6B04-48D4-B5F5-E573D32FCC4B}" srcOrd="2" destOrd="0" parTransId="{3E1DDFC8-96BB-4FE5-B158-5B9B919043B6}" sibTransId="{5629689F-6802-459F-8273-29C1B07E27A4}"/>
    <dgm:cxn modelId="{8C654B04-F511-4971-A111-260FFA3CCEDD}" type="presOf" srcId="{254CD738-ECFE-4881-80CB-11A95483E9DD}" destId="{CD136B3B-2F47-4B52-AC80-4A85BE71E77C}" srcOrd="1" destOrd="0" presId="urn:microsoft.com/office/officeart/2005/8/layout/hProcess7"/>
    <dgm:cxn modelId="{63597144-BBF2-42F7-93E6-6582D662D2E9}" type="presParOf" srcId="{12C694A2-CD31-4ADB-A8A0-2B58D009517E}" destId="{C637C4C2-8111-40A8-8424-3EB465242345}" srcOrd="0" destOrd="0" presId="urn:microsoft.com/office/officeart/2005/8/layout/hProcess7"/>
    <dgm:cxn modelId="{27D57E5D-C559-4F8C-B36D-77D86B50B309}" type="presParOf" srcId="{C637C4C2-8111-40A8-8424-3EB465242345}" destId="{89E4DBC6-511A-44CB-936C-AC9185365026}" srcOrd="0" destOrd="0" presId="urn:microsoft.com/office/officeart/2005/8/layout/hProcess7"/>
    <dgm:cxn modelId="{F78ACEF0-D88A-42AB-80E4-F40D8A661830}" type="presParOf" srcId="{C637C4C2-8111-40A8-8424-3EB465242345}" destId="{CD136B3B-2F47-4B52-AC80-4A85BE71E77C}" srcOrd="1" destOrd="0" presId="urn:microsoft.com/office/officeart/2005/8/layout/hProcess7"/>
    <dgm:cxn modelId="{1625B63D-AB86-40EB-A64D-0F54EA9BF96E}" type="presParOf" srcId="{C637C4C2-8111-40A8-8424-3EB465242345}" destId="{315DF34A-0DA0-40AE-9464-76B17640D9F1}" srcOrd="2" destOrd="0" presId="urn:microsoft.com/office/officeart/2005/8/layout/hProcess7"/>
    <dgm:cxn modelId="{32A10865-310F-4FDA-9C98-57D4C0E6233F}" type="presParOf" srcId="{12C694A2-CD31-4ADB-A8A0-2B58D009517E}" destId="{6E0BE64D-8BBF-4116-8A90-1155BC024B64}" srcOrd="1" destOrd="0" presId="urn:microsoft.com/office/officeart/2005/8/layout/hProcess7"/>
    <dgm:cxn modelId="{29DA37A8-9BB8-48D1-BF5F-E9AAAD17CC02}" type="presParOf" srcId="{12C694A2-CD31-4ADB-A8A0-2B58D009517E}" destId="{003DFA8F-9DA7-4920-9EC9-4895449EF96A}" srcOrd="2" destOrd="0" presId="urn:microsoft.com/office/officeart/2005/8/layout/hProcess7"/>
    <dgm:cxn modelId="{9E1CAA0F-056A-4DA1-B65C-BC7AE43F1B27}" type="presParOf" srcId="{003DFA8F-9DA7-4920-9EC9-4895449EF96A}" destId="{3FD1E235-FF18-49B6-8921-652E1A5C67DF}" srcOrd="0" destOrd="0" presId="urn:microsoft.com/office/officeart/2005/8/layout/hProcess7"/>
    <dgm:cxn modelId="{02150245-D4E5-4DE9-A04D-739260AC0988}" type="presParOf" srcId="{003DFA8F-9DA7-4920-9EC9-4895449EF96A}" destId="{882337E6-B54F-4AD9-977B-5FA381216C0C}" srcOrd="1" destOrd="0" presId="urn:microsoft.com/office/officeart/2005/8/layout/hProcess7"/>
    <dgm:cxn modelId="{08DD66BC-17B7-417D-A0EF-2F05980B2103}" type="presParOf" srcId="{003DFA8F-9DA7-4920-9EC9-4895449EF96A}" destId="{C93BAE4A-7592-4539-A67B-BF6CDAB25868}" srcOrd="2" destOrd="0" presId="urn:microsoft.com/office/officeart/2005/8/layout/hProcess7"/>
    <dgm:cxn modelId="{C782D098-50B7-4B5C-A130-A00A44158A8C}" type="presParOf" srcId="{12C694A2-CD31-4ADB-A8A0-2B58D009517E}" destId="{DECAC7A3-2A2E-4DEF-9368-58A407136797}" srcOrd="3" destOrd="0" presId="urn:microsoft.com/office/officeart/2005/8/layout/hProcess7"/>
    <dgm:cxn modelId="{4A3516AF-A22D-4B48-ABCB-0D806B338670}" type="presParOf" srcId="{12C694A2-CD31-4ADB-A8A0-2B58D009517E}" destId="{69436B5F-397D-4DEB-8CDA-AED65B2C17B3}" srcOrd="4" destOrd="0" presId="urn:microsoft.com/office/officeart/2005/8/layout/hProcess7"/>
    <dgm:cxn modelId="{40C95BE8-9AAE-4EB5-B840-1DD687359AD6}" type="presParOf" srcId="{69436B5F-397D-4DEB-8CDA-AED65B2C17B3}" destId="{D1123884-8121-476E-8C8F-906B058DEE8D}" srcOrd="0" destOrd="0" presId="urn:microsoft.com/office/officeart/2005/8/layout/hProcess7"/>
    <dgm:cxn modelId="{F574C4FF-1348-483E-A89C-D185F13C3705}" type="presParOf" srcId="{69436B5F-397D-4DEB-8CDA-AED65B2C17B3}" destId="{51D0A008-6BA6-43E1-B6E4-78BD70C993D0}" srcOrd="1" destOrd="0" presId="urn:microsoft.com/office/officeart/2005/8/layout/hProcess7"/>
    <dgm:cxn modelId="{BD8696B3-DFE5-4F0B-B3D0-BE05BA55BD52}" type="presParOf" srcId="{69436B5F-397D-4DEB-8CDA-AED65B2C17B3}" destId="{CEC3DA3E-A422-4952-B232-8BF5D36197A9}" srcOrd="2" destOrd="0" presId="urn:microsoft.com/office/officeart/2005/8/layout/hProcess7"/>
    <dgm:cxn modelId="{2800B156-E050-40A6-A307-E791CE44F946}" type="presParOf" srcId="{12C694A2-CD31-4ADB-A8A0-2B58D009517E}" destId="{F1384B29-9452-4253-86A6-AA6FFECFFA9D}" srcOrd="5" destOrd="0" presId="urn:microsoft.com/office/officeart/2005/8/layout/hProcess7"/>
    <dgm:cxn modelId="{FFB288B2-1EAC-446B-842C-447CA52D3FF1}" type="presParOf" srcId="{12C694A2-CD31-4ADB-A8A0-2B58D009517E}" destId="{3A9F1321-66F7-4C07-8D96-E9857A1E624B}" srcOrd="6" destOrd="0" presId="urn:microsoft.com/office/officeart/2005/8/layout/hProcess7"/>
    <dgm:cxn modelId="{28B71ECD-EC99-4CCF-879C-64DC01C758FE}" type="presParOf" srcId="{3A9F1321-66F7-4C07-8D96-E9857A1E624B}" destId="{BC67DC3B-6D3B-4F7F-93B0-43AFDD956AE4}" srcOrd="0" destOrd="0" presId="urn:microsoft.com/office/officeart/2005/8/layout/hProcess7"/>
    <dgm:cxn modelId="{A59512B6-EFBE-437B-9881-25D39E925414}" type="presParOf" srcId="{3A9F1321-66F7-4C07-8D96-E9857A1E624B}" destId="{A055599B-D8DB-4FB8-A3FF-5D984E75438C}" srcOrd="1" destOrd="0" presId="urn:microsoft.com/office/officeart/2005/8/layout/hProcess7"/>
    <dgm:cxn modelId="{4D854694-6919-4512-80CF-C1D3EA3533A6}" type="presParOf" srcId="{3A9F1321-66F7-4C07-8D96-E9857A1E624B}" destId="{53EA193D-1807-4CE8-AA05-AD6E2C91829D}" srcOrd="2" destOrd="0" presId="urn:microsoft.com/office/officeart/2005/8/layout/hProcess7"/>
    <dgm:cxn modelId="{9367D5D2-9FED-47E4-ABCA-5B6B2F2BBD24}" type="presParOf" srcId="{12C694A2-CD31-4ADB-A8A0-2B58D009517E}" destId="{0CD2B480-7E24-4DF9-99BB-A50D4DEC5B73}" srcOrd="7" destOrd="0" presId="urn:microsoft.com/office/officeart/2005/8/layout/hProcess7"/>
    <dgm:cxn modelId="{18FB001F-D5B7-48D1-A4A3-E614B7567EFA}" type="presParOf" srcId="{12C694A2-CD31-4ADB-A8A0-2B58D009517E}" destId="{1F4360FA-0466-43AE-A410-1F3C64D3A2C7}" srcOrd="8" destOrd="0" presId="urn:microsoft.com/office/officeart/2005/8/layout/hProcess7"/>
    <dgm:cxn modelId="{92599443-EF69-4011-8444-DF6F52C83E9D}" type="presParOf" srcId="{1F4360FA-0466-43AE-A410-1F3C64D3A2C7}" destId="{61AD83EB-B0D4-4B7A-8975-E6CF91DFD564}" srcOrd="0" destOrd="0" presId="urn:microsoft.com/office/officeart/2005/8/layout/hProcess7"/>
    <dgm:cxn modelId="{04E7423E-DAA6-4CC2-8657-3AB7D9426B91}" type="presParOf" srcId="{1F4360FA-0466-43AE-A410-1F3C64D3A2C7}" destId="{26B9966C-C858-480D-8C52-A701EEB49870}" srcOrd="1" destOrd="0" presId="urn:microsoft.com/office/officeart/2005/8/layout/hProcess7"/>
    <dgm:cxn modelId="{B7D9CF27-3763-434F-B881-3373E8A80B19}" type="presParOf" srcId="{1F4360FA-0466-43AE-A410-1F3C64D3A2C7}" destId="{0FBFAC08-E66C-4CED-B730-77D1EE0EAABA}"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91E3D-51AE-40DD-82D9-545A964917F6}">
      <dsp:nvSpPr>
        <dsp:cNvPr id="0" name=""/>
        <dsp:cNvSpPr/>
      </dsp:nvSpPr>
      <dsp:spPr>
        <a:xfrm>
          <a:off x="0" y="700952"/>
          <a:ext cx="2632792" cy="1579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t-BR" sz="1900" kern="1200" dirty="0" smtClean="0">
              <a:solidFill>
                <a:schemeClr val="tx1"/>
              </a:solidFill>
              <a:latin typeface="Arial"/>
              <a:cs typeface="Arial"/>
            </a:rPr>
            <a:t>Aumento da cobertura em um 66,3% com 163 </a:t>
          </a:r>
          <a:r>
            <a:rPr lang="pt-BR" sz="1900" kern="1200" dirty="0" smtClean="0">
              <a:solidFill>
                <a:schemeClr val="tx1"/>
              </a:solidFill>
              <a:latin typeface="Arial"/>
              <a:cs typeface="Arial"/>
            </a:rPr>
            <a:t>crianças.</a:t>
          </a:r>
          <a:endParaRPr lang="pt-BR" sz="1900" kern="1200" dirty="0">
            <a:solidFill>
              <a:schemeClr val="tx1"/>
            </a:solidFill>
            <a:latin typeface="Arial"/>
            <a:cs typeface="Arial"/>
          </a:endParaRPr>
        </a:p>
      </dsp:txBody>
      <dsp:txXfrm>
        <a:off x="0" y="700952"/>
        <a:ext cx="2632792" cy="1579675"/>
      </dsp:txXfrm>
    </dsp:sp>
    <dsp:sp modelId="{3A8EABE8-2050-4474-9999-19B9D9E5C819}">
      <dsp:nvSpPr>
        <dsp:cNvPr id="0" name=""/>
        <dsp:cNvSpPr/>
      </dsp:nvSpPr>
      <dsp:spPr>
        <a:xfrm>
          <a:off x="2896071" y="700952"/>
          <a:ext cx="2632792" cy="1579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t-BR" sz="1900" kern="1200" dirty="0" smtClean="0">
              <a:solidFill>
                <a:schemeClr val="tx1"/>
              </a:solidFill>
              <a:latin typeface="Arial"/>
              <a:cs typeface="Arial"/>
            </a:rPr>
            <a:t>Melhorar o </a:t>
          </a:r>
          <a:r>
            <a:rPr lang="pt-BR" sz="1900" kern="1200" dirty="0" smtClean="0">
              <a:solidFill>
                <a:schemeClr val="tx1"/>
              </a:solidFill>
              <a:latin typeface="Arial"/>
              <a:cs typeface="Arial"/>
            </a:rPr>
            <a:t>percentual de </a:t>
          </a:r>
          <a:r>
            <a:rPr lang="pt-BR" sz="1900" kern="1200" dirty="0" smtClean="0">
              <a:solidFill>
                <a:schemeClr val="tx1"/>
              </a:solidFill>
              <a:latin typeface="Arial"/>
              <a:cs typeface="Arial"/>
            </a:rPr>
            <a:t>crianças vacinadas mantendo ele </a:t>
          </a:r>
          <a:r>
            <a:rPr lang="pt-BR" sz="1900" kern="1200" dirty="0" smtClean="0">
              <a:solidFill>
                <a:schemeClr val="tx1"/>
              </a:solidFill>
              <a:latin typeface="Arial"/>
              <a:cs typeface="Arial"/>
            </a:rPr>
            <a:t>acima </a:t>
          </a:r>
          <a:r>
            <a:rPr lang="pt-BR" sz="1900" kern="1200" dirty="0" smtClean="0">
              <a:solidFill>
                <a:schemeClr val="tx1"/>
              </a:solidFill>
              <a:latin typeface="Arial"/>
              <a:cs typeface="Arial"/>
            </a:rPr>
            <a:t>de um 85%.</a:t>
          </a:r>
          <a:endParaRPr lang="pt-BR" sz="1900" kern="1200" dirty="0">
            <a:solidFill>
              <a:schemeClr val="tx1"/>
            </a:solidFill>
            <a:latin typeface="Arial"/>
            <a:cs typeface="Arial"/>
          </a:endParaRPr>
        </a:p>
      </dsp:txBody>
      <dsp:txXfrm>
        <a:off x="2896071" y="700952"/>
        <a:ext cx="2632792" cy="1579675"/>
      </dsp:txXfrm>
    </dsp:sp>
    <dsp:sp modelId="{FA99FF3A-AF4D-44FD-9EF6-8982DF4B95D6}">
      <dsp:nvSpPr>
        <dsp:cNvPr id="0" name=""/>
        <dsp:cNvSpPr/>
      </dsp:nvSpPr>
      <dsp:spPr>
        <a:xfrm>
          <a:off x="5792143" y="700952"/>
          <a:ext cx="2632792" cy="1579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t-BR" sz="1900" kern="1200" dirty="0" smtClean="0">
              <a:solidFill>
                <a:schemeClr val="tx1"/>
              </a:solidFill>
              <a:latin typeface="Arial"/>
              <a:cs typeface="Arial"/>
            </a:rPr>
            <a:t>Todas nossas crianças entre 6 e 24 meses ficarão cobertas com a suplementação de ferro para </a:t>
          </a:r>
          <a:r>
            <a:rPr lang="pt-BR" sz="1900" kern="1200" dirty="0" smtClean="0">
              <a:solidFill>
                <a:schemeClr val="tx1"/>
              </a:solidFill>
              <a:latin typeface="Arial"/>
              <a:cs typeface="Arial"/>
            </a:rPr>
            <a:t>100</a:t>
          </a:r>
          <a:r>
            <a:rPr lang="pt-BR" sz="1900" kern="1200" dirty="0" smtClean="0">
              <a:solidFill>
                <a:schemeClr val="tx1"/>
              </a:solidFill>
              <a:latin typeface="Arial"/>
              <a:cs typeface="Arial"/>
            </a:rPr>
            <a:t>%. </a:t>
          </a:r>
          <a:endParaRPr lang="pt-BR" sz="1900" kern="1200" dirty="0">
            <a:solidFill>
              <a:schemeClr val="tx1"/>
            </a:solidFill>
            <a:latin typeface="Arial"/>
            <a:cs typeface="Arial"/>
          </a:endParaRPr>
        </a:p>
      </dsp:txBody>
      <dsp:txXfrm>
        <a:off x="5792143" y="700952"/>
        <a:ext cx="2632792" cy="1579675"/>
      </dsp:txXfrm>
    </dsp:sp>
    <dsp:sp modelId="{E9FEA2FF-3FCB-4FDF-B627-9418725B4C29}">
      <dsp:nvSpPr>
        <dsp:cNvPr id="0" name=""/>
        <dsp:cNvSpPr/>
      </dsp:nvSpPr>
      <dsp:spPr>
        <a:xfrm>
          <a:off x="0" y="2543907"/>
          <a:ext cx="2632792" cy="1579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t-BR" sz="1900" kern="1200" dirty="0" smtClean="0">
              <a:solidFill>
                <a:schemeClr val="tx1"/>
              </a:solidFill>
              <a:latin typeface="Arial"/>
              <a:cs typeface="Arial"/>
            </a:rPr>
            <a:t>Realizar o teste do pezinho a todos os recém-nascidos nos primeiros 7 dias. </a:t>
          </a:r>
          <a:endParaRPr lang="pt-BR" sz="1900" kern="1200" dirty="0">
            <a:solidFill>
              <a:schemeClr val="tx1"/>
            </a:solidFill>
            <a:latin typeface="Arial"/>
            <a:cs typeface="Arial"/>
          </a:endParaRPr>
        </a:p>
      </dsp:txBody>
      <dsp:txXfrm>
        <a:off x="0" y="2543907"/>
        <a:ext cx="2632792" cy="1579675"/>
      </dsp:txXfrm>
    </dsp:sp>
    <dsp:sp modelId="{389FFF5B-21B1-447F-937F-669271BA983F}">
      <dsp:nvSpPr>
        <dsp:cNvPr id="0" name=""/>
        <dsp:cNvSpPr/>
      </dsp:nvSpPr>
      <dsp:spPr>
        <a:xfrm>
          <a:off x="2896071" y="2543907"/>
          <a:ext cx="2632792" cy="1579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t-BR" sz="1900" kern="1200" dirty="0" smtClean="0">
              <a:solidFill>
                <a:schemeClr val="tx1"/>
              </a:solidFill>
              <a:latin typeface="Arial"/>
              <a:cs typeface="Arial"/>
            </a:rPr>
            <a:t>Melhorou para </a:t>
          </a:r>
          <a:r>
            <a:rPr lang="pt-BR" sz="1900" kern="1200" dirty="0" smtClean="0">
              <a:solidFill>
                <a:schemeClr val="tx1"/>
              </a:solidFill>
              <a:latin typeface="Arial"/>
              <a:cs typeface="Arial"/>
            </a:rPr>
            <a:t>85% da cobertura e atendimento odontológico. </a:t>
          </a:r>
          <a:endParaRPr lang="pt-BR" sz="1900" kern="1200" dirty="0">
            <a:solidFill>
              <a:schemeClr val="tx1"/>
            </a:solidFill>
            <a:latin typeface="Arial"/>
            <a:cs typeface="Arial"/>
          </a:endParaRPr>
        </a:p>
      </dsp:txBody>
      <dsp:txXfrm>
        <a:off x="2896071" y="2543907"/>
        <a:ext cx="2632792" cy="1579675"/>
      </dsp:txXfrm>
    </dsp:sp>
    <dsp:sp modelId="{2B140969-8BD3-48F0-A0CF-05BB882CBC1C}">
      <dsp:nvSpPr>
        <dsp:cNvPr id="0" name=""/>
        <dsp:cNvSpPr/>
      </dsp:nvSpPr>
      <dsp:spPr>
        <a:xfrm>
          <a:off x="5792143" y="2543907"/>
          <a:ext cx="2632792" cy="1579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t-BR" sz="1900" kern="1200" dirty="0" smtClean="0">
              <a:solidFill>
                <a:schemeClr val="tx1"/>
              </a:solidFill>
              <a:latin typeface="Arial"/>
              <a:cs typeface="Arial"/>
            </a:rPr>
            <a:t>100</a:t>
          </a:r>
          <a:r>
            <a:rPr lang="pt-BR" sz="1900" kern="1200" dirty="0" smtClean="0">
              <a:solidFill>
                <a:schemeClr val="tx1"/>
              </a:solidFill>
              <a:latin typeface="Arial"/>
              <a:cs typeface="Arial"/>
            </a:rPr>
            <a:t>% de crianças </a:t>
          </a:r>
          <a:r>
            <a:rPr lang="pt-BR" sz="1900" kern="1200" dirty="0" smtClean="0">
              <a:solidFill>
                <a:schemeClr val="tx1"/>
              </a:solidFill>
              <a:latin typeface="Arial"/>
              <a:cs typeface="Arial"/>
            </a:rPr>
            <a:t>com busca ativa e </a:t>
          </a:r>
          <a:r>
            <a:rPr lang="pt-BR" sz="1900" kern="1200" dirty="0" smtClean="0">
              <a:solidFill>
                <a:schemeClr val="tx1"/>
              </a:solidFill>
              <a:latin typeface="Arial"/>
              <a:cs typeface="Arial"/>
            </a:rPr>
            <a:t>95% melhoras seu registro e avaliação.</a:t>
          </a:r>
          <a:endParaRPr lang="pt-BR" sz="1900" kern="1200" dirty="0">
            <a:solidFill>
              <a:schemeClr val="tx1"/>
            </a:solidFill>
            <a:latin typeface="Arial"/>
            <a:cs typeface="Arial"/>
          </a:endParaRPr>
        </a:p>
      </dsp:txBody>
      <dsp:txXfrm>
        <a:off x="5792143" y="2543907"/>
        <a:ext cx="2632792" cy="1579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4021F-D910-4254-96B6-512C200307BA}">
      <dsp:nvSpPr>
        <dsp:cNvPr id="0" name=""/>
        <dsp:cNvSpPr/>
      </dsp:nvSpPr>
      <dsp:spPr>
        <a:xfrm>
          <a:off x="32441" y="418429"/>
          <a:ext cx="2610852"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pt-BR" sz="1700" b="1" kern="1200" dirty="0" smtClean="0">
              <a:solidFill>
                <a:schemeClr val="tx1"/>
              </a:solidFill>
              <a:latin typeface="Arial"/>
              <a:cs typeface="Arial"/>
            </a:rPr>
            <a:t>PARA EQUIPE</a:t>
          </a:r>
          <a:endParaRPr lang="pt-BR" sz="1700" b="1" kern="1200" dirty="0">
            <a:solidFill>
              <a:schemeClr val="tx1"/>
            </a:solidFill>
            <a:latin typeface="Arial"/>
            <a:cs typeface="Arial"/>
          </a:endParaRPr>
        </a:p>
      </dsp:txBody>
      <dsp:txXfrm>
        <a:off x="32441" y="418429"/>
        <a:ext cx="2610852" cy="489600"/>
      </dsp:txXfrm>
    </dsp:sp>
    <dsp:sp modelId="{EA5A551C-2DC4-4CEA-91C8-EE739130B850}">
      <dsp:nvSpPr>
        <dsp:cNvPr id="0" name=""/>
        <dsp:cNvSpPr/>
      </dsp:nvSpPr>
      <dsp:spPr>
        <a:xfrm>
          <a:off x="2677" y="879246"/>
          <a:ext cx="2610852" cy="369965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pt-BR" sz="1700" kern="1200" dirty="0" smtClean="0">
              <a:latin typeface="Arial"/>
              <a:cs typeface="Arial"/>
            </a:rPr>
            <a:t>MAIS CAPACITAÇÃO,</a:t>
          </a:r>
          <a:endParaRPr lang="pt-BR" sz="1700" kern="1200" dirty="0">
            <a:latin typeface="Arial"/>
            <a:cs typeface="Arial"/>
          </a:endParaRPr>
        </a:p>
        <a:p>
          <a:pPr marL="171450" lvl="1" indent="-171450" algn="l" defTabSz="755650">
            <a:lnSpc>
              <a:spcPct val="90000"/>
            </a:lnSpc>
            <a:spcBef>
              <a:spcPct val="0"/>
            </a:spcBef>
            <a:spcAft>
              <a:spcPct val="15000"/>
            </a:spcAft>
            <a:buChar char="••"/>
          </a:pPr>
          <a:r>
            <a:rPr lang="pt-BR" sz="1700" kern="1200" dirty="0" smtClean="0">
              <a:latin typeface="Arial"/>
              <a:cs typeface="Arial"/>
            </a:rPr>
            <a:t>MAIS ORGANIZAÇÃO,</a:t>
          </a:r>
          <a:endParaRPr lang="pt-BR" sz="1700" kern="1200" dirty="0">
            <a:latin typeface="Arial"/>
            <a:cs typeface="Arial"/>
          </a:endParaRPr>
        </a:p>
        <a:p>
          <a:pPr marL="171450" lvl="1" indent="-171450" algn="l" defTabSz="755650">
            <a:lnSpc>
              <a:spcPct val="90000"/>
            </a:lnSpc>
            <a:spcBef>
              <a:spcPct val="0"/>
            </a:spcBef>
            <a:spcAft>
              <a:spcPct val="15000"/>
            </a:spcAft>
            <a:buChar char="••"/>
          </a:pPr>
          <a:r>
            <a:rPr lang="pt-BR" sz="1700" kern="1200" dirty="0" smtClean="0">
              <a:latin typeface="Arial"/>
              <a:cs typeface="Arial"/>
            </a:rPr>
            <a:t>INTEGRAÇÃO,</a:t>
          </a:r>
          <a:endParaRPr lang="pt-BR" sz="1700" kern="1200" dirty="0">
            <a:latin typeface="Arial"/>
            <a:cs typeface="Arial"/>
          </a:endParaRPr>
        </a:p>
        <a:p>
          <a:pPr marL="171450" lvl="1" indent="-171450" algn="l" defTabSz="755650">
            <a:lnSpc>
              <a:spcPct val="90000"/>
            </a:lnSpc>
            <a:spcBef>
              <a:spcPct val="0"/>
            </a:spcBef>
            <a:spcAft>
              <a:spcPct val="15000"/>
            </a:spcAft>
            <a:buChar char="••"/>
          </a:pPr>
          <a:r>
            <a:rPr lang="pt-BR" sz="1700" kern="1200" dirty="0" smtClean="0">
              <a:latin typeface="Arial"/>
              <a:cs typeface="Arial"/>
            </a:rPr>
            <a:t>UNIÃO E</a:t>
          </a:r>
          <a:endParaRPr lang="pt-BR" sz="1700" kern="1200" dirty="0">
            <a:latin typeface="Arial"/>
            <a:cs typeface="Arial"/>
          </a:endParaRPr>
        </a:p>
        <a:p>
          <a:pPr marL="171450" lvl="1" indent="-171450" algn="l" defTabSz="755650">
            <a:lnSpc>
              <a:spcPct val="90000"/>
            </a:lnSpc>
            <a:spcBef>
              <a:spcPct val="0"/>
            </a:spcBef>
            <a:spcAft>
              <a:spcPct val="15000"/>
            </a:spcAft>
            <a:buChar char="••"/>
          </a:pPr>
          <a:r>
            <a:rPr lang="pt-BR" sz="1700" kern="1200" dirty="0" smtClean="0">
              <a:latin typeface="Arial"/>
              <a:cs typeface="Arial"/>
            </a:rPr>
            <a:t>MUITA RESPONSABILIDADE POR CADA UMA DAS AÇÕES PLANEJADAS. </a:t>
          </a:r>
          <a:endParaRPr lang="pt-BR" sz="1700" kern="1200" dirty="0">
            <a:latin typeface="Arial"/>
            <a:cs typeface="Arial"/>
          </a:endParaRPr>
        </a:p>
      </dsp:txBody>
      <dsp:txXfrm>
        <a:off x="2677" y="879246"/>
        <a:ext cx="2610852" cy="3699659"/>
      </dsp:txXfrm>
    </dsp:sp>
    <dsp:sp modelId="{3DE677D4-BC97-4180-9E88-C6C15AE1B76B}">
      <dsp:nvSpPr>
        <dsp:cNvPr id="0" name=""/>
        <dsp:cNvSpPr/>
      </dsp:nvSpPr>
      <dsp:spPr>
        <a:xfrm>
          <a:off x="2979049" y="389646"/>
          <a:ext cx="2610852"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pt-BR" sz="1700" b="1" kern="1200" dirty="0" smtClean="0">
              <a:solidFill>
                <a:schemeClr val="tx1"/>
              </a:solidFill>
              <a:latin typeface="Arial"/>
              <a:cs typeface="Arial"/>
            </a:rPr>
            <a:t>PARA O SERVIÇO</a:t>
          </a:r>
        </a:p>
      </dsp:txBody>
      <dsp:txXfrm>
        <a:off x="2979049" y="389646"/>
        <a:ext cx="2610852" cy="489600"/>
      </dsp:txXfrm>
    </dsp:sp>
    <dsp:sp modelId="{DEE51FA3-79B4-493B-8193-A0C83E7997A4}">
      <dsp:nvSpPr>
        <dsp:cNvPr id="0" name=""/>
        <dsp:cNvSpPr/>
      </dsp:nvSpPr>
      <dsp:spPr>
        <a:xfrm>
          <a:off x="2979049" y="879246"/>
          <a:ext cx="2610852" cy="369965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pt-BR" sz="1700" kern="1200" dirty="0" smtClean="0">
              <a:latin typeface="Arial"/>
              <a:cs typeface="Arial"/>
            </a:rPr>
            <a:t>INICIO DA CONSULTA DE PUERICULTURA.</a:t>
          </a:r>
          <a:endParaRPr lang="pt-BR" sz="1700" kern="1200" dirty="0">
            <a:latin typeface="Arial"/>
            <a:cs typeface="Arial"/>
          </a:endParaRPr>
        </a:p>
        <a:p>
          <a:pPr marL="171450" lvl="1" indent="-171450" algn="l" defTabSz="755650">
            <a:lnSpc>
              <a:spcPct val="90000"/>
            </a:lnSpc>
            <a:spcBef>
              <a:spcPct val="0"/>
            </a:spcBef>
            <a:spcAft>
              <a:spcPct val="15000"/>
            </a:spcAft>
            <a:buChar char="••"/>
          </a:pPr>
          <a:r>
            <a:rPr lang="pt-BR" sz="1700" kern="1200" dirty="0" smtClean="0">
              <a:latin typeface="Arial"/>
              <a:cs typeface="Arial"/>
            </a:rPr>
            <a:t>MELHORA NA QUALIDADE DO ATENDIMENTO.</a:t>
          </a:r>
          <a:endParaRPr lang="pt-BR" sz="1700" kern="1200" dirty="0">
            <a:latin typeface="Arial"/>
            <a:cs typeface="Arial"/>
          </a:endParaRPr>
        </a:p>
        <a:p>
          <a:pPr marL="171450" lvl="1" indent="-171450" algn="l" defTabSz="755650">
            <a:lnSpc>
              <a:spcPct val="90000"/>
            </a:lnSpc>
            <a:spcBef>
              <a:spcPct val="0"/>
            </a:spcBef>
            <a:spcAft>
              <a:spcPct val="15000"/>
            </a:spcAft>
            <a:buChar char="••"/>
          </a:pPr>
          <a:r>
            <a:rPr lang="pt-BR" sz="1700" kern="1200" dirty="0" smtClean="0">
              <a:latin typeface="Arial"/>
              <a:cs typeface="Arial"/>
            </a:rPr>
            <a:t>MAIOR NUMERO DE CRIANÇAS ACOMPANHADAS.</a:t>
          </a:r>
          <a:endParaRPr lang="pt-BR" sz="1700" kern="1200" dirty="0">
            <a:latin typeface="Arial"/>
            <a:cs typeface="Arial"/>
          </a:endParaRPr>
        </a:p>
        <a:p>
          <a:pPr marL="171450" lvl="1" indent="-171450" algn="l" defTabSz="755650">
            <a:lnSpc>
              <a:spcPct val="90000"/>
            </a:lnSpc>
            <a:spcBef>
              <a:spcPct val="0"/>
            </a:spcBef>
            <a:spcAft>
              <a:spcPct val="15000"/>
            </a:spcAft>
            <a:buChar char="••"/>
          </a:pPr>
          <a:r>
            <a:rPr lang="pt-BR" sz="1700" kern="1200" dirty="0" smtClean="0">
              <a:latin typeface="Arial"/>
              <a:cs typeface="Arial"/>
            </a:rPr>
            <a:t>MELHORA NOS INDICADORES DO PROGRAMA DE SAUDE DA CRIANÇAS. </a:t>
          </a:r>
          <a:endParaRPr lang="pt-BR" sz="1700" kern="1200" dirty="0">
            <a:latin typeface="Arial"/>
            <a:cs typeface="Arial"/>
          </a:endParaRPr>
        </a:p>
        <a:p>
          <a:pPr marL="171450" lvl="1" indent="-171450" algn="l" defTabSz="755650">
            <a:lnSpc>
              <a:spcPct val="90000"/>
            </a:lnSpc>
            <a:spcBef>
              <a:spcPct val="0"/>
            </a:spcBef>
            <a:spcAft>
              <a:spcPct val="15000"/>
            </a:spcAft>
            <a:buChar char="••"/>
          </a:pPr>
          <a:endParaRPr lang="pt-BR" sz="1700" kern="1200" dirty="0">
            <a:latin typeface="Arial"/>
            <a:cs typeface="Arial"/>
          </a:endParaRPr>
        </a:p>
      </dsp:txBody>
      <dsp:txXfrm>
        <a:off x="2979049" y="879246"/>
        <a:ext cx="2610852" cy="3699659"/>
      </dsp:txXfrm>
    </dsp:sp>
    <dsp:sp modelId="{07759281-966F-4B75-BFC1-A0D87400CEFB}">
      <dsp:nvSpPr>
        <dsp:cNvPr id="0" name=""/>
        <dsp:cNvSpPr/>
      </dsp:nvSpPr>
      <dsp:spPr>
        <a:xfrm>
          <a:off x="5955421" y="389646"/>
          <a:ext cx="2610852"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pt-BR" sz="1700" b="1" kern="1200" dirty="0" smtClean="0">
              <a:solidFill>
                <a:schemeClr val="tx1"/>
              </a:solidFill>
              <a:latin typeface="Arial"/>
              <a:cs typeface="Arial"/>
            </a:rPr>
            <a:t>PARA A COMUNIDADE</a:t>
          </a:r>
          <a:endParaRPr lang="pt-BR" sz="1700" b="1" kern="1200" dirty="0">
            <a:solidFill>
              <a:schemeClr val="tx1"/>
            </a:solidFill>
            <a:latin typeface="Arial"/>
            <a:cs typeface="Arial"/>
          </a:endParaRPr>
        </a:p>
      </dsp:txBody>
      <dsp:txXfrm>
        <a:off x="5955421" y="389646"/>
        <a:ext cx="2610852" cy="489600"/>
      </dsp:txXfrm>
    </dsp:sp>
    <dsp:sp modelId="{8299BF7E-866C-4816-B8A0-F251813D1C4B}">
      <dsp:nvSpPr>
        <dsp:cNvPr id="0" name=""/>
        <dsp:cNvSpPr/>
      </dsp:nvSpPr>
      <dsp:spPr>
        <a:xfrm>
          <a:off x="5955421" y="879246"/>
          <a:ext cx="2610852" cy="369965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pt-BR" sz="1700" kern="1200" dirty="0" smtClean="0">
              <a:latin typeface="Arial"/>
              <a:cs typeface="Arial"/>
            </a:rPr>
            <a:t>IDENTIFICAÇÃO COM O PROJETO E </a:t>
          </a:r>
          <a:r>
            <a:rPr lang="pt-BR" sz="1700" kern="1200" dirty="0" smtClean="0">
              <a:latin typeface="Arial"/>
              <a:cs typeface="Arial"/>
            </a:rPr>
            <a:t>ACEITAÇ</a:t>
          </a:r>
          <a:r>
            <a:rPr lang="pt-BR" sz="1700" kern="1200" dirty="0" smtClean="0">
              <a:latin typeface="Arial"/>
              <a:cs typeface="Arial"/>
            </a:rPr>
            <a:t>ÃO</a:t>
          </a:r>
          <a:r>
            <a:rPr lang="pt-BR" sz="1700" kern="1200" dirty="0" smtClean="0">
              <a:latin typeface="Arial"/>
              <a:cs typeface="Arial"/>
            </a:rPr>
            <a:t> </a:t>
          </a:r>
          <a:r>
            <a:rPr lang="pt-BR" sz="1700" kern="1200" dirty="0" smtClean="0">
              <a:latin typeface="Arial"/>
              <a:cs typeface="Arial"/>
            </a:rPr>
            <a:t>DO MESMO</a:t>
          </a:r>
          <a:endParaRPr lang="pt-BR" sz="1700" kern="1200" dirty="0">
            <a:latin typeface="Arial"/>
            <a:cs typeface="Arial"/>
          </a:endParaRPr>
        </a:p>
        <a:p>
          <a:pPr marL="171450" lvl="1" indent="-171450" algn="l" defTabSz="755650">
            <a:lnSpc>
              <a:spcPct val="90000"/>
            </a:lnSpc>
            <a:spcBef>
              <a:spcPct val="0"/>
            </a:spcBef>
            <a:spcAft>
              <a:spcPct val="15000"/>
            </a:spcAft>
            <a:buChar char="••"/>
          </a:pPr>
          <a:r>
            <a:rPr lang="pt-BR" sz="1700" kern="1200" dirty="0" smtClean="0">
              <a:latin typeface="Arial"/>
              <a:cs typeface="Arial"/>
            </a:rPr>
            <a:t>MAIOR PARTICIPAÇÃO NAS ATIVIDADES DA UBS.</a:t>
          </a:r>
          <a:endParaRPr lang="pt-BR" sz="1700" kern="1200" dirty="0">
            <a:latin typeface="Arial"/>
            <a:cs typeface="Arial"/>
          </a:endParaRPr>
        </a:p>
        <a:p>
          <a:pPr marL="171450" lvl="1" indent="-171450" algn="l" defTabSz="755650">
            <a:lnSpc>
              <a:spcPct val="90000"/>
            </a:lnSpc>
            <a:spcBef>
              <a:spcPct val="0"/>
            </a:spcBef>
            <a:spcAft>
              <a:spcPct val="15000"/>
            </a:spcAft>
            <a:buChar char="••"/>
          </a:pPr>
          <a:r>
            <a:rPr lang="pt-BR" sz="1700" kern="1200" dirty="0" smtClean="0">
              <a:latin typeface="Arial"/>
              <a:cs typeface="Arial"/>
            </a:rPr>
            <a:t>PARTICIPAÇÃO ATIVA NAS ATIVIDADES DE EDUCAÇÃO E PROMOÇÃO DE SAÚDE. </a:t>
          </a:r>
          <a:endParaRPr lang="pt-BR" sz="1700" kern="1200" dirty="0">
            <a:latin typeface="Arial"/>
            <a:cs typeface="Arial"/>
          </a:endParaRPr>
        </a:p>
      </dsp:txBody>
      <dsp:txXfrm>
        <a:off x="5955421" y="879246"/>
        <a:ext cx="2610852" cy="3699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DBC6-511A-44CB-936C-AC9185365026}">
      <dsp:nvSpPr>
        <dsp:cNvPr id="0" name=""/>
        <dsp:cNvSpPr/>
      </dsp:nvSpPr>
      <dsp:spPr>
        <a:xfrm>
          <a:off x="0" y="489300"/>
          <a:ext cx="2673507" cy="3208209"/>
        </a:xfrm>
        <a:prstGeom prst="roundRect">
          <a:avLst>
            <a:gd name="adj" fmla="val 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pt-BR" sz="2800" b="1" kern="1200" dirty="0" smtClean="0">
              <a:solidFill>
                <a:schemeClr val="tx1"/>
              </a:solidFill>
              <a:latin typeface="Arial"/>
              <a:cs typeface="Arial"/>
            </a:rPr>
            <a:t>NO MOMENTO</a:t>
          </a:r>
          <a:endParaRPr lang="pt-BR" sz="2800" b="1" kern="1200" dirty="0">
            <a:solidFill>
              <a:schemeClr val="tx1"/>
            </a:solidFill>
            <a:latin typeface="Arial"/>
            <a:cs typeface="Arial"/>
          </a:endParaRPr>
        </a:p>
      </dsp:txBody>
      <dsp:txXfrm rot="16200000">
        <a:off x="-1048015" y="1537315"/>
        <a:ext cx="2630731" cy="534701"/>
      </dsp:txXfrm>
    </dsp:sp>
    <dsp:sp modelId="{315DF34A-0DA0-40AE-9464-76B17640D9F1}">
      <dsp:nvSpPr>
        <dsp:cNvPr id="0" name=""/>
        <dsp:cNvSpPr/>
      </dsp:nvSpPr>
      <dsp:spPr>
        <a:xfrm>
          <a:off x="534701" y="489300"/>
          <a:ext cx="1991763" cy="320820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pt-BR" sz="1800" kern="1200" dirty="0" smtClean="0">
              <a:solidFill>
                <a:schemeClr val="tx1"/>
              </a:solidFill>
              <a:latin typeface="Arial"/>
              <a:cs typeface="Arial"/>
            </a:rPr>
            <a:t>FORMA JÁ PARTE DA ROTINA DE NOSSA UBS. É UMA ATIVIDADE CONSOLIDADA E INCORPORADA A NOSSAS PRIORIDADES.</a:t>
          </a:r>
          <a:endParaRPr lang="pt-BR" sz="1800" kern="1200" dirty="0">
            <a:solidFill>
              <a:schemeClr val="tx1"/>
            </a:solidFill>
            <a:latin typeface="Arial"/>
            <a:cs typeface="Arial"/>
          </a:endParaRPr>
        </a:p>
      </dsp:txBody>
      <dsp:txXfrm>
        <a:off x="534701" y="489300"/>
        <a:ext cx="1991763" cy="3208209"/>
      </dsp:txXfrm>
    </dsp:sp>
    <dsp:sp modelId="{D1123884-8121-476E-8C8F-906B058DEE8D}">
      <dsp:nvSpPr>
        <dsp:cNvPr id="0" name=""/>
        <dsp:cNvSpPr/>
      </dsp:nvSpPr>
      <dsp:spPr>
        <a:xfrm>
          <a:off x="2767702" y="520131"/>
          <a:ext cx="2673507" cy="3208209"/>
        </a:xfrm>
        <a:prstGeom prst="roundRect">
          <a:avLst>
            <a:gd name="adj" fmla="val 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pt-BR" sz="2800" b="1" kern="1200" dirty="0" smtClean="0">
              <a:solidFill>
                <a:schemeClr val="tx1"/>
              </a:solidFill>
              <a:latin typeface="Arial"/>
              <a:cs typeface="Arial"/>
            </a:rPr>
            <a:t>FALTOU</a:t>
          </a:r>
          <a:endParaRPr lang="pt-BR" sz="2800" b="1" kern="1200" dirty="0">
            <a:solidFill>
              <a:schemeClr val="tx1"/>
            </a:solidFill>
            <a:latin typeface="Arial"/>
            <a:cs typeface="Arial"/>
          </a:endParaRPr>
        </a:p>
      </dsp:txBody>
      <dsp:txXfrm rot="16200000">
        <a:off x="1719686" y="1568146"/>
        <a:ext cx="2630731" cy="534701"/>
      </dsp:txXfrm>
    </dsp:sp>
    <dsp:sp modelId="{882337E6-B54F-4AD9-977B-5FA381216C0C}">
      <dsp:nvSpPr>
        <dsp:cNvPr id="0" name=""/>
        <dsp:cNvSpPr/>
      </dsp:nvSpPr>
      <dsp:spPr>
        <a:xfrm rot="5400000">
          <a:off x="2545209" y="3071324"/>
          <a:ext cx="471721" cy="401026"/>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3DA3E-A422-4952-B232-8BF5D36197A9}">
      <dsp:nvSpPr>
        <dsp:cNvPr id="0" name=""/>
        <dsp:cNvSpPr/>
      </dsp:nvSpPr>
      <dsp:spPr>
        <a:xfrm>
          <a:off x="3302403" y="520131"/>
          <a:ext cx="1991763" cy="320820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pt-BR" sz="1800" kern="1200" dirty="0" smtClean="0">
              <a:solidFill>
                <a:schemeClr val="tx1"/>
              </a:solidFill>
              <a:latin typeface="Arial"/>
              <a:cs typeface="Arial"/>
            </a:rPr>
            <a:t>FALTA INTENSIFICAR O TRABALHO DE CONSCIENTIZAÇAO DA COMUNIDADE E </a:t>
          </a:r>
          <a:r>
            <a:rPr lang="pt-BR" sz="1800" kern="1200" dirty="0" smtClean="0">
              <a:solidFill>
                <a:schemeClr val="tx1"/>
              </a:solidFill>
              <a:latin typeface="Arial"/>
              <a:cs typeface="Arial"/>
            </a:rPr>
            <a:t>UNIR </a:t>
          </a:r>
          <a:r>
            <a:rPr lang="pt-BR" sz="1800" kern="1200" dirty="0" smtClean="0">
              <a:solidFill>
                <a:schemeClr val="tx1"/>
              </a:solidFill>
              <a:latin typeface="Arial"/>
              <a:cs typeface="Arial"/>
            </a:rPr>
            <a:t>ESFORÇOS DA EQUIPE PARA MANTER O ATINGIDO.  </a:t>
          </a:r>
          <a:endParaRPr lang="pt-BR" sz="1800" kern="1200" dirty="0">
            <a:solidFill>
              <a:schemeClr val="tx1"/>
            </a:solidFill>
            <a:latin typeface="Arial"/>
            <a:cs typeface="Arial"/>
          </a:endParaRPr>
        </a:p>
      </dsp:txBody>
      <dsp:txXfrm>
        <a:off x="3302403" y="520131"/>
        <a:ext cx="1991763" cy="3208209"/>
      </dsp:txXfrm>
    </dsp:sp>
    <dsp:sp modelId="{61AD83EB-B0D4-4B7A-8975-E6CF91DFD564}">
      <dsp:nvSpPr>
        <dsp:cNvPr id="0" name=""/>
        <dsp:cNvSpPr/>
      </dsp:nvSpPr>
      <dsp:spPr>
        <a:xfrm>
          <a:off x="5534782" y="520131"/>
          <a:ext cx="2673507" cy="3208209"/>
        </a:xfrm>
        <a:prstGeom prst="roundRect">
          <a:avLst>
            <a:gd name="adj" fmla="val 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pt-BR" sz="2800" b="1" kern="1200" dirty="0" smtClean="0">
              <a:solidFill>
                <a:schemeClr val="tx1"/>
              </a:solidFill>
              <a:latin typeface="Arial"/>
              <a:cs typeface="Arial"/>
            </a:rPr>
            <a:t>NO FUTURO</a:t>
          </a:r>
          <a:endParaRPr lang="pt-BR" sz="2800" b="1" kern="1200" dirty="0">
            <a:solidFill>
              <a:schemeClr val="tx1"/>
            </a:solidFill>
            <a:latin typeface="Arial"/>
            <a:cs typeface="Arial"/>
          </a:endParaRPr>
        </a:p>
      </dsp:txBody>
      <dsp:txXfrm rot="16200000">
        <a:off x="4486767" y="1568146"/>
        <a:ext cx="2630731" cy="534701"/>
      </dsp:txXfrm>
    </dsp:sp>
    <dsp:sp modelId="{A055599B-D8DB-4FB8-A3FF-5D984E75438C}">
      <dsp:nvSpPr>
        <dsp:cNvPr id="0" name=""/>
        <dsp:cNvSpPr/>
      </dsp:nvSpPr>
      <dsp:spPr>
        <a:xfrm rot="5400000">
          <a:off x="5312289" y="3071324"/>
          <a:ext cx="471721" cy="401026"/>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BFAC08-E66C-4CED-B730-77D1EE0EAABA}">
      <dsp:nvSpPr>
        <dsp:cNvPr id="0" name=""/>
        <dsp:cNvSpPr/>
      </dsp:nvSpPr>
      <dsp:spPr>
        <a:xfrm>
          <a:off x="6069484" y="520131"/>
          <a:ext cx="1991763" cy="320820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pt-BR" sz="1800" kern="1200" dirty="0" smtClean="0">
              <a:solidFill>
                <a:schemeClr val="tx1"/>
              </a:solidFill>
              <a:latin typeface="Arial"/>
              <a:cs typeface="Arial"/>
            </a:rPr>
            <a:t>MELHORAR O REGISTRO E A COLETA DE DADOS, </a:t>
          </a:r>
          <a:r>
            <a:rPr lang="pt-BR" sz="1800" kern="1200" dirty="0" smtClean="0">
              <a:solidFill>
                <a:schemeClr val="tx1"/>
              </a:solidFill>
              <a:latin typeface="Arial"/>
              <a:cs typeface="Arial"/>
            </a:rPr>
            <a:t>GARANTIR </a:t>
          </a:r>
          <a:r>
            <a:rPr lang="pt-BR" sz="1800" kern="1200" dirty="0" smtClean="0">
              <a:solidFill>
                <a:schemeClr val="tx1"/>
              </a:solidFill>
              <a:latin typeface="Arial"/>
              <a:cs typeface="Arial"/>
            </a:rPr>
            <a:t>BUSCA ATIVA E CONTINUAR TRABALHANDO EM </a:t>
          </a:r>
          <a:r>
            <a:rPr lang="pt-BR" sz="1800" kern="1200" dirty="0" smtClean="0">
              <a:solidFill>
                <a:schemeClr val="tx1"/>
              </a:solidFill>
              <a:latin typeface="Arial"/>
              <a:cs typeface="Arial"/>
            </a:rPr>
            <a:t>EQUIPE. </a:t>
          </a:r>
          <a:endParaRPr lang="pt-BR" sz="1800" kern="1200" dirty="0">
            <a:solidFill>
              <a:schemeClr val="tx1"/>
            </a:solidFill>
            <a:latin typeface="Arial"/>
            <a:cs typeface="Arial"/>
          </a:endParaRPr>
        </a:p>
      </dsp:txBody>
      <dsp:txXfrm>
        <a:off x="6069484" y="520131"/>
        <a:ext cx="1991763" cy="32082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77171-32EF-4F4D-B97A-7C0EF8CA25DA}" type="datetimeFigureOut">
              <a:rPr lang="pt-BR" smtClean="0"/>
              <a:t>11/06/15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65689D-8540-4C80-85EF-C52AB2C8273E}" type="slidenum">
              <a:rPr lang="pt-BR" smtClean="0"/>
              <a:t>‹#›</a:t>
            </a:fld>
            <a:endParaRPr lang="pt-BR"/>
          </a:p>
        </p:txBody>
      </p:sp>
    </p:spTree>
    <p:extLst>
      <p:ext uri="{BB962C8B-B14F-4D97-AF65-F5344CB8AC3E}">
        <p14:creationId xmlns:p14="http://schemas.microsoft.com/office/powerpoint/2010/main" val="1807845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465689D-8540-4C80-85EF-C52AB2C8273E}" type="slidenum">
              <a:rPr lang="pt-BR" smtClean="0"/>
              <a:t>2</a:t>
            </a:fld>
            <a:endParaRPr lang="pt-BR"/>
          </a:p>
        </p:txBody>
      </p:sp>
    </p:spTree>
    <p:extLst>
      <p:ext uri="{BB962C8B-B14F-4D97-AF65-F5344CB8AC3E}">
        <p14:creationId xmlns:p14="http://schemas.microsoft.com/office/powerpoint/2010/main" val="235839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5689D-8540-4C80-85EF-C52AB2C8273E}" type="slidenum">
              <a:rPr lang="pt-BR" smtClean="0"/>
              <a:t>6</a:t>
            </a:fld>
            <a:endParaRPr lang="pt-BR"/>
          </a:p>
        </p:txBody>
      </p:sp>
    </p:spTree>
    <p:extLst>
      <p:ext uri="{BB962C8B-B14F-4D97-AF65-F5344CB8AC3E}">
        <p14:creationId xmlns:p14="http://schemas.microsoft.com/office/powerpoint/2010/main" val="3761864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8C591DDA-14CA-49F1-97EE-93A62FB82F36}" type="datetimeFigureOut">
              <a:rPr lang="pt-BR" smtClean="0"/>
              <a:t>11/06/15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838F4FB-F131-4ABC-9CAF-4D74868BF0D2}" type="slidenum">
              <a:rPr lang="pt-BR" smtClean="0"/>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8C591DDA-14CA-49F1-97EE-93A62FB82F36}" type="datetimeFigureOut">
              <a:rPr lang="pt-BR" smtClean="0"/>
              <a:t>11/06/15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838F4FB-F131-4ABC-9CAF-4D74868BF0D2}" type="slidenum">
              <a:rPr lang="pt-BR" smtClean="0"/>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C591DDA-14CA-49F1-97EE-93A62FB82F36}" type="datetimeFigureOut">
              <a:rPr lang="pt-BR" smtClean="0"/>
              <a:t>11/06/15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838F4FB-F131-4ABC-9CAF-4D74868BF0D2}" type="slidenum">
              <a:rPr lang="pt-BR" smtClean="0"/>
              <a:t>‹#›</a:t>
            </a:fld>
            <a:endParaRPr lang="pt-B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8C591DDA-14CA-49F1-97EE-93A62FB82F36}" type="datetimeFigureOut">
              <a:rPr lang="pt-BR" smtClean="0"/>
              <a:t>11/06/15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838F4FB-F131-4ABC-9CAF-4D74868BF0D2}" type="slidenum">
              <a:rPr lang="pt-BR" smtClean="0"/>
              <a:t>‹#›</a:t>
            </a:fld>
            <a:endParaRPr lang="pt-BR"/>
          </a:p>
        </p:txBody>
      </p:sp>
      <p:sp>
        <p:nvSpPr>
          <p:cNvPr id="7" name="Title 6"/>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8C591DDA-14CA-49F1-97EE-93A62FB82F36}" type="datetimeFigureOut">
              <a:rPr lang="pt-BR" smtClean="0"/>
              <a:t>11/06/15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838F4FB-F131-4ABC-9CAF-4D74868BF0D2}" type="slidenum">
              <a:rPr lang="pt-BR" smtClean="0"/>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5" name="Date Placeholder 4"/>
          <p:cNvSpPr>
            <a:spLocks noGrp="1"/>
          </p:cNvSpPr>
          <p:nvPr>
            <p:ph type="dt" sz="half" idx="10"/>
          </p:nvPr>
        </p:nvSpPr>
        <p:spPr/>
        <p:txBody>
          <a:bodyPr/>
          <a:lstStyle/>
          <a:p>
            <a:fld id="{8C591DDA-14CA-49F1-97EE-93A62FB82F36}" type="datetimeFigureOut">
              <a:rPr lang="pt-BR" smtClean="0"/>
              <a:t>11/06/15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838F4FB-F131-4ABC-9CAF-4D74868BF0D2}" type="slidenum">
              <a:rPr lang="pt-BR" smtClean="0"/>
              <a:t>‹#›</a:t>
            </a:fld>
            <a:endParaRPr lang="pt-BR"/>
          </a:p>
        </p:txBody>
      </p:sp>
      <p:sp>
        <p:nvSpPr>
          <p:cNvPr id="9" name="Content Placeholder 8"/>
          <p:cNvSpPr>
            <a:spLocks noGrp="1"/>
          </p:cNvSpPr>
          <p:nvPr>
            <p:ph sz="quarter" idx="13"/>
          </p:nvPr>
        </p:nvSpPr>
        <p:spPr>
          <a:xfrm>
            <a:off x="676655" y="2679192"/>
            <a:ext cx="3822192" cy="34472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C591DDA-14CA-49F1-97EE-93A62FB82F36}" type="datetimeFigureOut">
              <a:rPr lang="pt-BR" smtClean="0"/>
              <a:t>11/06/15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838F4FB-F131-4ABC-9CAF-4D74868BF0D2}" type="slidenum">
              <a:rPr lang="pt-BR" smtClean="0"/>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8C591DDA-14CA-49F1-97EE-93A62FB82F36}" type="datetimeFigureOut">
              <a:rPr lang="pt-BR" smtClean="0"/>
              <a:t>11/06/15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838F4FB-F131-4ABC-9CAF-4D74868BF0D2}" type="slidenum">
              <a:rPr lang="pt-BR" smtClean="0"/>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C591DDA-14CA-49F1-97EE-93A62FB82F36}" type="datetimeFigureOut">
              <a:rPr lang="pt-BR" smtClean="0"/>
              <a:t>11/06/15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838F4FB-F131-4ABC-9CAF-4D74868BF0D2}" type="slidenum">
              <a:rPr lang="pt-BR" smtClean="0"/>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C591DDA-14CA-49F1-97EE-93A62FB82F36}" type="datetimeFigureOut">
              <a:rPr lang="pt-BR" smtClean="0"/>
              <a:t>11/06/15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838F4FB-F131-4ABC-9CAF-4D74868BF0D2}" type="slidenum">
              <a:rPr lang="pt-BR" smtClean="0"/>
              <a:t>‹#›</a:t>
            </a:fld>
            <a:endParaRPr lang="pt-B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t-BR" smtClean="0"/>
              <a:t>Clique para editar o título mestre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8C591DDA-14CA-49F1-97EE-93A62FB82F36}" type="datetimeFigureOut">
              <a:rPr lang="pt-BR" smtClean="0"/>
              <a:t>11/06/15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838F4FB-F131-4ABC-9CAF-4D74868BF0D2}" type="slidenum">
              <a:rPr lang="pt-BR" smtClean="0"/>
              <a:t>‹#›</a:t>
            </a:fld>
            <a:endParaRPr lang="pt-B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C591DDA-14CA-49F1-97EE-93A62FB82F36}" type="datetimeFigureOut">
              <a:rPr lang="pt-BR" smtClean="0"/>
              <a:t>11/06/15</a:t>
            </a:fld>
            <a:endParaRPr lang="pt-B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t-B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838F4FB-F131-4ABC-9CAF-4D74868BF0D2}" type="slidenum">
              <a:rPr lang="pt-BR" smtClean="0"/>
              <a:t>‹#›</a:t>
            </a:fld>
            <a:endParaRPr lang="pt-B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68" y="404664"/>
            <a:ext cx="7772400" cy="1512167"/>
          </a:xfrm>
        </p:spPr>
        <p:txBody>
          <a:bodyPr>
            <a:noAutofit/>
          </a:bodyPr>
          <a:lstStyle/>
          <a:p>
            <a:r>
              <a:rPr lang="pt-BR" sz="1600" dirty="0" smtClean="0">
                <a:solidFill>
                  <a:schemeClr val="tx1"/>
                </a:solidFill>
                <a:latin typeface="Arial" pitchFamily="34" charset="0"/>
                <a:cs typeface="Arial" pitchFamily="34" charset="0"/>
              </a:rPr>
              <a:t>UNIVERSIDADE ABERTA DO SUS</a:t>
            </a:r>
            <a:br>
              <a:rPr lang="pt-BR" sz="1600" dirty="0" smtClean="0">
                <a:solidFill>
                  <a:schemeClr val="tx1"/>
                </a:solidFill>
                <a:latin typeface="Arial" pitchFamily="34" charset="0"/>
                <a:cs typeface="Arial" pitchFamily="34" charset="0"/>
              </a:rPr>
            </a:br>
            <a:r>
              <a:rPr lang="pt-BR" sz="1600" dirty="0" smtClean="0">
                <a:solidFill>
                  <a:schemeClr val="tx1"/>
                </a:solidFill>
                <a:latin typeface="Arial" pitchFamily="34" charset="0"/>
                <a:cs typeface="Arial" pitchFamily="34" charset="0"/>
              </a:rPr>
              <a:t>UNIVERSIDADE FEDERAL DE PELOTAS</a:t>
            </a:r>
            <a:br>
              <a:rPr lang="pt-BR" sz="1600" dirty="0" smtClean="0">
                <a:solidFill>
                  <a:schemeClr val="tx1"/>
                </a:solidFill>
                <a:latin typeface="Arial" pitchFamily="34" charset="0"/>
                <a:cs typeface="Arial" pitchFamily="34" charset="0"/>
              </a:rPr>
            </a:br>
            <a:r>
              <a:rPr lang="pt-BR" sz="1600" dirty="0" smtClean="0">
                <a:solidFill>
                  <a:schemeClr val="tx1"/>
                </a:solidFill>
                <a:latin typeface="Arial" pitchFamily="34" charset="0"/>
                <a:cs typeface="Arial" pitchFamily="34" charset="0"/>
              </a:rPr>
              <a:t>Departamento de Medicina Social</a:t>
            </a:r>
            <a:br>
              <a:rPr lang="pt-BR" sz="1600" dirty="0" smtClean="0">
                <a:solidFill>
                  <a:schemeClr val="tx1"/>
                </a:solidFill>
                <a:latin typeface="Arial" pitchFamily="34" charset="0"/>
                <a:cs typeface="Arial" pitchFamily="34" charset="0"/>
              </a:rPr>
            </a:br>
            <a:r>
              <a:rPr lang="pt-BR" sz="1600" dirty="0" smtClean="0">
                <a:solidFill>
                  <a:schemeClr val="tx1"/>
                </a:solidFill>
                <a:latin typeface="Arial" pitchFamily="34" charset="0"/>
                <a:cs typeface="Arial" pitchFamily="34" charset="0"/>
              </a:rPr>
              <a:t>Curso de Especialização em Saúde da Família</a:t>
            </a:r>
            <a:br>
              <a:rPr lang="pt-BR" sz="1600" dirty="0" smtClean="0">
                <a:solidFill>
                  <a:schemeClr val="tx1"/>
                </a:solidFill>
                <a:latin typeface="Arial" pitchFamily="34" charset="0"/>
                <a:cs typeface="Arial" pitchFamily="34" charset="0"/>
              </a:rPr>
            </a:br>
            <a:r>
              <a:rPr lang="pt-BR" sz="1600" dirty="0" smtClean="0">
                <a:solidFill>
                  <a:schemeClr val="tx1"/>
                </a:solidFill>
                <a:latin typeface="Arial" pitchFamily="34" charset="0"/>
                <a:cs typeface="Arial" pitchFamily="34" charset="0"/>
              </a:rPr>
              <a:t>Modalidade a Distância</a:t>
            </a:r>
            <a:br>
              <a:rPr lang="pt-BR" sz="1600" dirty="0" smtClean="0">
                <a:solidFill>
                  <a:schemeClr val="tx1"/>
                </a:solidFill>
                <a:latin typeface="Arial" pitchFamily="34" charset="0"/>
                <a:cs typeface="Arial" pitchFamily="34" charset="0"/>
              </a:rPr>
            </a:br>
            <a:endParaRPr lang="pt-BR" sz="1600" dirty="0">
              <a:solidFill>
                <a:schemeClr val="tx1"/>
              </a:solidFill>
              <a:latin typeface="Arial" pitchFamily="34" charset="0"/>
              <a:cs typeface="Arial" pitchFamily="34" charset="0"/>
            </a:endParaRPr>
          </a:p>
        </p:txBody>
      </p:sp>
      <p:sp>
        <p:nvSpPr>
          <p:cNvPr id="3" name="Subtítulo 2"/>
          <p:cNvSpPr>
            <a:spLocks noGrp="1"/>
          </p:cNvSpPr>
          <p:nvPr>
            <p:ph type="subTitle" idx="1"/>
          </p:nvPr>
        </p:nvSpPr>
        <p:spPr>
          <a:xfrm>
            <a:off x="467544" y="2636912"/>
            <a:ext cx="8280920" cy="2880320"/>
          </a:xfrm>
        </p:spPr>
        <p:txBody>
          <a:bodyPr>
            <a:normAutofit/>
          </a:bodyPr>
          <a:lstStyle/>
          <a:p>
            <a:r>
              <a:rPr lang="pt-BR" sz="2800" dirty="0" smtClean="0">
                <a:solidFill>
                  <a:schemeClr val="tx1"/>
                </a:solidFill>
                <a:latin typeface="Arial" pitchFamily="34" charset="0"/>
                <a:cs typeface="Arial" pitchFamily="34" charset="0"/>
              </a:rPr>
              <a:t>Melhoria da Atenção a Saúde da Criança na UBS Sebastiana de Melo, Manacapuru, AM.</a:t>
            </a:r>
          </a:p>
          <a:p>
            <a:endParaRPr lang="pt-BR" dirty="0" smtClean="0">
              <a:solidFill>
                <a:schemeClr val="tx1"/>
              </a:solidFill>
              <a:latin typeface="Arial" pitchFamily="34" charset="0"/>
              <a:cs typeface="Arial" pitchFamily="34" charset="0"/>
            </a:endParaRPr>
          </a:p>
          <a:p>
            <a:r>
              <a:rPr lang="pt-BR" dirty="0" smtClean="0">
                <a:solidFill>
                  <a:schemeClr val="tx1"/>
                </a:solidFill>
                <a:latin typeface="Arial" pitchFamily="34" charset="0"/>
                <a:cs typeface="Arial" pitchFamily="34" charset="0"/>
              </a:rPr>
              <a:t>Aluna: </a:t>
            </a:r>
            <a:r>
              <a:rPr lang="pt-BR" dirty="0" err="1" smtClean="0">
                <a:solidFill>
                  <a:schemeClr val="tx1"/>
                </a:solidFill>
                <a:latin typeface="Arial" pitchFamily="34" charset="0"/>
                <a:cs typeface="Arial" pitchFamily="34" charset="0"/>
              </a:rPr>
              <a:t>Mairen</a:t>
            </a:r>
            <a:r>
              <a:rPr lang="pt-BR" dirty="0" smtClean="0">
                <a:solidFill>
                  <a:schemeClr val="tx1"/>
                </a:solidFill>
                <a:latin typeface="Arial" pitchFamily="34" charset="0"/>
                <a:cs typeface="Arial" pitchFamily="34" charset="0"/>
              </a:rPr>
              <a:t> </a:t>
            </a:r>
            <a:r>
              <a:rPr lang="pt-BR" dirty="0" smtClean="0">
                <a:solidFill>
                  <a:schemeClr val="tx1"/>
                </a:solidFill>
                <a:latin typeface="Arial" pitchFamily="34" charset="0"/>
                <a:cs typeface="Arial" pitchFamily="34" charset="0"/>
              </a:rPr>
              <a:t>Diaz Perez </a:t>
            </a:r>
            <a:endParaRPr lang="pt-BR" dirty="0" smtClean="0">
              <a:solidFill>
                <a:schemeClr val="tx1"/>
              </a:solidFill>
              <a:latin typeface="Arial" pitchFamily="34" charset="0"/>
              <a:cs typeface="Arial" pitchFamily="34" charset="0"/>
            </a:endParaRPr>
          </a:p>
          <a:p>
            <a:r>
              <a:rPr lang="pt-BR" dirty="0" smtClean="0">
                <a:solidFill>
                  <a:schemeClr val="tx1"/>
                </a:solidFill>
                <a:latin typeface="Arial" pitchFamily="34" charset="0"/>
                <a:cs typeface="Arial" pitchFamily="34" charset="0"/>
              </a:rPr>
              <a:t>Orientadora: Graciele F. </a:t>
            </a:r>
            <a:r>
              <a:rPr lang="en-US" dirty="0" smtClean="0">
                <a:solidFill>
                  <a:schemeClr val="tx1"/>
                </a:solidFill>
                <a:latin typeface="Arial" pitchFamily="34" charset="0"/>
                <a:cs typeface="Arial" pitchFamily="34" charset="0"/>
              </a:rPr>
              <a:t>da Costa Linch</a:t>
            </a:r>
            <a:endParaRPr lang="pt-BR" dirty="0">
              <a:solidFill>
                <a:schemeClr val="tx1"/>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170504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2309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640960" cy="1728192"/>
          </a:xfrm>
        </p:spPr>
        <p:txBody>
          <a:bodyPr>
            <a:noAutofit/>
          </a:bodyPr>
          <a:lstStyle/>
          <a:p>
            <a:pPr algn="l"/>
            <a:r>
              <a:rPr lang="pt-BR" sz="2000" b="1" dirty="0" smtClean="0">
                <a:solidFill>
                  <a:schemeClr val="tx1"/>
                </a:solidFill>
                <a:latin typeface="Arial" pitchFamily="34" charset="0"/>
                <a:cs typeface="Arial" pitchFamily="34" charset="0"/>
              </a:rPr>
              <a:t>OBJETIVO </a:t>
            </a:r>
            <a:r>
              <a:rPr lang="pt-BR" sz="2000" b="1" dirty="0" smtClean="0">
                <a:solidFill>
                  <a:schemeClr val="tx1"/>
                </a:solidFill>
                <a:latin typeface="Arial" pitchFamily="34" charset="0"/>
                <a:cs typeface="Arial" pitchFamily="34" charset="0"/>
              </a:rPr>
              <a:t>2</a:t>
            </a:r>
            <a:r>
              <a:rPr lang="pt-BR" sz="2000" b="1" dirty="0" smtClean="0">
                <a:solidFill>
                  <a:schemeClr val="tx1"/>
                </a:solidFill>
                <a:latin typeface="Arial" pitchFamily="34" charset="0"/>
                <a:cs typeface="Arial" pitchFamily="34" charset="0"/>
              </a:rPr>
              <a:t>:</a:t>
            </a:r>
            <a:r>
              <a:rPr lang="pt-BR" sz="2000" dirty="0" smtClean="0">
                <a:solidFill>
                  <a:schemeClr val="tx1"/>
                </a:solidFill>
                <a:latin typeface="Arial" pitchFamily="34" charset="0"/>
                <a:cs typeface="Arial" pitchFamily="34" charset="0"/>
              </a:rPr>
              <a:t> </a:t>
            </a:r>
            <a:r>
              <a:rPr lang="pt-BR" sz="2000" dirty="0">
                <a:solidFill>
                  <a:schemeClr val="tx1"/>
                </a:solidFill>
                <a:latin typeface="Arial" pitchFamily="34" charset="0"/>
                <a:cs typeface="Arial" pitchFamily="34" charset="0"/>
              </a:rPr>
              <a:t>Melhorar a qualidade do </a:t>
            </a:r>
            <a:r>
              <a:rPr lang="pt-BR" sz="2000" dirty="0" smtClean="0">
                <a:solidFill>
                  <a:schemeClr val="tx1"/>
                </a:solidFill>
                <a:latin typeface="Arial" pitchFamily="34" charset="0"/>
                <a:cs typeface="Arial" pitchFamily="34" charset="0"/>
              </a:rPr>
              <a:t>atendimento á criança</a:t>
            </a:r>
            <a:r>
              <a:rPr lang="pt-BR" sz="2000" dirty="0">
                <a:solidFill>
                  <a:schemeClr val="tx1"/>
                </a:solidFill>
                <a:latin typeface="Arial" pitchFamily="34" charset="0"/>
                <a:cs typeface="Arial" pitchFamily="34" charset="0"/>
              </a:rPr>
              <a:t>. </a:t>
            </a:r>
            <a:br>
              <a:rPr lang="pt-BR" sz="2000" dirty="0">
                <a:solidFill>
                  <a:schemeClr val="tx1"/>
                </a:solidFill>
                <a:latin typeface="Arial" pitchFamily="34" charset="0"/>
                <a:cs typeface="Arial" pitchFamily="34" charset="0"/>
              </a:rPr>
            </a:br>
            <a:r>
              <a:rPr lang="pt-BR" sz="2000" dirty="0" smtClean="0">
                <a:solidFill>
                  <a:schemeClr val="tx1"/>
                </a:solidFill>
                <a:latin typeface="Arial" pitchFamily="34" charset="0"/>
                <a:cs typeface="Arial" pitchFamily="34" charset="0"/>
              </a:rPr>
              <a:t>Meta 2.1: </a:t>
            </a:r>
            <a:r>
              <a:rPr lang="pt-BR" sz="2000" dirty="0">
                <a:solidFill>
                  <a:schemeClr val="tx1"/>
                </a:solidFill>
                <a:latin typeface="Arial" pitchFamily="34" charset="0"/>
                <a:cs typeface="Arial" pitchFamily="34" charset="0"/>
              </a:rPr>
              <a:t>Realizar a primeira consulta na primeira semana de vida para 100% das crianças cadastradas. </a:t>
            </a:r>
            <a:br>
              <a:rPr lang="pt-BR" sz="2000" dirty="0">
                <a:solidFill>
                  <a:schemeClr val="tx1"/>
                </a:solidFill>
                <a:latin typeface="Arial" pitchFamily="34" charset="0"/>
                <a:cs typeface="Arial" pitchFamily="34" charset="0"/>
              </a:rPr>
            </a:br>
            <a:endParaRPr lang="pt-BR" sz="2000" dirty="0">
              <a:solidFill>
                <a:schemeClr val="tx1"/>
              </a:solidFill>
              <a:latin typeface="Arial" pitchFamily="34" charset="0"/>
              <a:cs typeface="Arial" pitchFamily="34" charset="0"/>
            </a:endParaRPr>
          </a:p>
        </p:txBody>
      </p:sp>
      <p:pic>
        <p:nvPicPr>
          <p:cNvPr id="4" name="Espaço Reservado para Conteúdo 4"/>
          <p:cNvPicPr>
            <a:picLocks noGrp="1"/>
          </p:cNvPicPr>
          <p:nvPr>
            <p:ph idx="1"/>
          </p:nvPr>
        </p:nvPicPr>
        <p:blipFill>
          <a:blip r:embed="rId2"/>
          <a:stretch>
            <a:fillRect/>
          </a:stretch>
        </p:blipFill>
        <p:spPr>
          <a:xfrm>
            <a:off x="971600" y="1628800"/>
            <a:ext cx="7488831" cy="3096344"/>
          </a:xfrm>
          <a:prstGeom prst="rect">
            <a:avLst/>
          </a:prstGeom>
        </p:spPr>
      </p:pic>
      <p:cxnSp>
        <p:nvCxnSpPr>
          <p:cNvPr id="5" name="Conector de seta reta 5"/>
          <p:cNvCxnSpPr>
            <a:cxnSpLocks noChangeShapeType="1"/>
          </p:cNvCxnSpPr>
          <p:nvPr/>
        </p:nvCxnSpPr>
        <p:spPr bwMode="auto">
          <a:xfrm flipV="1">
            <a:off x="2987824" y="2204864"/>
            <a:ext cx="3888432" cy="648072"/>
          </a:xfrm>
          <a:prstGeom prst="straightConnector1">
            <a:avLst/>
          </a:prstGeom>
          <a:noFill/>
          <a:ln w="38100">
            <a:solidFill>
              <a:schemeClr val="accent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7" name="Rectangle 6"/>
          <p:cNvSpPr/>
          <p:nvPr/>
        </p:nvSpPr>
        <p:spPr>
          <a:xfrm>
            <a:off x="251520" y="5157192"/>
            <a:ext cx="8568952" cy="1200329"/>
          </a:xfrm>
          <a:prstGeom prst="rect">
            <a:avLst/>
          </a:prstGeom>
        </p:spPr>
        <p:txBody>
          <a:bodyPr wrap="square">
            <a:spAutoFit/>
          </a:bodyPr>
          <a:lstStyle/>
          <a:p>
            <a:r>
              <a:rPr lang="pt-BR" dirty="0">
                <a:latin typeface="Arial"/>
                <a:cs typeface="Arial"/>
              </a:rPr>
              <a:t>Pode-se perceber um aumento nesse indicador, pois as crianças nascidas durante o período da intervenção tiveram a sua primeira consulta na primeira semana de vida. Os ACS nos auxiliaram nessa meta, pois em suas visitas eles já identificavam as gestantes e orientavam sobre a importância da primeira consulta.</a:t>
            </a:r>
            <a:endParaRPr lang="en-US" dirty="0">
              <a:latin typeface="Arial"/>
              <a:cs typeface="Arial"/>
            </a:endParaRPr>
          </a:p>
        </p:txBody>
      </p:sp>
    </p:spTree>
    <p:extLst>
      <p:ext uri="{BB962C8B-B14F-4D97-AF65-F5344CB8AC3E}">
        <p14:creationId xmlns:p14="http://schemas.microsoft.com/office/powerpoint/2010/main" val="18480600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916832"/>
            <a:ext cx="8229600" cy="4209331"/>
          </a:xfrm>
        </p:spPr>
        <p:txBody>
          <a:bodyPr>
            <a:normAutofit/>
          </a:bodyPr>
          <a:lstStyle/>
          <a:p>
            <a:pPr marL="0" indent="0">
              <a:buNone/>
            </a:pPr>
            <a:r>
              <a:rPr lang="pt-BR" sz="2400" dirty="0" smtClean="0">
                <a:latin typeface="Arial" pitchFamily="34" charset="0"/>
                <a:cs typeface="Arial" pitchFamily="34" charset="0"/>
              </a:rPr>
              <a:t> </a:t>
            </a:r>
            <a:endParaRPr lang="pt-BR" sz="2400" dirty="0">
              <a:solidFill>
                <a:schemeClr val="tx1"/>
              </a:solidFill>
              <a:latin typeface="Arial" pitchFamily="34" charset="0"/>
              <a:cs typeface="Arial" pitchFamily="34" charset="0"/>
            </a:endParaRPr>
          </a:p>
        </p:txBody>
      </p:sp>
      <p:sp>
        <p:nvSpPr>
          <p:cNvPr id="2" name="Título 1"/>
          <p:cNvSpPr>
            <a:spLocks noGrp="1"/>
          </p:cNvSpPr>
          <p:nvPr>
            <p:ph type="title"/>
          </p:nvPr>
        </p:nvSpPr>
        <p:spPr>
          <a:xfrm>
            <a:off x="395536" y="260648"/>
            <a:ext cx="8229600" cy="1008112"/>
          </a:xfrm>
        </p:spPr>
        <p:txBody>
          <a:bodyPr>
            <a:noAutofit/>
          </a:bodyPr>
          <a:lstStyle/>
          <a:p>
            <a:pPr algn="l"/>
            <a:r>
              <a:rPr lang="pt-BR" sz="2000" b="1" dirty="0" smtClean="0">
                <a:solidFill>
                  <a:schemeClr val="tx1"/>
                </a:solidFill>
                <a:latin typeface="Arial" pitchFamily="34" charset="0"/>
                <a:cs typeface="Arial" pitchFamily="34" charset="0"/>
              </a:rPr>
              <a:t>OBJETIVO </a:t>
            </a:r>
            <a:r>
              <a:rPr lang="pt-BR" sz="2000" b="1" dirty="0">
                <a:solidFill>
                  <a:schemeClr val="tx1"/>
                </a:solidFill>
                <a:latin typeface="Arial" pitchFamily="34" charset="0"/>
                <a:cs typeface="Arial" pitchFamily="34" charset="0"/>
              </a:rPr>
              <a:t>2: </a:t>
            </a:r>
            <a:r>
              <a:rPr lang="pt-BR" sz="2000" dirty="0">
                <a:solidFill>
                  <a:schemeClr val="tx1"/>
                </a:solidFill>
                <a:latin typeface="Arial" pitchFamily="34" charset="0"/>
                <a:cs typeface="Arial" pitchFamily="34" charset="0"/>
              </a:rPr>
              <a:t>Melhorar a qualidade do atendimento á criança. </a:t>
            </a:r>
            <a:br>
              <a:rPr lang="pt-BR" sz="2000" dirty="0">
                <a:solidFill>
                  <a:schemeClr val="tx1"/>
                </a:solidFill>
                <a:latin typeface="Arial" pitchFamily="34" charset="0"/>
                <a:cs typeface="Arial" pitchFamily="34" charset="0"/>
              </a:rPr>
            </a:br>
            <a:r>
              <a:rPr lang="pt-BR" sz="2000" b="1" dirty="0" smtClean="0">
                <a:solidFill>
                  <a:schemeClr val="tx1"/>
                </a:solidFill>
                <a:latin typeface="Arial" pitchFamily="34" charset="0"/>
                <a:cs typeface="Arial" pitchFamily="34" charset="0"/>
              </a:rPr>
              <a:t>Metas</a:t>
            </a:r>
            <a:r>
              <a:rPr lang="pt-BR" sz="2000" b="1"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2.2 </a:t>
            </a:r>
            <a:r>
              <a:rPr lang="pt-BR" sz="2000" dirty="0">
                <a:solidFill>
                  <a:schemeClr val="tx1"/>
                </a:solidFill>
                <a:latin typeface="Arial" pitchFamily="34" charset="0"/>
                <a:cs typeface="Arial" pitchFamily="34" charset="0"/>
              </a:rPr>
              <a:t>Monitorar o crescimento em 100% das crianças</a:t>
            </a:r>
            <a:r>
              <a:rPr lang="pt-BR" sz="2000" dirty="0" smtClean="0">
                <a:solidFill>
                  <a:schemeClr val="tx1"/>
                </a:solidFill>
                <a:latin typeface="Arial" pitchFamily="34" charset="0"/>
                <a:cs typeface="Arial" pitchFamily="34" charset="0"/>
              </a:rPr>
              <a:t>.</a:t>
            </a:r>
            <a:r>
              <a:rPr lang="pt-BR" sz="2400" b="1" dirty="0" smtClean="0">
                <a:solidFill>
                  <a:schemeClr val="tx1"/>
                </a:solidFill>
                <a:latin typeface="Arial" pitchFamily="34" charset="0"/>
                <a:cs typeface="Arial" pitchFamily="34" charset="0"/>
              </a:rPr>
              <a:t/>
            </a:r>
            <a:br>
              <a:rPr lang="pt-BR" sz="2400" b="1" dirty="0" smtClean="0">
                <a:solidFill>
                  <a:schemeClr val="tx1"/>
                </a:solidFill>
                <a:latin typeface="Arial" pitchFamily="34" charset="0"/>
                <a:cs typeface="Arial" pitchFamily="34" charset="0"/>
              </a:rPr>
            </a:br>
            <a:endParaRPr lang="pt-BR" sz="2400" b="1" dirty="0">
              <a:solidFill>
                <a:schemeClr val="tx1"/>
              </a:solidFill>
              <a:latin typeface="Arial" pitchFamily="34" charset="0"/>
              <a:cs typeface="Arial" pitchFamily="34" charset="0"/>
            </a:endParaRPr>
          </a:p>
        </p:txBody>
      </p:sp>
      <p:pic>
        <p:nvPicPr>
          <p:cNvPr id="4" name="Espaço Reservado para Conteúdo 4"/>
          <p:cNvPicPr>
            <a:picLocks/>
          </p:cNvPicPr>
          <p:nvPr/>
        </p:nvPicPr>
        <p:blipFill>
          <a:blip r:embed="rId2"/>
          <a:stretch>
            <a:fillRect/>
          </a:stretch>
        </p:blipFill>
        <p:spPr>
          <a:xfrm>
            <a:off x="827584" y="1196752"/>
            <a:ext cx="7416824" cy="2880320"/>
          </a:xfrm>
          <a:prstGeom prst="rect">
            <a:avLst/>
          </a:prstGeom>
        </p:spPr>
      </p:pic>
      <p:sp>
        <p:nvSpPr>
          <p:cNvPr id="5" name="Rectangle 4"/>
          <p:cNvSpPr/>
          <p:nvPr/>
        </p:nvSpPr>
        <p:spPr>
          <a:xfrm>
            <a:off x="251520" y="4653136"/>
            <a:ext cx="8496944" cy="1477328"/>
          </a:xfrm>
          <a:prstGeom prst="rect">
            <a:avLst/>
          </a:prstGeom>
        </p:spPr>
        <p:txBody>
          <a:bodyPr wrap="square">
            <a:spAutoFit/>
          </a:bodyPr>
          <a:lstStyle/>
          <a:p>
            <a:r>
              <a:rPr lang="pt-BR" dirty="0">
                <a:latin typeface="Arial"/>
                <a:cs typeface="Arial"/>
              </a:rPr>
              <a:t>T</a:t>
            </a:r>
            <a:r>
              <a:rPr lang="pt-BR" dirty="0" smtClean="0">
                <a:latin typeface="Arial"/>
                <a:cs typeface="Arial"/>
              </a:rPr>
              <a:t>odas </a:t>
            </a:r>
            <a:r>
              <a:rPr lang="pt-BR" dirty="0">
                <a:latin typeface="Arial"/>
                <a:cs typeface="Arial"/>
              </a:rPr>
              <a:t>as crianças acompanhadas na consulta de puericultura desde a primeira semana de vida </a:t>
            </a:r>
            <a:r>
              <a:rPr lang="pt-BR" dirty="0" smtClean="0">
                <a:latin typeface="Arial"/>
                <a:cs typeface="Arial"/>
              </a:rPr>
              <a:t>tiveram um </a:t>
            </a:r>
            <a:r>
              <a:rPr lang="pt-BR" dirty="0">
                <a:latin typeface="Arial"/>
                <a:cs typeface="Arial"/>
              </a:rPr>
              <a:t>acompanhamento e monitoramento do crescimento não acontecendo assim com aquelas incorporadas já depois dessa data e sem avaliação prévia, motivo pelo qual não foi atingido o 100% como indicador o qual só chegou a um total de 85,3%, sendo que houve a diminuição desse indicador. </a:t>
            </a:r>
            <a:endParaRPr lang="en-US" dirty="0">
              <a:latin typeface="Arial"/>
              <a:cs typeface="Arial"/>
            </a:endParaRPr>
          </a:p>
        </p:txBody>
      </p:sp>
    </p:spTree>
    <p:extLst>
      <p:ext uri="{BB962C8B-B14F-4D97-AF65-F5344CB8AC3E}">
        <p14:creationId xmlns:p14="http://schemas.microsoft.com/office/powerpoint/2010/main" val="41727282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467544" y="260648"/>
            <a:ext cx="8229600" cy="1368152"/>
          </a:xfrm>
        </p:spPr>
        <p:txBody>
          <a:bodyPr>
            <a:noAutofit/>
          </a:bodyPr>
          <a:lstStyle/>
          <a:p>
            <a:pPr algn="l"/>
            <a:r>
              <a:rPr lang="pt-BR" sz="2000" b="1" dirty="0">
                <a:solidFill>
                  <a:schemeClr val="tx1"/>
                </a:solidFill>
                <a:latin typeface="Arial" pitchFamily="34" charset="0"/>
                <a:cs typeface="Arial" pitchFamily="34" charset="0"/>
              </a:rPr>
              <a:t>OBJETIVO </a:t>
            </a:r>
            <a:r>
              <a:rPr lang="pt-BR" sz="2000" b="1" dirty="0" smtClean="0">
                <a:solidFill>
                  <a:schemeClr val="tx1"/>
                </a:solidFill>
                <a:latin typeface="Arial" pitchFamily="34" charset="0"/>
                <a:cs typeface="Arial" pitchFamily="34" charset="0"/>
              </a:rPr>
              <a:t>2</a:t>
            </a:r>
            <a:r>
              <a:rPr lang="pt-BR" sz="2000" dirty="0">
                <a:solidFill>
                  <a:schemeClr val="tx1"/>
                </a:solidFill>
                <a:latin typeface="Arial" pitchFamily="34" charset="0"/>
                <a:cs typeface="Arial" pitchFamily="34" charset="0"/>
              </a:rPr>
              <a:t>: Melhorar a qualidade do atendimento </a:t>
            </a:r>
            <a:r>
              <a:rPr lang="pt-BR" sz="2000" dirty="0" smtClean="0">
                <a:solidFill>
                  <a:schemeClr val="tx1"/>
                </a:solidFill>
                <a:latin typeface="Arial" pitchFamily="34" charset="0"/>
                <a:cs typeface="Arial" pitchFamily="34" charset="0"/>
              </a:rPr>
              <a:t>á criança</a:t>
            </a:r>
            <a:r>
              <a:rPr lang="pt-BR" sz="2000" dirty="0">
                <a:solidFill>
                  <a:schemeClr val="tx1"/>
                </a:solidFill>
                <a:latin typeface="Arial" pitchFamily="34" charset="0"/>
                <a:cs typeface="Arial" pitchFamily="34" charset="0"/>
              </a:rPr>
              <a:t>. </a:t>
            </a:r>
            <a:br>
              <a:rPr lang="pt-BR" sz="2000" dirty="0">
                <a:solidFill>
                  <a:schemeClr val="tx1"/>
                </a:solidFill>
                <a:latin typeface="Arial" pitchFamily="34" charset="0"/>
                <a:cs typeface="Arial" pitchFamily="34" charset="0"/>
              </a:rPr>
            </a:br>
            <a:r>
              <a:rPr lang="pt-BR" sz="2000" b="1" dirty="0">
                <a:solidFill>
                  <a:schemeClr val="tx1"/>
                </a:solidFill>
                <a:latin typeface="Arial" pitchFamily="34" charset="0"/>
                <a:cs typeface="Arial" pitchFamily="34" charset="0"/>
              </a:rPr>
              <a:t>Metas:</a:t>
            </a:r>
            <a:r>
              <a:rPr lang="pt-BR" sz="2000"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2.3</a:t>
            </a:r>
            <a:r>
              <a:rPr lang="pt-BR" sz="2000" dirty="0">
                <a:solidFill>
                  <a:schemeClr val="tx1"/>
                </a:solidFill>
                <a:latin typeface="Arial" pitchFamily="34" charset="0"/>
                <a:cs typeface="Arial" pitchFamily="34" charset="0"/>
              </a:rPr>
              <a:t>. Monitorar 100% das crianças com déficit de peso.</a:t>
            </a:r>
            <a:br>
              <a:rPr lang="pt-BR" sz="2000" dirty="0">
                <a:solidFill>
                  <a:schemeClr val="tx1"/>
                </a:solidFill>
                <a:latin typeface="Arial" pitchFamily="34" charset="0"/>
                <a:cs typeface="Arial" pitchFamily="34" charset="0"/>
              </a:rPr>
            </a:br>
            <a:r>
              <a:rPr lang="pt-BR" sz="2000"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           2.4</a:t>
            </a:r>
            <a:r>
              <a:rPr lang="pt-BR" sz="2000" dirty="0">
                <a:solidFill>
                  <a:schemeClr val="tx1"/>
                </a:solidFill>
                <a:latin typeface="Arial" pitchFamily="34" charset="0"/>
                <a:cs typeface="Arial" pitchFamily="34" charset="0"/>
              </a:rPr>
              <a:t>. Monitorar 100% das crianças com excesso de peso. </a:t>
            </a:r>
            <a:endParaRPr lang="pt-BR" sz="2400" dirty="0">
              <a:solidFill>
                <a:schemeClr val="tx1"/>
              </a:solidFill>
              <a:latin typeface="Arial" pitchFamily="34" charset="0"/>
              <a:cs typeface="Arial" pitchFamily="34" charset="0"/>
            </a:endParaRPr>
          </a:p>
        </p:txBody>
      </p:sp>
      <p:pic>
        <p:nvPicPr>
          <p:cNvPr id="14" name="Espaço Reservado para Conteúdo 4"/>
          <p:cNvPicPr>
            <a:picLocks noGrp="1"/>
          </p:cNvPicPr>
          <p:nvPr>
            <p:ph sz="quarter" idx="13"/>
          </p:nvPr>
        </p:nvPicPr>
        <p:blipFill>
          <a:blip r:embed="rId2"/>
          <a:stretch>
            <a:fillRect/>
          </a:stretch>
        </p:blipFill>
        <p:spPr>
          <a:xfrm>
            <a:off x="323528" y="1556792"/>
            <a:ext cx="4175447" cy="3528392"/>
          </a:xfrm>
          <a:prstGeom prst="rect">
            <a:avLst/>
          </a:prstGeom>
        </p:spPr>
      </p:pic>
      <p:pic>
        <p:nvPicPr>
          <p:cNvPr id="15" name="Espaço Reservado para Conteúdo 4"/>
          <p:cNvPicPr>
            <a:picLocks noGrp="1"/>
          </p:cNvPicPr>
          <p:nvPr>
            <p:ph sz="quarter" idx="14"/>
          </p:nvPr>
        </p:nvPicPr>
        <p:blipFill>
          <a:blip r:embed="rId3"/>
          <a:stretch>
            <a:fillRect/>
          </a:stretch>
        </p:blipFill>
        <p:spPr>
          <a:xfrm>
            <a:off x="4644008" y="1556792"/>
            <a:ext cx="4175447" cy="3528392"/>
          </a:xfrm>
          <a:prstGeom prst="rect">
            <a:avLst/>
          </a:prstGeom>
        </p:spPr>
      </p:pic>
      <p:sp>
        <p:nvSpPr>
          <p:cNvPr id="2" name="Rectangle 1"/>
          <p:cNvSpPr/>
          <p:nvPr/>
        </p:nvSpPr>
        <p:spPr>
          <a:xfrm>
            <a:off x="179512" y="5229200"/>
            <a:ext cx="8784976" cy="1477328"/>
          </a:xfrm>
          <a:prstGeom prst="rect">
            <a:avLst/>
          </a:prstGeom>
        </p:spPr>
        <p:txBody>
          <a:bodyPr wrap="square">
            <a:spAutoFit/>
          </a:bodyPr>
          <a:lstStyle/>
          <a:p>
            <a:r>
              <a:rPr lang="pt-BR" dirty="0">
                <a:latin typeface="Arial"/>
                <a:cs typeface="Arial"/>
              </a:rPr>
              <a:t>Este incremento deve-se á incorporação das crianças maiores de 24 e 36 meses ao programa onde </a:t>
            </a:r>
            <a:r>
              <a:rPr lang="pt-BR" dirty="0" smtClean="0">
                <a:latin typeface="Arial"/>
                <a:cs typeface="Arial"/>
              </a:rPr>
              <a:t>aumentou muito o n</a:t>
            </a:r>
            <a:r>
              <a:rPr lang="pt-BR" dirty="0" smtClean="0">
                <a:latin typeface="Arial"/>
                <a:cs typeface="Arial"/>
              </a:rPr>
              <a:t>úmero de crianças com déficit de peso</a:t>
            </a:r>
            <a:r>
              <a:rPr lang="pt-BR" dirty="0" smtClean="0">
                <a:latin typeface="Arial"/>
                <a:cs typeface="Arial"/>
              </a:rPr>
              <a:t>. </a:t>
            </a:r>
            <a:r>
              <a:rPr lang="pt-BR" dirty="0">
                <a:latin typeface="Arial"/>
                <a:cs typeface="Arial"/>
              </a:rPr>
              <a:t>E não atingimos 100% pois não houve a possibilidade de avaliá-las</a:t>
            </a:r>
            <a:r>
              <a:rPr lang="pt-BR" dirty="0" smtClean="0">
                <a:latin typeface="Arial"/>
                <a:cs typeface="Arial"/>
              </a:rPr>
              <a:t>.</a:t>
            </a:r>
          </a:p>
          <a:p>
            <a:endParaRPr lang="pt-BR" dirty="0">
              <a:latin typeface="Arial"/>
              <a:cs typeface="Arial"/>
            </a:endParaRPr>
          </a:p>
          <a:p>
            <a:r>
              <a:rPr lang="pt-BR" dirty="0" smtClean="0">
                <a:latin typeface="Arial"/>
                <a:cs typeface="Arial"/>
              </a:rPr>
              <a:t>Avaliamos todas com excesso de peso.</a:t>
            </a:r>
            <a:endParaRPr lang="en-US" dirty="0">
              <a:latin typeface="Arial"/>
              <a:cs typeface="Arial"/>
            </a:endParaRPr>
          </a:p>
        </p:txBody>
      </p:sp>
    </p:spTree>
    <p:extLst>
      <p:ext uri="{BB962C8B-B14F-4D97-AF65-F5344CB8AC3E}">
        <p14:creationId xmlns:p14="http://schemas.microsoft.com/office/powerpoint/2010/main" val="37824589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8568952" cy="1080120"/>
          </a:xfrm>
        </p:spPr>
        <p:txBody>
          <a:bodyPr>
            <a:noAutofit/>
          </a:bodyPr>
          <a:lstStyle/>
          <a:p>
            <a:pPr algn="l">
              <a:lnSpc>
                <a:spcPct val="150000"/>
              </a:lnSpc>
            </a:pPr>
            <a:r>
              <a:rPr lang="pt-BR" sz="2000" b="1" dirty="0">
                <a:solidFill>
                  <a:schemeClr val="tx1"/>
                </a:solidFill>
                <a:latin typeface="Arial" pitchFamily="34" charset="0"/>
                <a:cs typeface="Arial" pitchFamily="34" charset="0"/>
              </a:rPr>
              <a:t/>
            </a:r>
            <a:br>
              <a:rPr lang="pt-BR" sz="2000" b="1" dirty="0">
                <a:solidFill>
                  <a:schemeClr val="tx1"/>
                </a:solidFill>
                <a:latin typeface="Arial" pitchFamily="34" charset="0"/>
                <a:cs typeface="Arial" pitchFamily="34" charset="0"/>
              </a:rPr>
            </a:br>
            <a:r>
              <a:rPr lang="pt-BR" sz="2000" b="1" dirty="0" smtClean="0">
                <a:solidFill>
                  <a:schemeClr val="tx1"/>
                </a:solidFill>
                <a:latin typeface="Arial" pitchFamily="34" charset="0"/>
                <a:cs typeface="Arial" pitchFamily="34" charset="0"/>
              </a:rPr>
              <a:t>OBJETIVO </a:t>
            </a:r>
            <a:r>
              <a:rPr lang="pt-BR" sz="2000" b="1" dirty="0">
                <a:solidFill>
                  <a:schemeClr val="tx1"/>
                </a:solidFill>
                <a:latin typeface="Arial" pitchFamily="34" charset="0"/>
                <a:cs typeface="Arial" pitchFamily="34" charset="0"/>
              </a:rPr>
              <a:t>2: </a:t>
            </a:r>
            <a:r>
              <a:rPr lang="pt-BR" sz="2000" dirty="0">
                <a:solidFill>
                  <a:schemeClr val="tx1"/>
                </a:solidFill>
                <a:latin typeface="Arial" pitchFamily="34" charset="0"/>
                <a:cs typeface="Arial" pitchFamily="34" charset="0"/>
              </a:rPr>
              <a:t>Melhorar a qualidade do atendimento </a:t>
            </a:r>
            <a:r>
              <a:rPr lang="pt-BR" sz="2000" dirty="0" smtClean="0">
                <a:solidFill>
                  <a:schemeClr val="tx1"/>
                </a:solidFill>
                <a:latin typeface="Arial" pitchFamily="34" charset="0"/>
                <a:cs typeface="Arial" pitchFamily="34" charset="0"/>
              </a:rPr>
              <a:t>á criança</a:t>
            </a:r>
            <a:r>
              <a:rPr lang="pt-BR" sz="2000" b="1" dirty="0" smtClean="0">
                <a:solidFill>
                  <a:schemeClr val="tx1"/>
                </a:solidFill>
                <a:latin typeface="Arial" pitchFamily="34" charset="0"/>
                <a:cs typeface="Arial" pitchFamily="34" charset="0"/>
              </a:rPr>
              <a:t/>
            </a:r>
            <a:br>
              <a:rPr lang="pt-BR" sz="2000" b="1" dirty="0" smtClean="0">
                <a:solidFill>
                  <a:schemeClr val="tx1"/>
                </a:solidFill>
                <a:latin typeface="Arial" pitchFamily="34" charset="0"/>
                <a:cs typeface="Arial" pitchFamily="34" charset="0"/>
              </a:rPr>
            </a:br>
            <a:r>
              <a:rPr lang="pt-BR" sz="2000" b="1" dirty="0" smtClean="0">
                <a:solidFill>
                  <a:schemeClr val="tx1"/>
                </a:solidFill>
                <a:latin typeface="Arial" pitchFamily="34" charset="0"/>
                <a:cs typeface="Arial" pitchFamily="34" charset="0"/>
              </a:rPr>
              <a:t>Metas</a:t>
            </a:r>
            <a:r>
              <a:rPr lang="pt-BR" sz="2000" b="1"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2.5</a:t>
            </a:r>
            <a:r>
              <a:rPr lang="pt-BR" sz="2000" dirty="0">
                <a:solidFill>
                  <a:schemeClr val="tx1"/>
                </a:solidFill>
                <a:latin typeface="Arial" pitchFamily="34" charset="0"/>
                <a:cs typeface="Arial" pitchFamily="34" charset="0"/>
              </a:rPr>
              <a:t>. Monitorar o desenvolvimento em 100% das crianças</a:t>
            </a:r>
            <a:r>
              <a:rPr lang="pt-BR" sz="2000" b="1" dirty="0">
                <a:solidFill>
                  <a:schemeClr val="tx1"/>
                </a:solidFill>
                <a:latin typeface="Arial" pitchFamily="34" charset="0"/>
                <a:cs typeface="Arial" pitchFamily="34" charset="0"/>
              </a:rPr>
              <a:t/>
            </a:r>
            <a:br>
              <a:rPr lang="pt-BR" sz="2000" b="1" dirty="0">
                <a:solidFill>
                  <a:schemeClr val="tx1"/>
                </a:solidFill>
                <a:latin typeface="Arial" pitchFamily="34" charset="0"/>
                <a:cs typeface="Arial" pitchFamily="34" charset="0"/>
              </a:rPr>
            </a:br>
            <a:endParaRPr lang="pt-BR" sz="2000" b="1" dirty="0">
              <a:solidFill>
                <a:schemeClr val="tx1"/>
              </a:solidFill>
              <a:latin typeface="Arial" pitchFamily="34" charset="0"/>
              <a:cs typeface="Arial" pitchFamily="34" charset="0"/>
            </a:endParaRPr>
          </a:p>
        </p:txBody>
      </p:sp>
      <p:pic>
        <p:nvPicPr>
          <p:cNvPr id="4" name="Espaço Reservado para Conteúdo 4"/>
          <p:cNvPicPr>
            <a:picLocks noGrp="1"/>
          </p:cNvPicPr>
          <p:nvPr>
            <p:ph idx="1"/>
          </p:nvPr>
        </p:nvPicPr>
        <p:blipFill>
          <a:blip r:embed="rId2"/>
          <a:stretch>
            <a:fillRect/>
          </a:stretch>
        </p:blipFill>
        <p:spPr>
          <a:xfrm>
            <a:off x="827584" y="1844824"/>
            <a:ext cx="7488832" cy="2880320"/>
          </a:xfrm>
          <a:prstGeom prst="rect">
            <a:avLst/>
          </a:prstGeom>
        </p:spPr>
      </p:pic>
      <p:sp>
        <p:nvSpPr>
          <p:cNvPr id="3" name="Rectangle 2"/>
          <p:cNvSpPr/>
          <p:nvPr/>
        </p:nvSpPr>
        <p:spPr>
          <a:xfrm>
            <a:off x="251520" y="5085184"/>
            <a:ext cx="8568952" cy="1200329"/>
          </a:xfrm>
          <a:prstGeom prst="rect">
            <a:avLst/>
          </a:prstGeom>
        </p:spPr>
        <p:txBody>
          <a:bodyPr wrap="square">
            <a:spAutoFit/>
          </a:bodyPr>
          <a:lstStyle/>
          <a:p>
            <a:r>
              <a:rPr lang="pt-BR" dirty="0"/>
              <a:t>Aqui neste aspecto temos a mesma explicação que para anteriores, recebemos na consulta por primeira vez crianças já com mais de um ano ou meses de nascidos que não tem um acompanhamento anterior por isso foi difícil monitorar o que não foi evoluído por nós. Esse é o motivo pelo qual não atingimos o 100%. </a:t>
            </a:r>
            <a:endParaRPr lang="en-US" dirty="0"/>
          </a:p>
        </p:txBody>
      </p:sp>
    </p:spTree>
    <p:extLst>
      <p:ext uri="{BB962C8B-B14F-4D97-AF65-F5344CB8AC3E}">
        <p14:creationId xmlns:p14="http://schemas.microsoft.com/office/powerpoint/2010/main" val="42365575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0"/>
            <a:ext cx="8352928" cy="1440160"/>
          </a:xfrm>
        </p:spPr>
        <p:txBody>
          <a:bodyPr>
            <a:normAutofit/>
          </a:bodyPr>
          <a:lstStyle/>
          <a:p>
            <a:pPr algn="l"/>
            <a:r>
              <a:rPr lang="pt-BR" sz="2000" b="1" dirty="0" smtClean="0">
                <a:solidFill>
                  <a:schemeClr val="tx1"/>
                </a:solidFill>
                <a:latin typeface="Arial" pitchFamily="34" charset="0"/>
                <a:cs typeface="Arial" pitchFamily="34" charset="0"/>
              </a:rPr>
              <a:t>OBJETIVO 2</a:t>
            </a:r>
            <a:r>
              <a:rPr lang="pt-BR" sz="2000" b="1" dirty="0">
                <a:solidFill>
                  <a:schemeClr val="tx1"/>
                </a:solidFill>
                <a:latin typeface="Arial" pitchFamily="34" charset="0"/>
                <a:cs typeface="Arial" pitchFamily="34" charset="0"/>
              </a:rPr>
              <a:t>: </a:t>
            </a:r>
            <a:r>
              <a:rPr lang="pt-BR" sz="2000" dirty="0">
                <a:solidFill>
                  <a:schemeClr val="tx1"/>
                </a:solidFill>
                <a:latin typeface="Arial" pitchFamily="34" charset="0"/>
                <a:cs typeface="Arial" pitchFamily="34" charset="0"/>
              </a:rPr>
              <a:t>Melhorar a qualidade do atendimento á </a:t>
            </a:r>
            <a:r>
              <a:rPr lang="pt-BR" sz="2000" dirty="0" smtClean="0">
                <a:solidFill>
                  <a:schemeClr val="tx1"/>
                </a:solidFill>
                <a:latin typeface="Arial" pitchFamily="34" charset="0"/>
                <a:cs typeface="Arial" pitchFamily="34" charset="0"/>
              </a:rPr>
              <a:t>criança</a:t>
            </a:r>
            <a:r>
              <a:rPr lang="pt-BR" sz="2000" b="1" dirty="0" smtClean="0">
                <a:solidFill>
                  <a:schemeClr val="tx1"/>
                </a:solidFill>
                <a:latin typeface="Arial" pitchFamily="34" charset="0"/>
                <a:cs typeface="Arial" pitchFamily="34" charset="0"/>
              </a:rPr>
              <a:t/>
            </a:r>
            <a:br>
              <a:rPr lang="pt-BR" sz="2000" b="1" dirty="0" smtClean="0">
                <a:solidFill>
                  <a:schemeClr val="tx1"/>
                </a:solidFill>
                <a:latin typeface="Arial" pitchFamily="34" charset="0"/>
                <a:cs typeface="Arial" pitchFamily="34" charset="0"/>
              </a:rPr>
            </a:br>
            <a:r>
              <a:rPr lang="pt-BR" sz="2000" b="1" dirty="0" smtClean="0">
                <a:solidFill>
                  <a:schemeClr val="tx1"/>
                </a:solidFill>
                <a:latin typeface="Arial" pitchFamily="34" charset="0"/>
                <a:cs typeface="Arial" pitchFamily="34" charset="0"/>
              </a:rPr>
              <a:t>Metas </a:t>
            </a:r>
            <a:r>
              <a:rPr lang="pt-BR" sz="2000" dirty="0" smtClean="0">
                <a:solidFill>
                  <a:schemeClr val="tx1"/>
                </a:solidFill>
                <a:latin typeface="Arial" pitchFamily="34" charset="0"/>
                <a:cs typeface="Arial" pitchFamily="34" charset="0"/>
              </a:rPr>
              <a:t>2.6</a:t>
            </a:r>
            <a:r>
              <a:rPr lang="pt-BR" sz="2000" dirty="0">
                <a:solidFill>
                  <a:schemeClr val="tx1"/>
                </a:solidFill>
                <a:latin typeface="Arial" pitchFamily="34" charset="0"/>
                <a:cs typeface="Arial" pitchFamily="34" charset="0"/>
              </a:rPr>
              <a:t>. Vacinar 100% das crianças de acordo com a </a:t>
            </a:r>
            <a:r>
              <a:rPr lang="pt-BR" sz="2000" dirty="0" smtClean="0">
                <a:solidFill>
                  <a:schemeClr val="tx1"/>
                </a:solidFill>
                <a:latin typeface="Arial" pitchFamily="34" charset="0"/>
                <a:cs typeface="Arial" pitchFamily="34" charset="0"/>
              </a:rPr>
              <a:t>idade</a:t>
            </a:r>
            <a:r>
              <a:rPr lang="pt-BR" sz="2000" dirty="0">
                <a:solidFill>
                  <a:schemeClr val="tx1"/>
                </a:solidFill>
                <a:latin typeface="Arial" pitchFamily="34" charset="0"/>
                <a:cs typeface="Arial" pitchFamily="34" charset="0"/>
              </a:rPr>
              <a:t/>
            </a:r>
            <a:br>
              <a:rPr lang="pt-BR" sz="2000" dirty="0">
                <a:solidFill>
                  <a:schemeClr val="tx1"/>
                </a:solidFill>
                <a:latin typeface="Arial" pitchFamily="34" charset="0"/>
                <a:cs typeface="Arial" pitchFamily="34" charset="0"/>
              </a:rPr>
            </a:br>
            <a:endParaRPr lang="pt-BR" sz="2000" dirty="0">
              <a:solidFill>
                <a:schemeClr val="tx1"/>
              </a:solidFill>
              <a:latin typeface="Arial" pitchFamily="34" charset="0"/>
              <a:cs typeface="Arial" pitchFamily="34" charset="0"/>
            </a:endParaRPr>
          </a:p>
        </p:txBody>
      </p:sp>
      <p:pic>
        <p:nvPicPr>
          <p:cNvPr id="4" name="Espaço Reservado para Conteúdo 4"/>
          <p:cNvPicPr>
            <a:picLocks noGrp="1"/>
          </p:cNvPicPr>
          <p:nvPr>
            <p:ph idx="1"/>
          </p:nvPr>
        </p:nvPicPr>
        <p:blipFill>
          <a:blip r:embed="rId2"/>
          <a:stretch>
            <a:fillRect/>
          </a:stretch>
        </p:blipFill>
        <p:spPr>
          <a:xfrm>
            <a:off x="683568" y="1340768"/>
            <a:ext cx="7488832" cy="2952328"/>
          </a:xfrm>
          <a:prstGeom prst="rect">
            <a:avLst/>
          </a:prstGeom>
        </p:spPr>
      </p:pic>
      <p:sp>
        <p:nvSpPr>
          <p:cNvPr id="3" name="Rectangle 2"/>
          <p:cNvSpPr/>
          <p:nvPr/>
        </p:nvSpPr>
        <p:spPr>
          <a:xfrm>
            <a:off x="251520" y="5085184"/>
            <a:ext cx="8712968" cy="1200329"/>
          </a:xfrm>
          <a:prstGeom prst="rect">
            <a:avLst/>
          </a:prstGeom>
        </p:spPr>
        <p:txBody>
          <a:bodyPr wrap="square">
            <a:spAutoFit/>
          </a:bodyPr>
          <a:lstStyle/>
          <a:p>
            <a:r>
              <a:rPr lang="pt-BR" dirty="0">
                <a:latin typeface="Arial"/>
                <a:cs typeface="Arial"/>
              </a:rPr>
              <a:t>O índice de atraso na vacinação ao início da intervenção estava relacionado principalmente com a vacina daquelas crianças maior de um ano. Conseguimos melhorar o percentual de crianças vacinadas, mas tivemos circunstâncias que nos atrapalharam o cumprimento como a reforma de nossa unidade </a:t>
            </a:r>
            <a:endParaRPr lang="en-US" dirty="0">
              <a:latin typeface="Arial"/>
              <a:cs typeface="Arial"/>
            </a:endParaRPr>
          </a:p>
        </p:txBody>
      </p:sp>
    </p:spTree>
    <p:extLst>
      <p:ext uri="{BB962C8B-B14F-4D97-AF65-F5344CB8AC3E}">
        <p14:creationId xmlns:p14="http://schemas.microsoft.com/office/powerpoint/2010/main" val="29830947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8352928" cy="1484784"/>
          </a:xfrm>
        </p:spPr>
        <p:txBody>
          <a:bodyPr>
            <a:normAutofit/>
          </a:bodyPr>
          <a:lstStyle/>
          <a:p>
            <a:pPr algn="l"/>
            <a:r>
              <a:rPr lang="pt-BR" sz="2000" b="1" dirty="0" smtClean="0">
                <a:solidFill>
                  <a:schemeClr val="tx1"/>
                </a:solidFill>
                <a:latin typeface="Arial" pitchFamily="34" charset="0"/>
                <a:cs typeface="Arial" pitchFamily="34" charset="0"/>
              </a:rPr>
              <a:t>OBJETIVO </a:t>
            </a:r>
            <a:r>
              <a:rPr lang="pt-BR" sz="2000" b="1" dirty="0" smtClean="0">
                <a:solidFill>
                  <a:schemeClr val="tx1"/>
                </a:solidFill>
                <a:latin typeface="Arial" pitchFamily="34" charset="0"/>
                <a:cs typeface="Arial" pitchFamily="34" charset="0"/>
              </a:rPr>
              <a:t># 2: </a:t>
            </a:r>
            <a:r>
              <a:rPr lang="pt-BR" sz="2000" dirty="0" smtClean="0">
                <a:solidFill>
                  <a:schemeClr val="tx1"/>
                </a:solidFill>
                <a:latin typeface="Arial" pitchFamily="34" charset="0"/>
                <a:cs typeface="Arial" pitchFamily="34" charset="0"/>
              </a:rPr>
              <a:t>Melhorar a qualidade do atendimento á criança</a:t>
            </a:r>
            <a:r>
              <a:rPr lang="pt-BR" sz="2000" b="1" dirty="0" smtClean="0">
                <a:solidFill>
                  <a:schemeClr val="tx1"/>
                </a:solidFill>
                <a:latin typeface="Arial" pitchFamily="34" charset="0"/>
                <a:cs typeface="Arial" pitchFamily="34" charset="0"/>
              </a:rPr>
              <a:t/>
            </a:r>
            <a:br>
              <a:rPr lang="pt-BR" sz="2000" b="1" dirty="0" smtClean="0">
                <a:solidFill>
                  <a:schemeClr val="tx1"/>
                </a:solidFill>
                <a:latin typeface="Arial" pitchFamily="34" charset="0"/>
                <a:cs typeface="Arial" pitchFamily="34" charset="0"/>
              </a:rPr>
            </a:br>
            <a:r>
              <a:rPr lang="pt-BR" sz="2000" b="1" dirty="0" smtClean="0">
                <a:solidFill>
                  <a:schemeClr val="tx1"/>
                </a:solidFill>
                <a:latin typeface="Arial" pitchFamily="34" charset="0"/>
                <a:cs typeface="Arial" pitchFamily="34" charset="0"/>
              </a:rPr>
              <a:t>Metas: </a:t>
            </a:r>
            <a:r>
              <a:rPr lang="pt-BR" sz="2000" dirty="0" smtClean="0">
                <a:solidFill>
                  <a:schemeClr val="tx1"/>
                </a:solidFill>
                <a:latin typeface="Arial" pitchFamily="34" charset="0"/>
                <a:cs typeface="Arial" pitchFamily="34" charset="0"/>
              </a:rPr>
              <a:t>2.7</a:t>
            </a:r>
            <a:r>
              <a:rPr lang="pt-BR" sz="2000" dirty="0">
                <a:solidFill>
                  <a:schemeClr val="tx1"/>
                </a:solidFill>
                <a:latin typeface="Arial" pitchFamily="34" charset="0"/>
                <a:cs typeface="Arial" pitchFamily="34" charset="0"/>
              </a:rPr>
              <a:t>. Realizar suplementação de ferro em 100% das crianças de 6 a 24 meses.</a:t>
            </a:r>
            <a:r>
              <a:rPr lang="pt-BR" sz="2200" dirty="0">
                <a:solidFill>
                  <a:schemeClr val="tx1"/>
                </a:solidFill>
                <a:latin typeface="Arial" pitchFamily="34" charset="0"/>
                <a:cs typeface="Arial" pitchFamily="34" charset="0"/>
              </a:rPr>
              <a:t/>
            </a:r>
            <a:br>
              <a:rPr lang="pt-BR" sz="2200" dirty="0">
                <a:solidFill>
                  <a:schemeClr val="tx1"/>
                </a:solidFill>
                <a:latin typeface="Arial" pitchFamily="34" charset="0"/>
                <a:cs typeface="Arial" pitchFamily="34" charset="0"/>
              </a:rPr>
            </a:br>
            <a:endParaRPr lang="pt-BR" sz="2200" dirty="0">
              <a:solidFill>
                <a:schemeClr val="tx1"/>
              </a:solidFill>
              <a:latin typeface="Arial" pitchFamily="34" charset="0"/>
              <a:cs typeface="Arial" pitchFamily="34" charset="0"/>
            </a:endParaRPr>
          </a:p>
        </p:txBody>
      </p:sp>
      <p:pic>
        <p:nvPicPr>
          <p:cNvPr id="4" name="Espaço Reservado para Conteúdo 4"/>
          <p:cNvPicPr>
            <a:picLocks noGrp="1"/>
          </p:cNvPicPr>
          <p:nvPr>
            <p:ph idx="1"/>
          </p:nvPr>
        </p:nvPicPr>
        <p:blipFill>
          <a:blip r:embed="rId2"/>
          <a:stretch>
            <a:fillRect/>
          </a:stretch>
        </p:blipFill>
        <p:spPr>
          <a:xfrm>
            <a:off x="899592" y="1628800"/>
            <a:ext cx="7416824" cy="2880320"/>
          </a:xfrm>
          <a:prstGeom prst="rect">
            <a:avLst/>
          </a:prstGeom>
        </p:spPr>
      </p:pic>
      <p:sp>
        <p:nvSpPr>
          <p:cNvPr id="3" name="Rectangle 2"/>
          <p:cNvSpPr/>
          <p:nvPr/>
        </p:nvSpPr>
        <p:spPr>
          <a:xfrm>
            <a:off x="467544" y="5301208"/>
            <a:ext cx="8352928" cy="646331"/>
          </a:xfrm>
          <a:prstGeom prst="rect">
            <a:avLst/>
          </a:prstGeom>
        </p:spPr>
        <p:txBody>
          <a:bodyPr wrap="square">
            <a:spAutoFit/>
          </a:bodyPr>
          <a:lstStyle/>
          <a:p>
            <a:r>
              <a:rPr lang="pt-BR" dirty="0">
                <a:latin typeface="Arial"/>
                <a:cs typeface="Arial"/>
              </a:rPr>
              <a:t>Este é um aspecto que só depende da disponibilidade do suplemento e sempre que temos mantemos todas as crianças acompanhadas com ele. </a:t>
            </a:r>
            <a:endParaRPr lang="en-US" dirty="0">
              <a:latin typeface="Arial"/>
              <a:cs typeface="Arial"/>
            </a:endParaRPr>
          </a:p>
        </p:txBody>
      </p:sp>
    </p:spTree>
    <p:extLst>
      <p:ext uri="{BB962C8B-B14F-4D97-AF65-F5344CB8AC3E}">
        <p14:creationId xmlns:p14="http://schemas.microsoft.com/office/powerpoint/2010/main" val="5591335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725144"/>
            <a:ext cx="8229600" cy="1872208"/>
          </a:xfrm>
        </p:spPr>
        <p:txBody>
          <a:bodyPr>
            <a:noAutofit/>
          </a:bodyPr>
          <a:lstStyle/>
          <a:p>
            <a:pPr algn="l"/>
            <a:r>
              <a:rPr lang="pt-BR" sz="1800" dirty="0">
                <a:solidFill>
                  <a:schemeClr val="tx1"/>
                </a:solidFill>
                <a:latin typeface="Arial" pitchFamily="34" charset="0"/>
                <a:cs typeface="Arial" pitchFamily="34" charset="0"/>
              </a:rPr>
              <a:t>Sobre a realização da triagem auditiva em todas as crianças pertencentes a nossa área de abrangência nos não ficamos metas, pois não é um exame feito no município e depende do poder aquisitivo e situação econômica das famílias para poder realizar-se já que tem que viajar a Manaus, assim mostramos os seguintes resultados obtidos daquelas crianças que fizeram. </a:t>
            </a:r>
            <a:endParaRPr lang="pt-BR" sz="2400" dirty="0">
              <a:solidFill>
                <a:schemeClr val="tx1"/>
              </a:solidFill>
              <a:latin typeface="Arial" pitchFamily="34" charset="0"/>
              <a:cs typeface="Arial" pitchFamily="34" charset="0"/>
            </a:endParaRPr>
          </a:p>
        </p:txBody>
      </p:sp>
      <p:pic>
        <p:nvPicPr>
          <p:cNvPr id="4" name="Espaço Reservado para Conteúdo 4"/>
          <p:cNvPicPr>
            <a:picLocks noGrp="1"/>
          </p:cNvPicPr>
          <p:nvPr>
            <p:ph idx="1"/>
          </p:nvPr>
        </p:nvPicPr>
        <p:blipFill>
          <a:blip r:embed="rId2"/>
          <a:stretch>
            <a:fillRect/>
          </a:stretch>
        </p:blipFill>
        <p:spPr>
          <a:xfrm>
            <a:off x="971600" y="1412776"/>
            <a:ext cx="7416824" cy="2880320"/>
          </a:xfrm>
          <a:prstGeom prst="rect">
            <a:avLst/>
          </a:prstGeom>
        </p:spPr>
      </p:pic>
      <p:sp>
        <p:nvSpPr>
          <p:cNvPr id="5" name="Título 1"/>
          <p:cNvSpPr txBox="1">
            <a:spLocks/>
          </p:cNvSpPr>
          <p:nvPr/>
        </p:nvSpPr>
        <p:spPr>
          <a:xfrm>
            <a:off x="467544" y="332656"/>
            <a:ext cx="8352928"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pt-BR" sz="2000" b="1" dirty="0" smtClean="0">
                <a:solidFill>
                  <a:schemeClr val="tx1"/>
                </a:solidFill>
                <a:latin typeface="Arial"/>
                <a:cs typeface="Arial"/>
              </a:rPr>
              <a:t>OBJETIVO # 2: </a:t>
            </a:r>
            <a:r>
              <a:rPr lang="pt-BR" sz="2000" dirty="0" smtClean="0">
                <a:solidFill>
                  <a:schemeClr val="tx1"/>
                </a:solidFill>
                <a:latin typeface="Arial"/>
                <a:cs typeface="Arial"/>
              </a:rPr>
              <a:t>Melhorar a qualidade do atendimento á criança</a:t>
            </a:r>
            <a:r>
              <a:rPr lang="pt-BR" sz="2000" b="1" dirty="0" smtClean="0">
                <a:solidFill>
                  <a:schemeClr val="tx1"/>
                </a:solidFill>
                <a:latin typeface="Arial"/>
                <a:cs typeface="Arial"/>
              </a:rPr>
              <a:t/>
            </a:r>
            <a:br>
              <a:rPr lang="pt-BR" sz="2000" b="1" dirty="0" smtClean="0">
                <a:solidFill>
                  <a:schemeClr val="tx1"/>
                </a:solidFill>
                <a:latin typeface="Arial"/>
                <a:cs typeface="Arial"/>
              </a:rPr>
            </a:br>
            <a:r>
              <a:rPr lang="pt-BR" sz="2000" b="1" dirty="0" smtClean="0">
                <a:solidFill>
                  <a:schemeClr val="tx1"/>
                </a:solidFill>
                <a:latin typeface="Arial"/>
                <a:cs typeface="Arial"/>
              </a:rPr>
              <a:t>Metas: </a:t>
            </a:r>
            <a:r>
              <a:rPr lang="pt-BR" sz="2000" dirty="0" smtClean="0">
                <a:solidFill>
                  <a:schemeClr val="tx1"/>
                </a:solidFill>
                <a:latin typeface="Arial"/>
                <a:cs typeface="Arial"/>
              </a:rPr>
              <a:t>2.8. </a:t>
            </a:r>
            <a:r>
              <a:rPr lang="pt-BR" sz="2000" dirty="0">
                <a:solidFill>
                  <a:schemeClr val="tx1"/>
                </a:solidFill>
                <a:latin typeface="Arial"/>
                <a:cs typeface="Arial"/>
              </a:rPr>
              <a:t>Realizar triagem auditiva em 100% das crianças</a:t>
            </a:r>
            <a:r>
              <a:rPr lang="en-US" sz="2000" dirty="0">
                <a:solidFill>
                  <a:schemeClr val="tx1"/>
                </a:solidFill>
                <a:latin typeface="Arial"/>
                <a:cs typeface="Arial"/>
              </a:rPr>
              <a:t> </a:t>
            </a:r>
            <a:r>
              <a:rPr lang="pt-BR" sz="2200" dirty="0" smtClean="0">
                <a:solidFill>
                  <a:schemeClr val="tx1"/>
                </a:solidFill>
                <a:latin typeface="Arial" pitchFamily="34" charset="0"/>
                <a:cs typeface="Arial" pitchFamily="34" charset="0"/>
              </a:rPr>
              <a:t/>
            </a:r>
            <a:br>
              <a:rPr lang="pt-BR" sz="2200" dirty="0" smtClean="0">
                <a:solidFill>
                  <a:schemeClr val="tx1"/>
                </a:solidFill>
                <a:latin typeface="Arial" pitchFamily="34" charset="0"/>
                <a:cs typeface="Arial" pitchFamily="34" charset="0"/>
              </a:rPr>
            </a:br>
            <a:endParaRPr lang="pt-BR" sz="2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807155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88640"/>
            <a:ext cx="8229600" cy="1584176"/>
          </a:xfrm>
        </p:spPr>
        <p:txBody>
          <a:bodyPr>
            <a:noAutofit/>
          </a:bodyPr>
          <a:lstStyle/>
          <a:p>
            <a:pPr algn="l"/>
            <a:r>
              <a:rPr lang="pt-BR" sz="2000" b="1" dirty="0" smtClean="0">
                <a:solidFill>
                  <a:schemeClr val="tx1"/>
                </a:solidFill>
                <a:latin typeface="Arial" pitchFamily="34" charset="0"/>
                <a:cs typeface="Arial" pitchFamily="34" charset="0"/>
              </a:rPr>
              <a:t>OBJETIVO 2</a:t>
            </a:r>
            <a:r>
              <a:rPr lang="pt-BR" sz="2000" b="1" dirty="0">
                <a:solidFill>
                  <a:schemeClr val="tx1"/>
                </a:solidFill>
                <a:latin typeface="Arial" pitchFamily="34" charset="0"/>
                <a:cs typeface="Arial" pitchFamily="34" charset="0"/>
              </a:rPr>
              <a:t>: </a:t>
            </a:r>
            <a:r>
              <a:rPr lang="pt-BR" sz="2000" dirty="0">
                <a:solidFill>
                  <a:schemeClr val="tx1"/>
                </a:solidFill>
                <a:latin typeface="Arial" pitchFamily="34" charset="0"/>
                <a:cs typeface="Arial" pitchFamily="34" charset="0"/>
              </a:rPr>
              <a:t>Melhorar a qualidade do atendimento á criança</a:t>
            </a:r>
            <a:br>
              <a:rPr lang="pt-BR" sz="2000" dirty="0">
                <a:solidFill>
                  <a:schemeClr val="tx1"/>
                </a:solidFill>
                <a:latin typeface="Arial" pitchFamily="34" charset="0"/>
                <a:cs typeface="Arial" pitchFamily="34" charset="0"/>
              </a:rPr>
            </a:br>
            <a:r>
              <a:rPr lang="pt-BR" sz="2000" b="1" dirty="0" smtClean="0">
                <a:solidFill>
                  <a:schemeClr val="tx1"/>
                </a:solidFill>
                <a:latin typeface="Arial" pitchFamily="34" charset="0"/>
                <a:cs typeface="Arial" pitchFamily="34" charset="0"/>
              </a:rPr>
              <a:t>Metas</a:t>
            </a:r>
            <a:r>
              <a:rPr lang="pt-BR" sz="2000" b="1"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2.9</a:t>
            </a:r>
            <a:r>
              <a:rPr lang="pt-BR" sz="2000" dirty="0">
                <a:solidFill>
                  <a:schemeClr val="tx1"/>
                </a:solidFill>
                <a:latin typeface="Arial" pitchFamily="34" charset="0"/>
                <a:cs typeface="Arial" pitchFamily="34" charset="0"/>
              </a:rPr>
              <a:t>. Realizar teste do pezinho em 100% das crianças até 7 dias de vida</a:t>
            </a:r>
            <a:r>
              <a:rPr lang="pt-BR" sz="2000" b="1" dirty="0">
                <a:solidFill>
                  <a:schemeClr val="tx1"/>
                </a:solidFill>
                <a:latin typeface="Arial" pitchFamily="34" charset="0"/>
                <a:cs typeface="Arial" pitchFamily="34" charset="0"/>
              </a:rPr>
              <a:t>. </a:t>
            </a:r>
            <a:br>
              <a:rPr lang="pt-BR" sz="2000" b="1" dirty="0">
                <a:solidFill>
                  <a:schemeClr val="tx1"/>
                </a:solidFill>
                <a:latin typeface="Arial" pitchFamily="34" charset="0"/>
                <a:cs typeface="Arial" pitchFamily="34" charset="0"/>
              </a:rPr>
            </a:br>
            <a:endParaRPr lang="pt-BR" sz="2000" b="1" dirty="0">
              <a:solidFill>
                <a:schemeClr val="tx1"/>
              </a:solidFill>
              <a:latin typeface="Arial" pitchFamily="34" charset="0"/>
              <a:cs typeface="Arial" pitchFamily="34" charset="0"/>
            </a:endParaRPr>
          </a:p>
        </p:txBody>
      </p:sp>
      <p:pic>
        <p:nvPicPr>
          <p:cNvPr id="4" name="Espaço Reservado para Conteúdo 4"/>
          <p:cNvPicPr>
            <a:picLocks noGrp="1"/>
          </p:cNvPicPr>
          <p:nvPr>
            <p:ph idx="1"/>
          </p:nvPr>
        </p:nvPicPr>
        <p:blipFill>
          <a:blip r:embed="rId2"/>
          <a:stretch>
            <a:fillRect/>
          </a:stretch>
        </p:blipFill>
        <p:spPr>
          <a:xfrm>
            <a:off x="1043608" y="1556792"/>
            <a:ext cx="7416824" cy="2880320"/>
          </a:xfrm>
          <a:prstGeom prst="rect">
            <a:avLst/>
          </a:prstGeom>
        </p:spPr>
      </p:pic>
      <p:sp>
        <p:nvSpPr>
          <p:cNvPr id="3" name="Rectangle 2"/>
          <p:cNvSpPr/>
          <p:nvPr/>
        </p:nvSpPr>
        <p:spPr>
          <a:xfrm>
            <a:off x="323528" y="5517232"/>
            <a:ext cx="8424936" cy="646331"/>
          </a:xfrm>
          <a:prstGeom prst="rect">
            <a:avLst/>
          </a:prstGeom>
        </p:spPr>
        <p:txBody>
          <a:bodyPr wrap="square">
            <a:spAutoFit/>
          </a:bodyPr>
          <a:lstStyle/>
          <a:p>
            <a:r>
              <a:rPr lang="pt-BR" dirty="0"/>
              <a:t>Ao longo da intervenção só 2 crianças nascidas nesse período não fizeram antes dos 7 dias e foi por causas próprias do </a:t>
            </a:r>
            <a:r>
              <a:rPr lang="pt-BR" dirty="0" smtClean="0"/>
              <a:t>nascimento</a:t>
            </a:r>
            <a:r>
              <a:rPr lang="pt-BR" dirty="0"/>
              <a:t>.</a:t>
            </a:r>
            <a:endParaRPr lang="en-US" dirty="0"/>
          </a:p>
        </p:txBody>
      </p:sp>
    </p:spTree>
    <p:extLst>
      <p:ext uri="{BB962C8B-B14F-4D97-AF65-F5344CB8AC3E}">
        <p14:creationId xmlns:p14="http://schemas.microsoft.com/office/powerpoint/2010/main" val="21358007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712968" cy="1944216"/>
          </a:xfrm>
        </p:spPr>
        <p:txBody>
          <a:bodyPr>
            <a:normAutofit fontScale="90000"/>
          </a:bodyPr>
          <a:lstStyle/>
          <a:p>
            <a:pPr algn="l"/>
            <a:r>
              <a:rPr lang="pt-BR" sz="2000" b="1" dirty="0" smtClean="0">
                <a:solidFill>
                  <a:schemeClr val="tx1"/>
                </a:solidFill>
                <a:latin typeface="Arial" pitchFamily="34" charset="0"/>
                <a:cs typeface="Arial" pitchFamily="34" charset="0"/>
              </a:rPr>
              <a:t>OBJETIVO </a:t>
            </a:r>
            <a:r>
              <a:rPr lang="pt-BR" sz="2000" b="1" dirty="0">
                <a:solidFill>
                  <a:schemeClr val="tx1"/>
                </a:solidFill>
                <a:latin typeface="Arial" pitchFamily="34" charset="0"/>
                <a:cs typeface="Arial" pitchFamily="34" charset="0"/>
              </a:rPr>
              <a:t>2: </a:t>
            </a:r>
            <a:r>
              <a:rPr lang="pt-BR" sz="2000" dirty="0">
                <a:solidFill>
                  <a:schemeClr val="tx1"/>
                </a:solidFill>
                <a:latin typeface="Arial" pitchFamily="34" charset="0"/>
                <a:cs typeface="Arial" pitchFamily="34" charset="0"/>
              </a:rPr>
              <a:t>Melhorar a qualidade do atendimento á </a:t>
            </a:r>
            <a:r>
              <a:rPr lang="pt-BR" sz="2000" dirty="0" smtClean="0">
                <a:solidFill>
                  <a:schemeClr val="tx1"/>
                </a:solidFill>
                <a:latin typeface="Arial" pitchFamily="34" charset="0"/>
                <a:cs typeface="Arial" pitchFamily="34" charset="0"/>
              </a:rPr>
              <a:t>criança</a:t>
            </a:r>
            <a:r>
              <a:rPr lang="pt-BR" sz="2000" b="1" dirty="0" smtClean="0">
                <a:solidFill>
                  <a:schemeClr val="tx1"/>
                </a:solidFill>
                <a:latin typeface="Arial" pitchFamily="34" charset="0"/>
                <a:cs typeface="Arial" pitchFamily="34" charset="0"/>
              </a:rPr>
              <a:t/>
            </a:r>
            <a:br>
              <a:rPr lang="pt-BR" sz="2000" b="1" dirty="0" smtClean="0">
                <a:solidFill>
                  <a:schemeClr val="tx1"/>
                </a:solidFill>
                <a:latin typeface="Arial" pitchFamily="34" charset="0"/>
                <a:cs typeface="Arial" pitchFamily="34" charset="0"/>
              </a:rPr>
            </a:br>
            <a:r>
              <a:rPr lang="pt-BR" sz="2000" b="1" dirty="0" smtClean="0">
                <a:solidFill>
                  <a:schemeClr val="tx1"/>
                </a:solidFill>
                <a:latin typeface="Arial" pitchFamily="34" charset="0"/>
                <a:cs typeface="Arial" pitchFamily="34" charset="0"/>
              </a:rPr>
              <a:t>Metas </a:t>
            </a:r>
            <a:r>
              <a:rPr lang="pt-BR" sz="2000" dirty="0">
                <a:solidFill>
                  <a:schemeClr val="tx1"/>
                </a:solidFill>
                <a:latin typeface="Arial" pitchFamily="34" charset="0"/>
                <a:cs typeface="Arial" pitchFamily="34" charset="0"/>
              </a:rPr>
              <a:t>2.10. Realizar avaliação da necessidade de atendimento odontológico em 100% das crianças de 6 e 72 </a:t>
            </a:r>
            <a:r>
              <a:rPr lang="pt-BR" sz="2000" dirty="0" smtClean="0">
                <a:solidFill>
                  <a:schemeClr val="tx1"/>
                </a:solidFill>
                <a:latin typeface="Arial" pitchFamily="34" charset="0"/>
                <a:cs typeface="Arial" pitchFamily="34" charset="0"/>
              </a:rPr>
              <a:t>meses.</a:t>
            </a:r>
            <a:r>
              <a:rPr lang="pt-BR" sz="2000" b="1" dirty="0" smtClean="0">
                <a:solidFill>
                  <a:schemeClr val="tx1"/>
                </a:solidFill>
                <a:latin typeface="Arial" pitchFamily="34" charset="0"/>
                <a:cs typeface="Arial" pitchFamily="34" charset="0"/>
              </a:rPr>
              <a:t/>
            </a:r>
            <a:br>
              <a:rPr lang="pt-BR" sz="2000" b="1" dirty="0" smtClean="0">
                <a:solidFill>
                  <a:schemeClr val="tx1"/>
                </a:solidFill>
                <a:latin typeface="Arial" pitchFamily="34" charset="0"/>
                <a:cs typeface="Arial" pitchFamily="34" charset="0"/>
              </a:rPr>
            </a:br>
            <a:r>
              <a:rPr lang="pt-BR" sz="2000" dirty="0" smtClean="0">
                <a:solidFill>
                  <a:schemeClr val="tx1"/>
                </a:solidFill>
                <a:latin typeface="Arial" pitchFamily="34" charset="0"/>
                <a:cs typeface="Arial" pitchFamily="34" charset="0"/>
              </a:rPr>
              <a:t> </a:t>
            </a:r>
            <a:r>
              <a:rPr lang="pt-BR" sz="2000" dirty="0">
                <a:solidFill>
                  <a:schemeClr val="tx1"/>
                </a:solidFill>
                <a:latin typeface="Arial" pitchFamily="34" charset="0"/>
                <a:cs typeface="Arial" pitchFamily="34" charset="0"/>
              </a:rPr>
              <a:t>2.11 Realizar primeira consulta odontológica para 100% das crianças de 6 a 72 meses de idade moradoras da área de abrangência, cadastradas na unidade de saúde.</a:t>
            </a:r>
            <a:br>
              <a:rPr lang="pt-BR" sz="2000" dirty="0">
                <a:solidFill>
                  <a:schemeClr val="tx1"/>
                </a:solidFill>
                <a:latin typeface="Arial" pitchFamily="34" charset="0"/>
                <a:cs typeface="Arial" pitchFamily="34" charset="0"/>
              </a:rPr>
            </a:br>
            <a:endParaRPr lang="pt-BR" sz="2000" dirty="0">
              <a:solidFill>
                <a:schemeClr val="tx1"/>
              </a:solidFill>
              <a:latin typeface="Arial" pitchFamily="34" charset="0"/>
              <a:cs typeface="Arial" pitchFamily="34" charset="0"/>
            </a:endParaRPr>
          </a:p>
        </p:txBody>
      </p:sp>
      <p:pic>
        <p:nvPicPr>
          <p:cNvPr id="4" name="Espaço Reservado para Conteúdo 4"/>
          <p:cNvPicPr>
            <a:picLocks noGrp="1"/>
          </p:cNvPicPr>
          <p:nvPr>
            <p:ph idx="1"/>
          </p:nvPr>
        </p:nvPicPr>
        <p:blipFill>
          <a:blip r:embed="rId2"/>
          <a:stretch>
            <a:fillRect/>
          </a:stretch>
        </p:blipFill>
        <p:spPr>
          <a:xfrm>
            <a:off x="4572000" y="2132856"/>
            <a:ext cx="4320480" cy="2880320"/>
          </a:xfrm>
          <a:prstGeom prst="rect">
            <a:avLst/>
          </a:prstGeom>
        </p:spPr>
      </p:pic>
      <p:sp>
        <p:nvSpPr>
          <p:cNvPr id="3" name="Rectangle 2"/>
          <p:cNvSpPr/>
          <p:nvPr/>
        </p:nvSpPr>
        <p:spPr>
          <a:xfrm>
            <a:off x="467544" y="5229200"/>
            <a:ext cx="8424936" cy="1477328"/>
          </a:xfrm>
          <a:prstGeom prst="rect">
            <a:avLst/>
          </a:prstGeom>
        </p:spPr>
        <p:txBody>
          <a:bodyPr wrap="square">
            <a:spAutoFit/>
          </a:bodyPr>
          <a:lstStyle/>
          <a:p>
            <a:r>
              <a:rPr lang="pt-BR" dirty="0"/>
              <a:t>Tínhamos muitas dificuldades com a avaliação de saúde bucal e com acompanhamento de odontologista e técnico dental destes usuários, tanto a criança como mãe das crianças, mas foi uma conquista do projeto conseguir que colocassem um odontologista com assistente na UBS para garantir esse direito de nossas crianças. </a:t>
            </a:r>
            <a:endParaRPr lang="en-US" dirty="0"/>
          </a:p>
        </p:txBody>
      </p:sp>
      <p:pic>
        <p:nvPicPr>
          <p:cNvPr id="5" name="Espaço Reservado para Conteúdo 4"/>
          <p:cNvPicPr>
            <a:picLocks/>
          </p:cNvPicPr>
          <p:nvPr/>
        </p:nvPicPr>
        <p:blipFill>
          <a:blip r:embed="rId3"/>
          <a:stretch>
            <a:fillRect/>
          </a:stretch>
        </p:blipFill>
        <p:spPr>
          <a:xfrm>
            <a:off x="251520" y="2132856"/>
            <a:ext cx="4104456" cy="2808312"/>
          </a:xfrm>
          <a:prstGeom prst="rect">
            <a:avLst/>
          </a:prstGeom>
        </p:spPr>
      </p:pic>
    </p:spTree>
    <p:extLst>
      <p:ext uri="{BB962C8B-B14F-4D97-AF65-F5344CB8AC3E}">
        <p14:creationId xmlns:p14="http://schemas.microsoft.com/office/powerpoint/2010/main" val="42755027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16632"/>
            <a:ext cx="8229600" cy="1584176"/>
          </a:xfrm>
        </p:spPr>
        <p:txBody>
          <a:bodyPr>
            <a:normAutofit fontScale="90000"/>
          </a:bodyPr>
          <a:lstStyle/>
          <a:p>
            <a:pPr algn="l"/>
            <a:r>
              <a:rPr lang="pt-BR" sz="2200" b="1" dirty="0" smtClean="0">
                <a:solidFill>
                  <a:schemeClr val="tx1"/>
                </a:solidFill>
                <a:latin typeface="Arial" pitchFamily="34" charset="0"/>
                <a:cs typeface="Arial" pitchFamily="34" charset="0"/>
              </a:rPr>
              <a:t>OBJETIVO </a:t>
            </a:r>
            <a:r>
              <a:rPr lang="pt-BR" sz="2200" b="1" dirty="0" smtClean="0">
                <a:solidFill>
                  <a:schemeClr val="tx1"/>
                </a:solidFill>
                <a:latin typeface="Arial" pitchFamily="34" charset="0"/>
                <a:cs typeface="Arial" pitchFamily="34" charset="0"/>
              </a:rPr>
              <a:t>3</a:t>
            </a:r>
            <a:r>
              <a:rPr lang="pt-BR" sz="2200" b="1" dirty="0" smtClean="0">
                <a:solidFill>
                  <a:schemeClr val="tx1"/>
                </a:solidFill>
                <a:latin typeface="Arial" pitchFamily="34" charset="0"/>
                <a:cs typeface="Arial" pitchFamily="34" charset="0"/>
              </a:rPr>
              <a:t>:  </a:t>
            </a:r>
            <a:r>
              <a:rPr lang="pt-BR" sz="2200" dirty="0">
                <a:solidFill>
                  <a:schemeClr val="tx1"/>
                </a:solidFill>
                <a:latin typeface="Arial" pitchFamily="34" charset="0"/>
                <a:cs typeface="Arial" pitchFamily="34" charset="0"/>
              </a:rPr>
              <a:t>Melhorar a adesão ao Programa de Saúde da criança. </a:t>
            </a:r>
            <a:br>
              <a:rPr lang="pt-BR" sz="2200" dirty="0">
                <a:solidFill>
                  <a:schemeClr val="tx1"/>
                </a:solidFill>
                <a:latin typeface="Arial" pitchFamily="34" charset="0"/>
                <a:cs typeface="Arial" pitchFamily="34" charset="0"/>
              </a:rPr>
            </a:br>
            <a:r>
              <a:rPr lang="pt-BR" sz="2200" b="1" dirty="0" smtClean="0">
                <a:solidFill>
                  <a:schemeClr val="tx1"/>
                </a:solidFill>
                <a:latin typeface="Arial" pitchFamily="34" charset="0"/>
                <a:cs typeface="Arial" pitchFamily="34" charset="0"/>
              </a:rPr>
              <a:t>Meta</a:t>
            </a:r>
            <a:r>
              <a:rPr lang="pt-BR" sz="2200" b="1" dirty="0">
                <a:solidFill>
                  <a:schemeClr val="tx1"/>
                </a:solidFill>
                <a:latin typeface="Arial" pitchFamily="34" charset="0"/>
                <a:cs typeface="Arial" pitchFamily="34" charset="0"/>
              </a:rPr>
              <a:t> </a:t>
            </a:r>
            <a:r>
              <a:rPr lang="pt-BR" sz="2200" dirty="0" smtClean="0">
                <a:solidFill>
                  <a:schemeClr val="tx1"/>
                </a:solidFill>
                <a:latin typeface="Arial" pitchFamily="34" charset="0"/>
                <a:cs typeface="Arial" pitchFamily="34" charset="0"/>
              </a:rPr>
              <a:t>3.1</a:t>
            </a:r>
            <a:r>
              <a:rPr lang="pt-BR" sz="2200" dirty="0">
                <a:solidFill>
                  <a:schemeClr val="tx1"/>
                </a:solidFill>
                <a:latin typeface="Arial" pitchFamily="34" charset="0"/>
                <a:cs typeface="Arial" pitchFamily="34" charset="0"/>
              </a:rPr>
              <a:t>. Fazer busca ativa de 100% das crianças faltosas às consultas</a:t>
            </a:r>
            <a:r>
              <a:rPr lang="pt-BR" sz="2200" dirty="0" smtClean="0">
                <a:solidFill>
                  <a:schemeClr val="tx1"/>
                </a:solidFill>
                <a:latin typeface="Arial" pitchFamily="34" charset="0"/>
                <a:cs typeface="Arial" pitchFamily="34" charset="0"/>
              </a:rPr>
              <a:t>.</a:t>
            </a:r>
            <a:r>
              <a:rPr lang="pt-BR" sz="2400" dirty="0">
                <a:solidFill>
                  <a:schemeClr val="tx1"/>
                </a:solidFill>
                <a:latin typeface="Arial" pitchFamily="34" charset="0"/>
                <a:cs typeface="Arial" pitchFamily="34" charset="0"/>
              </a:rPr>
              <a:t/>
            </a:r>
            <a:br>
              <a:rPr lang="pt-BR" sz="2400" dirty="0">
                <a:solidFill>
                  <a:schemeClr val="tx1"/>
                </a:solidFill>
                <a:latin typeface="Arial" pitchFamily="34" charset="0"/>
                <a:cs typeface="Arial" pitchFamily="34" charset="0"/>
              </a:rPr>
            </a:br>
            <a:endParaRPr lang="pt-BR" sz="2400" dirty="0">
              <a:solidFill>
                <a:schemeClr val="tx1"/>
              </a:solidFill>
              <a:latin typeface="Arial" pitchFamily="34" charset="0"/>
              <a:cs typeface="Arial" pitchFamily="34" charset="0"/>
            </a:endParaRPr>
          </a:p>
        </p:txBody>
      </p:sp>
      <p:pic>
        <p:nvPicPr>
          <p:cNvPr id="4" name="Espaço Reservado para Conteúdo 4"/>
          <p:cNvPicPr>
            <a:picLocks noGrp="1"/>
          </p:cNvPicPr>
          <p:nvPr>
            <p:ph idx="1"/>
          </p:nvPr>
        </p:nvPicPr>
        <p:blipFill>
          <a:blip r:embed="rId2"/>
          <a:stretch>
            <a:fillRect/>
          </a:stretch>
        </p:blipFill>
        <p:spPr>
          <a:xfrm>
            <a:off x="971600" y="1340768"/>
            <a:ext cx="7344816" cy="2880320"/>
          </a:xfrm>
          <a:prstGeom prst="rect">
            <a:avLst/>
          </a:prstGeom>
        </p:spPr>
      </p:pic>
      <p:sp>
        <p:nvSpPr>
          <p:cNvPr id="3" name="Rectangle 2"/>
          <p:cNvSpPr/>
          <p:nvPr/>
        </p:nvSpPr>
        <p:spPr>
          <a:xfrm>
            <a:off x="323528" y="4653136"/>
            <a:ext cx="8640960" cy="1754327"/>
          </a:xfrm>
          <a:prstGeom prst="rect">
            <a:avLst/>
          </a:prstGeom>
        </p:spPr>
        <p:txBody>
          <a:bodyPr wrap="square">
            <a:spAutoFit/>
          </a:bodyPr>
          <a:lstStyle/>
          <a:p>
            <a:r>
              <a:rPr lang="pt-BR" dirty="0">
                <a:latin typeface="Arial"/>
                <a:cs typeface="Arial"/>
              </a:rPr>
              <a:t>Toda a equipe trabalha em função de buscar e reincorporar ao programa cada criança faltosa. É importante sinalar que aquelas crianças procuradas foi por atraso na data de retorno, vacina o para o mesmo início de atendimento na consulta de puericultura. </a:t>
            </a:r>
            <a:endParaRPr lang="pt-BR" dirty="0" smtClean="0">
              <a:latin typeface="Arial"/>
              <a:cs typeface="Arial"/>
            </a:endParaRPr>
          </a:p>
          <a:p>
            <a:r>
              <a:rPr lang="pt-BR" dirty="0" smtClean="0">
                <a:latin typeface="Arial"/>
                <a:cs typeface="Arial"/>
              </a:rPr>
              <a:t>As </a:t>
            </a:r>
            <a:r>
              <a:rPr lang="pt-BR" dirty="0">
                <a:latin typeface="Arial"/>
                <a:cs typeface="Arial"/>
              </a:rPr>
              <a:t>palestras, o apoio da liderança da comunidade e o cadastramento atualizado fizeram possível esse resultado. </a:t>
            </a:r>
            <a:endParaRPr lang="en-US" dirty="0">
              <a:latin typeface="Arial"/>
              <a:cs typeface="Arial"/>
            </a:endParaRPr>
          </a:p>
        </p:txBody>
      </p:sp>
    </p:spTree>
    <p:extLst>
      <p:ext uri="{BB962C8B-B14F-4D97-AF65-F5344CB8AC3E}">
        <p14:creationId xmlns:p14="http://schemas.microsoft.com/office/powerpoint/2010/main" val="42833697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2204864"/>
            <a:ext cx="8280920" cy="2880319"/>
          </a:xfrm>
        </p:spPr>
        <p:txBody>
          <a:bodyPr>
            <a:noAutofit/>
          </a:bodyPr>
          <a:lstStyle/>
          <a:p>
            <a:pPr>
              <a:lnSpc>
                <a:spcPct val="170000"/>
              </a:lnSpc>
            </a:pPr>
            <a:r>
              <a:rPr lang="pt-BR" sz="2000" dirty="0" smtClean="0">
                <a:solidFill>
                  <a:schemeClr val="tx1"/>
                </a:solidFill>
                <a:latin typeface="Arial" pitchFamily="34" charset="0"/>
                <a:cs typeface="Arial" pitchFamily="34" charset="0"/>
              </a:rPr>
              <a:t>O programa de Atenção a Criança é de muita importância para avaliar o desenvolvimento de uma população</a:t>
            </a:r>
            <a:r>
              <a:rPr lang="pt-BR" sz="2000" dirty="0" smtClean="0">
                <a:solidFill>
                  <a:schemeClr val="tx1"/>
                </a:solidFill>
                <a:latin typeface="Arial" pitchFamily="34" charset="0"/>
                <a:cs typeface="Arial" pitchFamily="34" charset="0"/>
              </a:rPr>
              <a:t>.</a:t>
            </a:r>
          </a:p>
          <a:p>
            <a:pPr>
              <a:lnSpc>
                <a:spcPct val="170000"/>
              </a:lnSpc>
            </a:pPr>
            <a:r>
              <a:rPr lang="pt-BR" sz="2000" dirty="0" smtClean="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A consulta de puericultura é o termômetro desse programa. </a:t>
            </a:r>
            <a:endParaRPr lang="pt-BR" sz="2000" dirty="0">
              <a:solidFill>
                <a:schemeClr val="tx1"/>
              </a:solidFill>
              <a:latin typeface="Arial" pitchFamily="34" charset="0"/>
              <a:cs typeface="Arial" pitchFamily="34" charset="0"/>
            </a:endParaRPr>
          </a:p>
        </p:txBody>
      </p:sp>
      <p:sp>
        <p:nvSpPr>
          <p:cNvPr id="2" name="Título 1"/>
          <p:cNvSpPr>
            <a:spLocks noGrp="1"/>
          </p:cNvSpPr>
          <p:nvPr>
            <p:ph type="title"/>
          </p:nvPr>
        </p:nvSpPr>
        <p:spPr/>
        <p:txBody>
          <a:bodyPr>
            <a:normAutofit/>
          </a:bodyPr>
          <a:lstStyle/>
          <a:p>
            <a:r>
              <a:rPr lang="pt-BR" sz="4000" b="1" dirty="0" smtClean="0">
                <a:solidFill>
                  <a:schemeClr val="tx1"/>
                </a:solidFill>
                <a:latin typeface="Arial" pitchFamily="34" charset="0"/>
                <a:cs typeface="Arial" pitchFamily="34" charset="0"/>
              </a:rPr>
              <a:t>INTRODUÇÃO </a:t>
            </a:r>
            <a:endParaRPr lang="pt-BR" sz="4000" b="1"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3"/>
          <a:stretch>
            <a:fillRect/>
          </a:stretch>
        </p:blipFill>
        <p:spPr>
          <a:xfrm>
            <a:off x="6108700" y="4178300"/>
            <a:ext cx="3035300" cy="2679700"/>
          </a:xfrm>
          <a:prstGeom prst="rect">
            <a:avLst/>
          </a:prstGeom>
        </p:spPr>
      </p:pic>
    </p:spTree>
    <p:extLst>
      <p:ext uri="{BB962C8B-B14F-4D97-AF65-F5344CB8AC3E}">
        <p14:creationId xmlns:p14="http://schemas.microsoft.com/office/powerpoint/2010/main" val="13577377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2512"/>
            <a:ext cx="8589640" cy="1656184"/>
          </a:xfrm>
        </p:spPr>
        <p:txBody>
          <a:bodyPr>
            <a:normAutofit/>
          </a:bodyPr>
          <a:lstStyle/>
          <a:p>
            <a:pPr algn="l"/>
            <a:r>
              <a:rPr lang="pt-BR" sz="2000" b="1" dirty="0" smtClean="0">
                <a:solidFill>
                  <a:schemeClr val="tx1"/>
                </a:solidFill>
                <a:latin typeface="Arial" pitchFamily="34" charset="0"/>
                <a:cs typeface="Arial" pitchFamily="34" charset="0"/>
              </a:rPr>
              <a:t>OBJETIVO </a:t>
            </a:r>
            <a:r>
              <a:rPr lang="pt-BR" sz="2000" b="1" dirty="0" smtClean="0">
                <a:solidFill>
                  <a:schemeClr val="tx1"/>
                </a:solidFill>
                <a:latin typeface="Arial" pitchFamily="34" charset="0"/>
                <a:cs typeface="Arial" pitchFamily="34" charset="0"/>
              </a:rPr>
              <a:t>4</a:t>
            </a:r>
            <a:r>
              <a:rPr lang="pt-BR" sz="2000" b="1" dirty="0">
                <a:solidFill>
                  <a:schemeClr val="tx1"/>
                </a:solidFill>
                <a:latin typeface="Arial" pitchFamily="34" charset="0"/>
                <a:cs typeface="Arial" pitchFamily="34" charset="0"/>
              </a:rPr>
              <a:t>: </a:t>
            </a:r>
            <a:r>
              <a:rPr lang="pt-BR" sz="2000" dirty="0">
                <a:solidFill>
                  <a:schemeClr val="tx1"/>
                </a:solidFill>
                <a:latin typeface="Arial" pitchFamily="34" charset="0"/>
                <a:cs typeface="Arial" pitchFamily="34" charset="0"/>
              </a:rPr>
              <a:t>Melhorar o registro das informações.</a:t>
            </a:r>
            <a:br>
              <a:rPr lang="pt-BR" sz="2000" dirty="0">
                <a:solidFill>
                  <a:schemeClr val="tx1"/>
                </a:solidFill>
                <a:latin typeface="Arial" pitchFamily="34" charset="0"/>
                <a:cs typeface="Arial" pitchFamily="34" charset="0"/>
              </a:rPr>
            </a:br>
            <a:r>
              <a:rPr lang="pt-BR" sz="2000" b="1" dirty="0" smtClean="0">
                <a:solidFill>
                  <a:schemeClr val="tx1"/>
                </a:solidFill>
                <a:latin typeface="Arial" pitchFamily="34" charset="0"/>
                <a:cs typeface="Arial" pitchFamily="34" charset="0"/>
              </a:rPr>
              <a:t>Meta</a:t>
            </a:r>
            <a:r>
              <a:rPr lang="pt-BR" sz="2000" b="1" dirty="0">
                <a:solidFill>
                  <a:schemeClr val="tx1"/>
                </a:solidFill>
                <a:latin typeface="Arial" pitchFamily="34" charset="0"/>
                <a:cs typeface="Arial" pitchFamily="34" charset="0"/>
              </a:rPr>
              <a:t> </a:t>
            </a:r>
            <a:r>
              <a:rPr lang="pt-BR" sz="2000" dirty="0" smtClean="0">
                <a:solidFill>
                  <a:schemeClr val="tx1"/>
                </a:solidFill>
                <a:latin typeface="Arial" pitchFamily="34" charset="0"/>
                <a:cs typeface="Arial" pitchFamily="34" charset="0"/>
              </a:rPr>
              <a:t>4.1</a:t>
            </a:r>
            <a:r>
              <a:rPr lang="pt-BR" sz="2000" dirty="0">
                <a:solidFill>
                  <a:schemeClr val="tx1"/>
                </a:solidFill>
                <a:latin typeface="Arial" pitchFamily="34" charset="0"/>
                <a:cs typeface="Arial" pitchFamily="34" charset="0"/>
              </a:rPr>
              <a:t>: Manter registro na ficha espelho de saúde da criança</a:t>
            </a:r>
            <a:r>
              <a:rPr lang="pt-BR" sz="2000" dirty="0" smtClean="0">
                <a:solidFill>
                  <a:schemeClr val="tx1"/>
                </a:solidFill>
                <a:latin typeface="Arial" pitchFamily="34" charset="0"/>
                <a:cs typeface="Arial" pitchFamily="34" charset="0"/>
              </a:rPr>
              <a:t>/vacinação </a:t>
            </a:r>
            <a:r>
              <a:rPr lang="pt-BR" sz="2000" dirty="0">
                <a:solidFill>
                  <a:schemeClr val="tx1"/>
                </a:solidFill>
                <a:latin typeface="Arial" pitchFamily="34" charset="0"/>
                <a:cs typeface="Arial" pitchFamily="34" charset="0"/>
              </a:rPr>
              <a:t>de 100% das crianças que consultam no </a:t>
            </a:r>
            <a:r>
              <a:rPr lang="pt-BR" sz="2000" dirty="0" smtClean="0">
                <a:solidFill>
                  <a:schemeClr val="tx1"/>
                </a:solidFill>
                <a:latin typeface="Arial" pitchFamily="34" charset="0"/>
                <a:cs typeface="Arial" pitchFamily="34" charset="0"/>
              </a:rPr>
              <a:t>serviço.</a:t>
            </a:r>
            <a:endParaRPr lang="pt-BR" sz="2000" dirty="0">
              <a:solidFill>
                <a:schemeClr val="tx1"/>
              </a:solidFill>
              <a:latin typeface="Arial" pitchFamily="34" charset="0"/>
              <a:cs typeface="Arial" pitchFamily="34" charset="0"/>
            </a:endParaRPr>
          </a:p>
        </p:txBody>
      </p:sp>
      <p:pic>
        <p:nvPicPr>
          <p:cNvPr id="4" name="Espaço Reservado para Conteúdo 4"/>
          <p:cNvPicPr>
            <a:picLocks noGrp="1"/>
          </p:cNvPicPr>
          <p:nvPr>
            <p:ph idx="1"/>
          </p:nvPr>
        </p:nvPicPr>
        <p:blipFill>
          <a:blip r:embed="rId2"/>
          <a:stretch>
            <a:fillRect/>
          </a:stretch>
        </p:blipFill>
        <p:spPr>
          <a:xfrm>
            <a:off x="899592" y="1556792"/>
            <a:ext cx="7344816" cy="2880320"/>
          </a:xfrm>
          <a:prstGeom prst="rect">
            <a:avLst/>
          </a:prstGeom>
        </p:spPr>
      </p:pic>
      <p:sp>
        <p:nvSpPr>
          <p:cNvPr id="3" name="Rectangle 2"/>
          <p:cNvSpPr/>
          <p:nvPr/>
        </p:nvSpPr>
        <p:spPr>
          <a:xfrm>
            <a:off x="179512" y="5085184"/>
            <a:ext cx="8712968" cy="1477328"/>
          </a:xfrm>
          <a:prstGeom prst="rect">
            <a:avLst/>
          </a:prstGeom>
        </p:spPr>
        <p:txBody>
          <a:bodyPr wrap="square">
            <a:spAutoFit/>
          </a:bodyPr>
          <a:lstStyle/>
          <a:p>
            <a:r>
              <a:rPr lang="pt-BR" dirty="0" smtClean="0"/>
              <a:t>A pesar de fazer </a:t>
            </a:r>
            <a:r>
              <a:rPr lang="pt-BR" dirty="0"/>
              <a:t>nosso maior esforço e registrar todos os dados das crianças no prontuário no livro de crianças criado na UBS para substituir as fichas espelho e utilizar e preencher outros registros que facilitaram nosso trabalho não contamos com o apoio dos gestores de saúde de nosso município que não imprimiram o modelo disponibilizado pelo </a:t>
            </a:r>
            <a:r>
              <a:rPr lang="pt-BR" dirty="0" smtClean="0"/>
              <a:t>curso.</a:t>
            </a:r>
            <a:endParaRPr lang="en-US" dirty="0"/>
          </a:p>
        </p:txBody>
      </p:sp>
    </p:spTree>
    <p:extLst>
      <p:ext uri="{BB962C8B-B14F-4D97-AF65-F5344CB8AC3E}">
        <p14:creationId xmlns:p14="http://schemas.microsoft.com/office/powerpoint/2010/main" val="23292507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404664"/>
            <a:ext cx="8568952" cy="1800200"/>
          </a:xfrm>
        </p:spPr>
        <p:txBody>
          <a:bodyPr>
            <a:normAutofit fontScale="90000"/>
          </a:bodyPr>
          <a:lstStyle/>
          <a:p>
            <a:pPr algn="l"/>
            <a:r>
              <a:rPr lang="pt-BR" sz="2200" b="1" dirty="0" smtClean="0">
                <a:solidFill>
                  <a:schemeClr val="tx1"/>
                </a:solidFill>
                <a:latin typeface="Arial" pitchFamily="34" charset="0"/>
                <a:cs typeface="Arial" pitchFamily="34" charset="0"/>
              </a:rPr>
              <a:t>OBJETIVO </a:t>
            </a:r>
            <a:r>
              <a:rPr lang="pt-BR" sz="2200" b="1" dirty="0">
                <a:solidFill>
                  <a:schemeClr val="tx1"/>
                </a:solidFill>
                <a:latin typeface="Arial" pitchFamily="34" charset="0"/>
                <a:cs typeface="Arial" pitchFamily="34" charset="0"/>
              </a:rPr>
              <a:t>5</a:t>
            </a:r>
            <a:r>
              <a:rPr lang="pt-BR" sz="2200" b="1" dirty="0" smtClean="0">
                <a:solidFill>
                  <a:schemeClr val="tx1"/>
                </a:solidFill>
                <a:latin typeface="Arial" pitchFamily="34" charset="0"/>
                <a:cs typeface="Arial" pitchFamily="34" charset="0"/>
              </a:rPr>
              <a:t>: </a:t>
            </a:r>
            <a:r>
              <a:rPr lang="pt-BR" sz="2200" dirty="0">
                <a:solidFill>
                  <a:schemeClr val="tx1"/>
                </a:solidFill>
                <a:latin typeface="Arial" pitchFamily="34" charset="0"/>
                <a:cs typeface="Arial" pitchFamily="34" charset="0"/>
              </a:rPr>
              <a:t>Mapear as crianças de risco pertencentes à área de abrangência. </a:t>
            </a:r>
            <a:r>
              <a:rPr lang="pt-BR" sz="2200" dirty="0" smtClean="0">
                <a:solidFill>
                  <a:schemeClr val="tx1"/>
                </a:solidFill>
                <a:latin typeface="Arial" pitchFamily="34" charset="0"/>
                <a:cs typeface="Arial" pitchFamily="34" charset="0"/>
              </a:rPr>
              <a:t/>
            </a:r>
            <a:br>
              <a:rPr lang="pt-BR" sz="2200" dirty="0" smtClean="0">
                <a:solidFill>
                  <a:schemeClr val="tx1"/>
                </a:solidFill>
                <a:latin typeface="Arial" pitchFamily="34" charset="0"/>
                <a:cs typeface="Arial" pitchFamily="34" charset="0"/>
              </a:rPr>
            </a:br>
            <a:r>
              <a:rPr lang="pt-BR" sz="2200" b="1" dirty="0" smtClean="0">
                <a:solidFill>
                  <a:schemeClr val="tx1"/>
                </a:solidFill>
                <a:latin typeface="Arial" pitchFamily="34" charset="0"/>
                <a:cs typeface="Arial" pitchFamily="34" charset="0"/>
              </a:rPr>
              <a:t>Meta</a:t>
            </a:r>
            <a:r>
              <a:rPr lang="pt-BR" sz="2200" b="1" dirty="0">
                <a:solidFill>
                  <a:schemeClr val="tx1"/>
                </a:solidFill>
                <a:latin typeface="Arial" pitchFamily="34" charset="0"/>
                <a:cs typeface="Arial" pitchFamily="34" charset="0"/>
              </a:rPr>
              <a:t> </a:t>
            </a:r>
            <a:r>
              <a:rPr lang="pt-BR" sz="2200" dirty="0" smtClean="0">
                <a:solidFill>
                  <a:schemeClr val="tx1"/>
                </a:solidFill>
                <a:latin typeface="Arial" pitchFamily="34" charset="0"/>
                <a:cs typeface="Arial" pitchFamily="34" charset="0"/>
              </a:rPr>
              <a:t>5.1</a:t>
            </a:r>
            <a:r>
              <a:rPr lang="pt-BR" sz="2200" dirty="0">
                <a:solidFill>
                  <a:schemeClr val="tx1"/>
                </a:solidFill>
                <a:latin typeface="Arial" pitchFamily="34" charset="0"/>
                <a:cs typeface="Arial" pitchFamily="34" charset="0"/>
              </a:rPr>
              <a:t>: Realizar avaliação de risco em  100% das crianças cadastradas no programa</a:t>
            </a:r>
            <a:r>
              <a:rPr lang="pt-BR" sz="2200" dirty="0" smtClean="0">
                <a:solidFill>
                  <a:schemeClr val="tx1"/>
                </a:solidFill>
                <a:latin typeface="Arial" pitchFamily="34" charset="0"/>
                <a:cs typeface="Arial" pitchFamily="34" charset="0"/>
              </a:rPr>
              <a:t>.</a:t>
            </a:r>
            <a:r>
              <a:rPr lang="pt-BR" sz="2400" dirty="0">
                <a:solidFill>
                  <a:schemeClr val="tx1"/>
                </a:solidFill>
                <a:latin typeface="Arial" pitchFamily="34" charset="0"/>
                <a:cs typeface="Arial" pitchFamily="34" charset="0"/>
              </a:rPr>
              <a:t/>
            </a:r>
            <a:br>
              <a:rPr lang="pt-BR" sz="2400" dirty="0">
                <a:solidFill>
                  <a:schemeClr val="tx1"/>
                </a:solidFill>
                <a:latin typeface="Arial" pitchFamily="34" charset="0"/>
                <a:cs typeface="Arial" pitchFamily="34" charset="0"/>
              </a:rPr>
            </a:br>
            <a:endParaRPr lang="pt-BR" sz="2400" dirty="0">
              <a:solidFill>
                <a:schemeClr val="tx1"/>
              </a:solidFill>
              <a:latin typeface="Arial" pitchFamily="34" charset="0"/>
              <a:cs typeface="Arial" pitchFamily="34" charset="0"/>
            </a:endParaRPr>
          </a:p>
        </p:txBody>
      </p:sp>
      <p:pic>
        <p:nvPicPr>
          <p:cNvPr id="4" name="Espaço Reservado para Conteúdo 4"/>
          <p:cNvPicPr>
            <a:picLocks noGrp="1"/>
          </p:cNvPicPr>
          <p:nvPr>
            <p:ph idx="1"/>
          </p:nvPr>
        </p:nvPicPr>
        <p:blipFill>
          <a:blip r:embed="rId2"/>
          <a:stretch>
            <a:fillRect/>
          </a:stretch>
        </p:blipFill>
        <p:spPr>
          <a:xfrm>
            <a:off x="899592" y="1988840"/>
            <a:ext cx="7416823" cy="2880320"/>
          </a:xfrm>
          <a:prstGeom prst="rect">
            <a:avLst/>
          </a:prstGeom>
        </p:spPr>
      </p:pic>
      <p:sp>
        <p:nvSpPr>
          <p:cNvPr id="3" name="Rectangle 2"/>
          <p:cNvSpPr/>
          <p:nvPr/>
        </p:nvSpPr>
        <p:spPr>
          <a:xfrm>
            <a:off x="251520" y="5229200"/>
            <a:ext cx="8712968" cy="1200329"/>
          </a:xfrm>
          <a:prstGeom prst="rect">
            <a:avLst/>
          </a:prstGeom>
        </p:spPr>
        <p:txBody>
          <a:bodyPr wrap="square">
            <a:spAutoFit/>
          </a:bodyPr>
          <a:lstStyle/>
          <a:p>
            <a:r>
              <a:rPr lang="pt-BR" dirty="0"/>
              <a:t>Todas as crianças avaliadas na consulta de forma integral tiveram uma avaliação de risco, aquelas que já vimos com quase 72 meses não foi possível realizar uma avaliação oportuna porque já foi feito o diagnóstico do problema sem ter a possibilidade de preveni-lo. </a:t>
            </a:r>
            <a:endParaRPr lang="en-US" dirty="0"/>
          </a:p>
        </p:txBody>
      </p:sp>
    </p:spTree>
    <p:extLst>
      <p:ext uri="{BB962C8B-B14F-4D97-AF65-F5344CB8AC3E}">
        <p14:creationId xmlns:p14="http://schemas.microsoft.com/office/powerpoint/2010/main" val="10793478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772816"/>
            <a:ext cx="8229600" cy="1224136"/>
          </a:xfrm>
        </p:spPr>
        <p:txBody>
          <a:bodyPr>
            <a:normAutofit fontScale="90000"/>
          </a:bodyPr>
          <a:lstStyle/>
          <a:p>
            <a:pPr algn="l"/>
            <a:r>
              <a:rPr lang="pt-BR" sz="2200" b="1" dirty="0" smtClean="0">
                <a:solidFill>
                  <a:schemeClr val="tx1"/>
                </a:solidFill>
                <a:latin typeface="Arial" pitchFamily="34" charset="0"/>
                <a:cs typeface="Arial" pitchFamily="34" charset="0"/>
              </a:rPr>
              <a:t>OBJETIVO </a:t>
            </a:r>
            <a:r>
              <a:rPr lang="pt-BR" sz="2200" b="1" dirty="0" smtClean="0">
                <a:solidFill>
                  <a:schemeClr val="tx1"/>
                </a:solidFill>
                <a:latin typeface="Arial" pitchFamily="34" charset="0"/>
                <a:cs typeface="Arial" pitchFamily="34" charset="0"/>
              </a:rPr>
              <a:t>6</a:t>
            </a:r>
            <a:r>
              <a:rPr lang="pt-BR" sz="2200" b="1" dirty="0">
                <a:solidFill>
                  <a:schemeClr val="tx1"/>
                </a:solidFill>
                <a:latin typeface="Arial" pitchFamily="34" charset="0"/>
                <a:cs typeface="Arial" pitchFamily="34" charset="0"/>
              </a:rPr>
              <a:t>: </a:t>
            </a:r>
            <a:r>
              <a:rPr lang="pt-BR" sz="2200" dirty="0">
                <a:solidFill>
                  <a:schemeClr val="tx1"/>
                </a:solidFill>
                <a:latin typeface="Arial" pitchFamily="34" charset="0"/>
                <a:cs typeface="Arial" pitchFamily="34" charset="0"/>
              </a:rPr>
              <a:t>Promover a saúde das crianças.</a:t>
            </a:r>
            <a:br>
              <a:rPr lang="pt-BR" sz="2200" dirty="0">
                <a:solidFill>
                  <a:schemeClr val="tx1"/>
                </a:solidFill>
                <a:latin typeface="Arial" pitchFamily="34" charset="0"/>
                <a:cs typeface="Arial" pitchFamily="34" charset="0"/>
              </a:rPr>
            </a:br>
            <a:r>
              <a:rPr lang="pt-BR" sz="2200" b="1" dirty="0">
                <a:solidFill>
                  <a:schemeClr val="tx1"/>
                </a:solidFill>
                <a:latin typeface="Arial" pitchFamily="34" charset="0"/>
                <a:cs typeface="Arial" pitchFamily="34" charset="0"/>
              </a:rPr>
              <a:t>Metas:</a:t>
            </a:r>
            <a:r>
              <a:rPr lang="pt-BR" sz="2200" dirty="0">
                <a:solidFill>
                  <a:schemeClr val="tx1"/>
                </a:solidFill>
                <a:latin typeface="Arial" pitchFamily="34" charset="0"/>
                <a:cs typeface="Arial" pitchFamily="34" charset="0"/>
              </a:rPr>
              <a:t> </a:t>
            </a:r>
            <a:br>
              <a:rPr lang="pt-BR" sz="2200" dirty="0">
                <a:solidFill>
                  <a:schemeClr val="tx1"/>
                </a:solidFill>
                <a:latin typeface="Arial" pitchFamily="34" charset="0"/>
                <a:cs typeface="Arial" pitchFamily="34" charset="0"/>
              </a:rPr>
            </a:br>
            <a:r>
              <a:rPr lang="pt-BR" sz="2200" dirty="0">
                <a:solidFill>
                  <a:schemeClr val="tx1"/>
                </a:solidFill>
                <a:latin typeface="Arial" pitchFamily="34" charset="0"/>
                <a:cs typeface="Arial" pitchFamily="34" charset="0"/>
              </a:rPr>
              <a:t>6.1: Dar orientações para prevenir acidentes na infância em 100% das consultas de saúde da criança.</a:t>
            </a:r>
            <a:br>
              <a:rPr lang="pt-BR" sz="2200" dirty="0">
                <a:solidFill>
                  <a:schemeClr val="tx1"/>
                </a:solidFill>
                <a:latin typeface="Arial" pitchFamily="34" charset="0"/>
                <a:cs typeface="Arial" pitchFamily="34" charset="0"/>
              </a:rPr>
            </a:br>
            <a:r>
              <a:rPr lang="pt-BR" sz="2200" dirty="0">
                <a:solidFill>
                  <a:schemeClr val="tx1"/>
                </a:solidFill>
                <a:latin typeface="Arial" pitchFamily="34" charset="0"/>
                <a:cs typeface="Arial" pitchFamily="34" charset="0"/>
              </a:rPr>
              <a:t>6.2: Colocar 100% das crianças para mamar durante a primeira consulta</a:t>
            </a:r>
            <a:r>
              <a:rPr lang="pt-BR" sz="2200" dirty="0" smtClean="0">
                <a:solidFill>
                  <a:schemeClr val="tx1"/>
                </a:solidFill>
                <a:latin typeface="Arial" pitchFamily="34" charset="0"/>
                <a:cs typeface="Arial" pitchFamily="34" charset="0"/>
              </a:rPr>
              <a:t>.</a:t>
            </a:r>
            <a:br>
              <a:rPr lang="pt-BR" sz="2200" dirty="0" smtClean="0">
                <a:solidFill>
                  <a:schemeClr val="tx1"/>
                </a:solidFill>
                <a:latin typeface="Arial" pitchFamily="34" charset="0"/>
                <a:cs typeface="Arial" pitchFamily="34" charset="0"/>
              </a:rPr>
            </a:br>
            <a:r>
              <a:rPr lang="pt-BR" sz="2200" dirty="0">
                <a:solidFill>
                  <a:schemeClr val="tx1"/>
                </a:solidFill>
                <a:latin typeface="Arial" pitchFamily="34" charset="0"/>
                <a:cs typeface="Arial" pitchFamily="34" charset="0"/>
              </a:rPr>
              <a:t>6.3: Fornecer orientações nutricionais de acordo com a faixa etária para 100% das crianças.</a:t>
            </a:r>
            <a:br>
              <a:rPr lang="pt-BR" sz="2200" dirty="0">
                <a:solidFill>
                  <a:schemeClr val="tx1"/>
                </a:solidFill>
                <a:latin typeface="Arial" pitchFamily="34" charset="0"/>
                <a:cs typeface="Arial" pitchFamily="34" charset="0"/>
              </a:rPr>
            </a:br>
            <a:r>
              <a:rPr lang="pt-BR" sz="2200" dirty="0">
                <a:solidFill>
                  <a:schemeClr val="tx1"/>
                </a:solidFill>
                <a:latin typeface="Arial" pitchFamily="34" charset="0"/>
                <a:cs typeface="Arial" pitchFamily="34" charset="0"/>
              </a:rPr>
              <a:t>6.4: Fornecer orientações sobre higiene bucal para 100% das crianças de acordo com a faixa etária</a:t>
            </a:r>
            <a:r>
              <a:rPr lang="pt-BR" sz="2400" dirty="0">
                <a:solidFill>
                  <a:schemeClr val="tx1"/>
                </a:solidFill>
                <a:latin typeface="Arial" pitchFamily="34" charset="0"/>
                <a:cs typeface="Arial" pitchFamily="34" charset="0"/>
              </a:rPr>
              <a:t/>
            </a:r>
            <a:br>
              <a:rPr lang="pt-BR" sz="2400" dirty="0">
                <a:solidFill>
                  <a:schemeClr val="tx1"/>
                </a:solidFill>
                <a:latin typeface="Arial" pitchFamily="34" charset="0"/>
                <a:cs typeface="Arial" pitchFamily="34" charset="0"/>
              </a:rPr>
            </a:br>
            <a:r>
              <a:rPr lang="pt-BR" sz="2400" dirty="0">
                <a:solidFill>
                  <a:schemeClr val="tx1"/>
                </a:solidFill>
                <a:latin typeface="Arial" pitchFamily="34" charset="0"/>
                <a:cs typeface="Arial" pitchFamily="34" charset="0"/>
              </a:rPr>
              <a:t/>
            </a:r>
            <a:br>
              <a:rPr lang="pt-BR" sz="2400" dirty="0">
                <a:solidFill>
                  <a:schemeClr val="tx1"/>
                </a:solidFill>
                <a:latin typeface="Arial" pitchFamily="34" charset="0"/>
                <a:cs typeface="Arial" pitchFamily="34" charset="0"/>
              </a:rPr>
            </a:br>
            <a:r>
              <a:rPr lang="pt-BR" sz="2400" dirty="0">
                <a:solidFill>
                  <a:schemeClr val="tx1"/>
                </a:solidFill>
                <a:latin typeface="Arial" pitchFamily="34" charset="0"/>
                <a:cs typeface="Arial" pitchFamily="34" charset="0"/>
              </a:rPr>
              <a:t/>
            </a:r>
            <a:br>
              <a:rPr lang="pt-BR" sz="2400" dirty="0">
                <a:solidFill>
                  <a:schemeClr val="tx1"/>
                </a:solidFill>
                <a:latin typeface="Arial" pitchFamily="34" charset="0"/>
                <a:cs typeface="Arial" pitchFamily="34" charset="0"/>
              </a:rPr>
            </a:br>
            <a:endParaRPr lang="pt-BR" sz="2400" dirty="0">
              <a:solidFill>
                <a:schemeClr val="tx1"/>
              </a:solidFill>
              <a:latin typeface="Arial" pitchFamily="34" charset="0"/>
              <a:cs typeface="Arial" pitchFamily="34" charset="0"/>
            </a:endParaRPr>
          </a:p>
        </p:txBody>
      </p:sp>
      <p:sp>
        <p:nvSpPr>
          <p:cNvPr id="5" name="Rectangle 4"/>
          <p:cNvSpPr/>
          <p:nvPr/>
        </p:nvSpPr>
        <p:spPr>
          <a:xfrm>
            <a:off x="323528" y="4869160"/>
            <a:ext cx="8424936" cy="1315745"/>
          </a:xfrm>
          <a:prstGeom prst="rect">
            <a:avLst/>
          </a:prstGeom>
        </p:spPr>
        <p:txBody>
          <a:bodyPr wrap="square">
            <a:spAutoFit/>
          </a:bodyPr>
          <a:lstStyle/>
          <a:p>
            <a:pPr algn="just">
              <a:lnSpc>
                <a:spcPct val="150000"/>
              </a:lnSpc>
              <a:spcAft>
                <a:spcPts val="1000"/>
              </a:spcAft>
            </a:pPr>
            <a:r>
              <a:rPr lang="pt-BR" b="1" dirty="0">
                <a:solidFill>
                  <a:schemeClr val="accent2"/>
                </a:solidFill>
                <a:latin typeface="Arial" charset="0"/>
                <a:cs typeface="Calibri" charset="0"/>
              </a:rPr>
              <a:t>Resultados: </a:t>
            </a:r>
            <a:r>
              <a:rPr lang="pt-BR" dirty="0">
                <a:latin typeface="Arial" charset="0"/>
                <a:cs typeface="Calibri" charset="0"/>
              </a:rPr>
              <a:t>Tivemos 100% para todos os indicadores do objetivo 6. Ou seja, todas as crianças foram colocadas para mamar e foram fornecidas as orientações para todas as mães.</a:t>
            </a:r>
            <a:endParaRPr lang="pt-BR" dirty="0">
              <a:latin typeface="Calibri" charset="0"/>
              <a:cs typeface="Calibri" charset="0"/>
            </a:endParaRPr>
          </a:p>
        </p:txBody>
      </p:sp>
    </p:spTree>
    <p:extLst>
      <p:ext uri="{BB962C8B-B14F-4D97-AF65-F5344CB8AC3E}">
        <p14:creationId xmlns:p14="http://schemas.microsoft.com/office/powerpoint/2010/main" val="39035666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1700808"/>
            <a:ext cx="8496944" cy="2836674"/>
          </a:xfrm>
          <a:prstGeom prst="rect">
            <a:avLst/>
          </a:prstGeom>
        </p:spPr>
        <p:txBody>
          <a:bodyPr wrap="square">
            <a:spAutoFit/>
          </a:bodyPr>
          <a:lstStyle/>
          <a:p>
            <a:pPr>
              <a:lnSpc>
                <a:spcPct val="150000"/>
              </a:lnSpc>
            </a:pPr>
            <a:r>
              <a:rPr lang="pt-BR" sz="2000" dirty="0" smtClean="0">
                <a:latin typeface="Arial" pitchFamily="34" charset="0"/>
                <a:cs typeface="Arial" pitchFamily="34" charset="0"/>
              </a:rPr>
              <a:t>Cumprimos </a:t>
            </a:r>
            <a:r>
              <a:rPr lang="pt-BR" sz="2000" dirty="0">
                <a:latin typeface="Arial" pitchFamily="34" charset="0"/>
                <a:cs typeface="Arial" pitchFamily="34" charset="0"/>
              </a:rPr>
              <a:t>parcialmente com a maioria </a:t>
            </a:r>
            <a:r>
              <a:rPr lang="pt-BR" sz="2000" dirty="0" smtClean="0">
                <a:latin typeface="Arial" pitchFamily="34" charset="0"/>
                <a:cs typeface="Arial" pitchFamily="34" charset="0"/>
              </a:rPr>
              <a:t>dos indicadores. Todas as ações </a:t>
            </a:r>
            <a:r>
              <a:rPr lang="pt-BR" sz="2000" dirty="0">
                <a:latin typeface="Arial" pitchFamily="34" charset="0"/>
                <a:cs typeface="Arial" pitchFamily="34" charset="0"/>
              </a:rPr>
              <a:t>propostas </a:t>
            </a:r>
            <a:r>
              <a:rPr lang="pt-BR" sz="2000" dirty="0" smtClean="0">
                <a:latin typeface="Arial" pitchFamily="34" charset="0"/>
                <a:cs typeface="Arial" pitchFamily="34" charset="0"/>
              </a:rPr>
              <a:t>foram cumpridas </a:t>
            </a:r>
            <a:r>
              <a:rPr lang="pt-BR" sz="2000" dirty="0">
                <a:latin typeface="Arial" pitchFamily="34" charset="0"/>
                <a:cs typeface="Arial" pitchFamily="34" charset="0"/>
              </a:rPr>
              <a:t>com </a:t>
            </a:r>
            <a:r>
              <a:rPr lang="pt-BR" sz="2000" dirty="0" smtClean="0">
                <a:latin typeface="Arial" pitchFamily="34" charset="0"/>
                <a:cs typeface="Arial" pitchFamily="34" charset="0"/>
              </a:rPr>
              <a:t>esmero, responsabilidade </a:t>
            </a:r>
            <a:r>
              <a:rPr lang="pt-BR" sz="2000" dirty="0">
                <a:latin typeface="Arial" pitchFamily="34" charset="0"/>
                <a:cs typeface="Arial" pitchFamily="34" charset="0"/>
              </a:rPr>
              <a:t>e entrega, </a:t>
            </a:r>
            <a:r>
              <a:rPr lang="pt-BR" sz="2000" dirty="0" smtClean="0">
                <a:latin typeface="Arial" pitchFamily="34" charset="0"/>
                <a:cs typeface="Arial" pitchFamily="34" charset="0"/>
              </a:rPr>
              <a:t>se consolidou nossa </a:t>
            </a:r>
            <a:r>
              <a:rPr lang="pt-BR" sz="2000" dirty="0">
                <a:latin typeface="Arial" pitchFamily="34" charset="0"/>
                <a:cs typeface="Arial" pitchFamily="34" charset="0"/>
              </a:rPr>
              <a:t>equipe como uma família com </a:t>
            </a:r>
            <a:r>
              <a:rPr lang="pt-BR" sz="2000" dirty="0" smtClean="0">
                <a:latin typeface="Arial" pitchFamily="34" charset="0"/>
                <a:cs typeface="Arial" pitchFamily="34" charset="0"/>
              </a:rPr>
              <a:t>o objetivo de </a:t>
            </a:r>
            <a:r>
              <a:rPr lang="pt-BR" sz="2000" dirty="0">
                <a:latin typeface="Arial" pitchFamily="34" charset="0"/>
                <a:cs typeface="Arial" pitchFamily="34" charset="0"/>
              </a:rPr>
              <a:t>garantir uma saúde de qualidade e alto grau </a:t>
            </a:r>
            <a:r>
              <a:rPr lang="pt-BR" sz="2000" dirty="0" smtClean="0">
                <a:latin typeface="Arial" pitchFamily="34" charset="0"/>
                <a:cs typeface="Arial" pitchFamily="34" charset="0"/>
              </a:rPr>
              <a:t>cient</a:t>
            </a:r>
            <a:r>
              <a:rPr lang="pt-BR" sz="2000" dirty="0" smtClean="0">
                <a:latin typeface="Arial" pitchFamily="34" charset="0"/>
                <a:cs typeface="Arial" pitchFamily="34" charset="0"/>
              </a:rPr>
              <a:t>í</a:t>
            </a:r>
            <a:r>
              <a:rPr lang="pt-BR" sz="2000" dirty="0" smtClean="0">
                <a:latin typeface="Arial" pitchFamily="34" charset="0"/>
                <a:cs typeface="Arial" pitchFamily="34" charset="0"/>
              </a:rPr>
              <a:t>fico </a:t>
            </a:r>
            <a:r>
              <a:rPr lang="pt-BR" sz="2000" dirty="0">
                <a:latin typeface="Arial" pitchFamily="34" charset="0"/>
                <a:cs typeface="Arial" pitchFamily="34" charset="0"/>
              </a:rPr>
              <a:t>e de satisfação a nossas crianças e suas </a:t>
            </a:r>
            <a:r>
              <a:rPr lang="pt-BR" sz="2000" dirty="0" smtClean="0">
                <a:latin typeface="Arial" pitchFamily="34" charset="0"/>
                <a:cs typeface="Arial" pitchFamily="34" charset="0"/>
              </a:rPr>
              <a:t>famílias o que vai </a:t>
            </a:r>
            <a:r>
              <a:rPr lang="pt-BR" sz="2000" dirty="0">
                <a:latin typeface="Arial" pitchFamily="34" charset="0"/>
                <a:cs typeface="Arial" pitchFamily="34" charset="0"/>
              </a:rPr>
              <a:t>perdurar no tempo e no trabalho de nossa equipe </a:t>
            </a:r>
            <a:r>
              <a:rPr lang="pt-BR" sz="2000" dirty="0" smtClean="0">
                <a:latin typeface="Arial" pitchFamily="34" charset="0"/>
                <a:cs typeface="Arial" pitchFamily="34" charset="0"/>
              </a:rPr>
              <a:t>no </a:t>
            </a:r>
            <a:r>
              <a:rPr lang="pt-BR" sz="2000" dirty="0">
                <a:latin typeface="Arial" pitchFamily="34" charset="0"/>
                <a:cs typeface="Arial" pitchFamily="34" charset="0"/>
              </a:rPr>
              <a:t>município</a:t>
            </a:r>
            <a:r>
              <a:rPr lang="pt-BR" sz="2000" dirty="0"/>
              <a:t>. </a:t>
            </a:r>
          </a:p>
        </p:txBody>
      </p:sp>
      <p:sp>
        <p:nvSpPr>
          <p:cNvPr id="3" name="Rectangle 2"/>
          <p:cNvSpPr/>
          <p:nvPr/>
        </p:nvSpPr>
        <p:spPr>
          <a:xfrm>
            <a:off x="3059832" y="260648"/>
            <a:ext cx="2664296" cy="523220"/>
          </a:xfrm>
          <a:prstGeom prst="rect">
            <a:avLst/>
          </a:prstGeom>
        </p:spPr>
        <p:txBody>
          <a:bodyPr wrap="square">
            <a:spAutoFit/>
          </a:bodyPr>
          <a:lstStyle/>
          <a:p>
            <a:pPr algn="ctr"/>
            <a:r>
              <a:rPr lang="pt-BR" sz="2800" b="1" dirty="0" smtClean="0">
                <a:latin typeface="Arial" pitchFamily="34" charset="0"/>
                <a:cs typeface="Arial" pitchFamily="34" charset="0"/>
              </a:rPr>
              <a:t>DISCUSSÃO</a:t>
            </a:r>
            <a:endParaRPr lang="en-US" sz="2800" dirty="0"/>
          </a:p>
        </p:txBody>
      </p:sp>
    </p:spTree>
    <p:extLst>
      <p:ext uri="{BB962C8B-B14F-4D97-AF65-F5344CB8AC3E}">
        <p14:creationId xmlns:p14="http://schemas.microsoft.com/office/powerpoint/2010/main" val="2712979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464825362"/>
              </p:ext>
            </p:extLst>
          </p:nvPr>
        </p:nvGraphicFramePr>
        <p:xfrm>
          <a:off x="395536" y="1772816"/>
          <a:ext cx="842493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p:txBody>
          <a:bodyPr>
            <a:noAutofit/>
          </a:bodyPr>
          <a:lstStyle/>
          <a:p>
            <a:r>
              <a:rPr lang="pt-BR" sz="2800" b="1" dirty="0" smtClean="0">
                <a:solidFill>
                  <a:schemeClr val="tx1"/>
                </a:solidFill>
                <a:latin typeface="Arial" pitchFamily="34" charset="0"/>
                <a:cs typeface="Arial" pitchFamily="34" charset="0"/>
              </a:rPr>
              <a:t>DISCUSSÃO:</a:t>
            </a:r>
            <a:br>
              <a:rPr lang="pt-BR" sz="2800" b="1" dirty="0" smtClean="0">
                <a:solidFill>
                  <a:schemeClr val="tx1"/>
                </a:solidFill>
                <a:latin typeface="Arial" pitchFamily="34" charset="0"/>
                <a:cs typeface="Arial" pitchFamily="34" charset="0"/>
              </a:rPr>
            </a:br>
            <a:r>
              <a:rPr lang="pt-BR" sz="2800" b="1" dirty="0" smtClean="0">
                <a:solidFill>
                  <a:schemeClr val="tx1"/>
                </a:solidFill>
                <a:latin typeface="Arial" pitchFamily="34" charset="0"/>
                <a:cs typeface="Arial" pitchFamily="34" charset="0"/>
              </a:rPr>
              <a:t/>
            </a:r>
            <a:br>
              <a:rPr lang="pt-BR" sz="2800" b="1" dirty="0" smtClean="0">
                <a:solidFill>
                  <a:schemeClr val="tx1"/>
                </a:solidFill>
                <a:latin typeface="Arial" pitchFamily="34" charset="0"/>
                <a:cs typeface="Arial" pitchFamily="34" charset="0"/>
              </a:rPr>
            </a:br>
            <a:r>
              <a:rPr lang="pt-BR" sz="2800" b="1" dirty="0" smtClean="0">
                <a:solidFill>
                  <a:schemeClr val="tx1"/>
                </a:solidFill>
                <a:latin typeface="Arial" pitchFamily="34" charset="0"/>
                <a:cs typeface="Arial" pitchFamily="34" charset="0"/>
              </a:rPr>
              <a:t>QUE CONSEGUIMOS? </a:t>
            </a:r>
            <a:endParaRPr lang="pt-BR" sz="28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308171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extLst>
              <p:ext uri="{D42A27DB-BD31-4B8C-83A1-F6EECF244321}">
                <p14:modId xmlns:p14="http://schemas.microsoft.com/office/powerpoint/2010/main" val="539661937"/>
              </p:ext>
            </p:extLst>
          </p:nvPr>
        </p:nvGraphicFramePr>
        <p:xfrm>
          <a:off x="251520" y="1772816"/>
          <a:ext cx="856895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a:xfrm>
            <a:off x="467544" y="188640"/>
            <a:ext cx="8229600" cy="1143000"/>
          </a:xfrm>
        </p:spPr>
        <p:txBody>
          <a:bodyPr>
            <a:normAutofit/>
          </a:bodyPr>
          <a:lstStyle/>
          <a:p>
            <a:r>
              <a:rPr lang="pt-BR" sz="2400" b="1" dirty="0" smtClean="0">
                <a:solidFill>
                  <a:schemeClr val="tx1"/>
                </a:solidFill>
                <a:latin typeface="Arial" pitchFamily="34" charset="0"/>
                <a:cs typeface="Arial" pitchFamily="34" charset="0"/>
              </a:rPr>
              <a:t>IMPORT</a:t>
            </a:r>
            <a:r>
              <a:rPr lang="pt-BR" sz="2400" b="1" dirty="0" smtClean="0">
                <a:solidFill>
                  <a:schemeClr val="tx1"/>
                </a:solidFill>
                <a:latin typeface="Arial" pitchFamily="34" charset="0"/>
                <a:cs typeface="Arial" pitchFamily="34" charset="0"/>
              </a:rPr>
              <a:t>Â</a:t>
            </a:r>
            <a:r>
              <a:rPr lang="pt-BR" sz="2400" b="1" dirty="0" smtClean="0">
                <a:solidFill>
                  <a:schemeClr val="tx1"/>
                </a:solidFill>
                <a:latin typeface="Arial" pitchFamily="34" charset="0"/>
                <a:cs typeface="Arial" pitchFamily="34" charset="0"/>
              </a:rPr>
              <a:t>NCIA </a:t>
            </a:r>
            <a:r>
              <a:rPr lang="pt-BR" sz="2400" b="1" dirty="0" smtClean="0">
                <a:solidFill>
                  <a:schemeClr val="tx1"/>
                </a:solidFill>
                <a:latin typeface="Arial" pitchFamily="34" charset="0"/>
                <a:cs typeface="Arial" pitchFamily="34" charset="0"/>
              </a:rPr>
              <a:t>DA INTERVENSÃO</a:t>
            </a:r>
            <a:endParaRPr lang="pt-BR" sz="2400" b="1" dirty="0">
              <a:solidFill>
                <a:schemeClr val="tx1"/>
              </a:solidFill>
              <a:latin typeface="Arial" pitchFamily="34" charset="0"/>
              <a:cs typeface="Arial" pitchFamily="34" charset="0"/>
            </a:endParaRPr>
          </a:p>
        </p:txBody>
      </p:sp>
      <p:cxnSp>
        <p:nvCxnSpPr>
          <p:cNvPr id="4" name="Conector de seta reta 3"/>
          <p:cNvCxnSpPr/>
          <p:nvPr/>
        </p:nvCxnSpPr>
        <p:spPr>
          <a:xfrm flipH="1">
            <a:off x="1907704" y="1113028"/>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a:off x="4499992" y="111302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a:off x="6732240" y="1129319"/>
            <a:ext cx="64807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3982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926673969"/>
              </p:ext>
            </p:extLst>
          </p:nvPr>
        </p:nvGraphicFramePr>
        <p:xfrm>
          <a:off x="467544" y="2204864"/>
          <a:ext cx="8208912"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a:xfrm>
            <a:off x="457200" y="338328"/>
            <a:ext cx="8229600" cy="930432"/>
          </a:xfrm>
        </p:spPr>
        <p:txBody>
          <a:bodyPr>
            <a:normAutofit/>
          </a:bodyPr>
          <a:lstStyle/>
          <a:p>
            <a:r>
              <a:rPr lang="pt-BR" sz="2400" b="1" dirty="0" smtClean="0">
                <a:solidFill>
                  <a:schemeClr val="tx1"/>
                </a:solidFill>
                <a:latin typeface="Arial" pitchFamily="34" charset="0"/>
                <a:cs typeface="Arial" pitchFamily="34" charset="0"/>
              </a:rPr>
              <a:t>QUE FICOU DA INTERVENÇÃO</a:t>
            </a:r>
            <a:endParaRPr lang="pt-BR" sz="2400" b="1" dirty="0">
              <a:solidFill>
                <a:schemeClr val="tx1"/>
              </a:solidFill>
              <a:latin typeface="Arial" pitchFamily="34" charset="0"/>
              <a:cs typeface="Arial" pitchFamily="34" charset="0"/>
            </a:endParaRPr>
          </a:p>
        </p:txBody>
      </p:sp>
      <p:cxnSp>
        <p:nvCxnSpPr>
          <p:cNvPr id="5" name="Conector de seta reta 4"/>
          <p:cNvCxnSpPr/>
          <p:nvPr/>
        </p:nvCxnSpPr>
        <p:spPr>
          <a:xfrm>
            <a:off x="2483768" y="16288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a:off x="6156176" y="1171600"/>
            <a:ext cx="914400" cy="914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Conector de seta reta 8"/>
          <p:cNvCxnSpPr/>
          <p:nvPr/>
        </p:nvCxnSpPr>
        <p:spPr>
          <a:xfrm flipH="1">
            <a:off x="1979712" y="1171600"/>
            <a:ext cx="792088" cy="8331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Conector de seta reta 22"/>
          <p:cNvCxnSpPr/>
          <p:nvPr/>
        </p:nvCxnSpPr>
        <p:spPr>
          <a:xfrm>
            <a:off x="4283968" y="1171600"/>
            <a:ext cx="0" cy="914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34209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772816"/>
            <a:ext cx="8568952" cy="4021907"/>
          </a:xfrm>
        </p:spPr>
        <p:txBody>
          <a:bodyPr>
            <a:normAutofit/>
          </a:bodyPr>
          <a:lstStyle/>
          <a:p>
            <a:pPr marL="0" indent="0">
              <a:lnSpc>
                <a:spcPct val="150000"/>
              </a:lnSpc>
              <a:buNone/>
            </a:pPr>
            <a:endParaRPr lang="pt-BR" sz="2400" dirty="0" smtClean="0">
              <a:latin typeface="Arial" pitchFamily="34" charset="0"/>
              <a:cs typeface="Arial" pitchFamily="34" charset="0"/>
            </a:endParaRPr>
          </a:p>
          <a:p>
            <a:pPr marL="0" indent="0">
              <a:lnSpc>
                <a:spcPct val="150000"/>
              </a:lnSpc>
              <a:buNone/>
            </a:pPr>
            <a:r>
              <a:rPr lang="pt-BR" sz="2400" b="1" dirty="0" smtClean="0">
                <a:solidFill>
                  <a:schemeClr val="tx1"/>
                </a:solidFill>
                <a:latin typeface="Arial" pitchFamily="34" charset="0"/>
                <a:cs typeface="Arial" pitchFamily="34" charset="0"/>
              </a:rPr>
              <a:t>No </a:t>
            </a:r>
            <a:r>
              <a:rPr lang="pt-BR" sz="2400" b="1" dirty="0" smtClean="0">
                <a:solidFill>
                  <a:schemeClr val="tx1"/>
                </a:solidFill>
                <a:latin typeface="Arial" pitchFamily="34" charset="0"/>
                <a:cs typeface="Arial" pitchFamily="34" charset="0"/>
              </a:rPr>
              <a:t>in</a:t>
            </a:r>
            <a:r>
              <a:rPr lang="pt-BR" b="1" dirty="0" smtClean="0">
                <a:solidFill>
                  <a:schemeClr val="tx1"/>
                </a:solidFill>
                <a:latin typeface="Arial" pitchFamily="34" charset="0"/>
                <a:cs typeface="Arial" pitchFamily="34" charset="0"/>
              </a:rPr>
              <a:t>í</a:t>
            </a:r>
            <a:r>
              <a:rPr lang="pt-BR" sz="2400" b="1" dirty="0" smtClean="0">
                <a:solidFill>
                  <a:schemeClr val="tx1"/>
                </a:solidFill>
                <a:latin typeface="Arial" pitchFamily="34" charset="0"/>
                <a:cs typeface="Arial" pitchFamily="34" charset="0"/>
              </a:rPr>
              <a:t>cio</a:t>
            </a:r>
            <a:r>
              <a:rPr lang="pt-BR" sz="2400" b="1" dirty="0">
                <a:solidFill>
                  <a:schemeClr val="tx1"/>
                </a:solidFill>
                <a:latin typeface="Arial" pitchFamily="34" charset="0"/>
                <a:cs typeface="Arial" pitchFamily="34" charset="0"/>
              </a:rPr>
              <a:t>: </a:t>
            </a:r>
            <a:endParaRPr lang="pt-BR" sz="2400" b="1" dirty="0" smtClean="0">
              <a:solidFill>
                <a:schemeClr val="tx1"/>
              </a:solidFill>
              <a:latin typeface="Arial" pitchFamily="34" charset="0"/>
              <a:cs typeface="Arial" pitchFamily="34" charset="0"/>
            </a:endParaRPr>
          </a:p>
          <a:p>
            <a:pPr marL="0" indent="0">
              <a:lnSpc>
                <a:spcPct val="150000"/>
              </a:lnSpc>
              <a:buNone/>
            </a:pPr>
            <a:r>
              <a:rPr lang="pt-BR" sz="2000" dirty="0">
                <a:solidFill>
                  <a:schemeClr val="tx1"/>
                </a:solidFill>
                <a:latin typeface="Arial" pitchFamily="34" charset="0"/>
                <a:cs typeface="Arial" pitchFamily="34" charset="0"/>
              </a:rPr>
              <a:t>N</a:t>
            </a:r>
            <a:r>
              <a:rPr lang="pt-BR" sz="2000" dirty="0" smtClean="0">
                <a:solidFill>
                  <a:schemeClr val="tx1"/>
                </a:solidFill>
                <a:latin typeface="Arial" pitchFamily="34" charset="0"/>
                <a:cs typeface="Arial" pitchFamily="34" charset="0"/>
              </a:rPr>
              <a:t>ão </a:t>
            </a:r>
            <a:r>
              <a:rPr lang="pt-BR" sz="2000" dirty="0">
                <a:solidFill>
                  <a:schemeClr val="tx1"/>
                </a:solidFill>
                <a:latin typeface="Arial" pitchFamily="34" charset="0"/>
                <a:cs typeface="Arial" pitchFamily="34" charset="0"/>
              </a:rPr>
              <a:t>entendia a necessidade de fazer uma especialização no ramo. Depois </a:t>
            </a:r>
            <a:r>
              <a:rPr lang="pt-BR" sz="2000" dirty="0" smtClean="0">
                <a:solidFill>
                  <a:schemeClr val="tx1"/>
                </a:solidFill>
                <a:latin typeface="Arial" pitchFamily="34" charset="0"/>
                <a:cs typeface="Arial" pitchFamily="34" charset="0"/>
              </a:rPr>
              <a:t>pensei </a:t>
            </a:r>
            <a:r>
              <a:rPr lang="pt-BR" sz="2000" dirty="0">
                <a:solidFill>
                  <a:schemeClr val="tx1"/>
                </a:solidFill>
                <a:latin typeface="Arial" pitchFamily="34" charset="0"/>
                <a:cs typeface="Arial" pitchFamily="34" charset="0"/>
              </a:rPr>
              <a:t>que seria bom comparar o método e técnicas aplicadas aqui no </a:t>
            </a:r>
            <a:r>
              <a:rPr lang="pt-BR" sz="2000" dirty="0" smtClean="0">
                <a:solidFill>
                  <a:schemeClr val="tx1"/>
                </a:solidFill>
                <a:latin typeface="Arial" pitchFamily="34" charset="0"/>
                <a:cs typeface="Arial" pitchFamily="34" charset="0"/>
              </a:rPr>
              <a:t>Brasil </a:t>
            </a:r>
            <a:r>
              <a:rPr lang="pt-BR" sz="2000" dirty="0">
                <a:solidFill>
                  <a:schemeClr val="tx1"/>
                </a:solidFill>
                <a:latin typeface="Arial" pitchFamily="34" charset="0"/>
                <a:cs typeface="Arial" pitchFamily="34" charset="0"/>
              </a:rPr>
              <a:t>com aquelas que eu já conhecia. Minhas expectativas então </a:t>
            </a:r>
            <a:r>
              <a:rPr lang="pt-BR" sz="2000" dirty="0" smtClean="0">
                <a:solidFill>
                  <a:schemeClr val="tx1"/>
                </a:solidFill>
                <a:latin typeface="Arial" pitchFamily="34" charset="0"/>
                <a:cs typeface="Arial" pitchFamily="34" charset="0"/>
              </a:rPr>
              <a:t>aumentarão. </a:t>
            </a:r>
            <a:endParaRPr lang="pt-BR" sz="2000" dirty="0">
              <a:solidFill>
                <a:schemeClr val="tx1"/>
              </a:solidFill>
              <a:latin typeface="Arial" pitchFamily="34" charset="0"/>
              <a:cs typeface="Arial" pitchFamily="34" charset="0"/>
            </a:endParaRPr>
          </a:p>
        </p:txBody>
      </p:sp>
      <p:sp>
        <p:nvSpPr>
          <p:cNvPr id="2" name="Título 1"/>
          <p:cNvSpPr>
            <a:spLocks noGrp="1"/>
          </p:cNvSpPr>
          <p:nvPr>
            <p:ph type="title"/>
          </p:nvPr>
        </p:nvSpPr>
        <p:spPr/>
        <p:txBody>
          <a:bodyPr>
            <a:normAutofit/>
          </a:bodyPr>
          <a:lstStyle/>
          <a:p>
            <a:r>
              <a:rPr lang="pt-BR" sz="2400" b="1" dirty="0" smtClean="0">
                <a:solidFill>
                  <a:schemeClr val="tx1"/>
                </a:solidFill>
                <a:latin typeface="Arial" pitchFamily="34" charset="0"/>
                <a:cs typeface="Arial" pitchFamily="34" charset="0"/>
              </a:rPr>
              <a:t>Reflexão crítica sobre o processo pessoal de </a:t>
            </a:r>
            <a:r>
              <a:rPr lang="pt-BR" sz="2400" b="1" dirty="0" smtClean="0">
                <a:solidFill>
                  <a:schemeClr val="tx1"/>
                </a:solidFill>
                <a:latin typeface="Arial" pitchFamily="34" charset="0"/>
                <a:cs typeface="Arial" pitchFamily="34" charset="0"/>
              </a:rPr>
              <a:t>aprendizagem</a:t>
            </a:r>
            <a:r>
              <a:rPr lang="pt-BR" sz="2400" dirty="0" smtClean="0">
                <a:solidFill>
                  <a:schemeClr val="tx1"/>
                </a:solidFill>
                <a:latin typeface="Arial" pitchFamily="34" charset="0"/>
                <a:cs typeface="Arial" pitchFamily="34" charset="0"/>
              </a:rPr>
              <a:t/>
            </a:r>
            <a:br>
              <a:rPr lang="pt-BR" sz="2400" dirty="0" smtClean="0">
                <a:solidFill>
                  <a:schemeClr val="tx1"/>
                </a:solidFill>
                <a:latin typeface="Arial" pitchFamily="34" charset="0"/>
                <a:cs typeface="Arial" pitchFamily="34" charset="0"/>
              </a:rPr>
            </a:br>
            <a:endParaRPr lang="pt-BR" sz="2400" dirty="0">
              <a:solidFill>
                <a:schemeClr val="tx1"/>
              </a:solidFill>
              <a:latin typeface="Arial" pitchFamily="34" charset="0"/>
              <a:cs typeface="Arial" pitchFamily="34" charset="0"/>
            </a:endParaRPr>
          </a:p>
        </p:txBody>
      </p:sp>
      <p:sp>
        <p:nvSpPr>
          <p:cNvPr id="7" name="Seta para baixo 6"/>
          <p:cNvSpPr/>
          <p:nvPr/>
        </p:nvSpPr>
        <p:spPr>
          <a:xfrm>
            <a:off x="4572000" y="1412776"/>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694396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ta para baixo 1"/>
          <p:cNvSpPr/>
          <p:nvPr/>
        </p:nvSpPr>
        <p:spPr>
          <a:xfrm flipH="1">
            <a:off x="3995936" y="476672"/>
            <a:ext cx="43204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408615" y="1412776"/>
            <a:ext cx="8280920" cy="5052665"/>
          </a:xfrm>
          <a:prstGeom prst="rect">
            <a:avLst/>
          </a:prstGeom>
          <a:noFill/>
        </p:spPr>
        <p:txBody>
          <a:bodyPr wrap="square" rtlCol="0">
            <a:spAutoFit/>
          </a:bodyPr>
          <a:lstStyle/>
          <a:p>
            <a:r>
              <a:rPr lang="pt-BR" sz="2400" b="1" dirty="0" smtClean="0">
                <a:latin typeface="Arial" pitchFamily="34" charset="0"/>
                <a:cs typeface="Arial" pitchFamily="34" charset="0"/>
              </a:rPr>
              <a:t>Depois:</a:t>
            </a:r>
          </a:p>
          <a:p>
            <a:pPr>
              <a:lnSpc>
                <a:spcPct val="150000"/>
              </a:lnSpc>
            </a:pPr>
            <a:r>
              <a:rPr lang="pt-BR" sz="2000" dirty="0">
                <a:latin typeface="Arial" pitchFamily="34" charset="0"/>
                <a:cs typeface="Arial" pitchFamily="34" charset="0"/>
              </a:rPr>
              <a:t>F</a:t>
            </a:r>
            <a:r>
              <a:rPr lang="pt-BR" sz="2000" dirty="0" smtClean="0">
                <a:latin typeface="Arial" pitchFamily="34" charset="0"/>
                <a:cs typeface="Arial" pitchFamily="34" charset="0"/>
              </a:rPr>
              <a:t>oi </a:t>
            </a:r>
            <a:r>
              <a:rPr lang="pt-BR" sz="2000" dirty="0">
                <a:latin typeface="Arial" pitchFamily="34" charset="0"/>
                <a:cs typeface="Arial" pitchFamily="34" charset="0"/>
              </a:rPr>
              <a:t>necessário re-planejar o trabalho da equipe e marcar novas metas; integrar as ações e atendimentos de cada membro da equipe. Começo </a:t>
            </a:r>
            <a:r>
              <a:rPr lang="pt-BR" sz="2000" dirty="0" smtClean="0">
                <a:latin typeface="Arial" pitchFamily="34" charset="0"/>
                <a:cs typeface="Arial" pitchFamily="34" charset="0"/>
              </a:rPr>
              <a:t>a</a:t>
            </a:r>
            <a:r>
              <a:rPr lang="pt-BR" sz="2000" dirty="0" smtClean="0">
                <a:latin typeface="Arial" pitchFamily="34" charset="0"/>
                <a:cs typeface="Arial" pitchFamily="34" charset="0"/>
              </a:rPr>
              <a:t>í</a:t>
            </a:r>
            <a:r>
              <a:rPr lang="pt-BR" sz="2000" dirty="0" smtClean="0">
                <a:latin typeface="Arial" pitchFamily="34" charset="0"/>
                <a:cs typeface="Arial" pitchFamily="34" charset="0"/>
              </a:rPr>
              <a:t> </a:t>
            </a:r>
            <a:r>
              <a:rPr lang="pt-BR" sz="2000" dirty="0">
                <a:latin typeface="Arial" pitchFamily="34" charset="0"/>
                <a:cs typeface="Arial" pitchFamily="34" charset="0"/>
              </a:rPr>
              <a:t>nosso </a:t>
            </a:r>
            <a:r>
              <a:rPr lang="pt-BR" sz="2000" dirty="0" smtClean="0">
                <a:latin typeface="Arial" pitchFamily="34" charset="0"/>
                <a:cs typeface="Arial" pitchFamily="34" charset="0"/>
              </a:rPr>
              <a:t>trabalho. A </a:t>
            </a:r>
            <a:r>
              <a:rPr lang="pt-BR" sz="2000" dirty="0">
                <a:latin typeface="Arial" pitchFamily="34" charset="0"/>
                <a:cs typeface="Arial" pitchFamily="34" charset="0"/>
              </a:rPr>
              <a:t>experiência trazida </a:t>
            </a:r>
            <a:r>
              <a:rPr lang="pt-BR" sz="2000" dirty="0" smtClean="0">
                <a:latin typeface="Arial" pitchFamily="34" charset="0"/>
                <a:cs typeface="Arial" pitchFamily="34" charset="0"/>
              </a:rPr>
              <a:t>deu </a:t>
            </a:r>
            <a:r>
              <a:rPr lang="pt-BR" sz="2000" dirty="0">
                <a:latin typeface="Arial" pitchFamily="34" charset="0"/>
                <a:cs typeface="Arial" pitchFamily="34" charset="0"/>
              </a:rPr>
              <a:t>a oportunidade de criar métodos e atalhos de trabalho que não eram conhecidos </a:t>
            </a:r>
            <a:r>
              <a:rPr lang="pt-BR" sz="2000" dirty="0" smtClean="0">
                <a:latin typeface="Arial" pitchFamily="34" charset="0"/>
                <a:cs typeface="Arial" pitchFamily="34" charset="0"/>
              </a:rPr>
              <a:t>pela equipe</a:t>
            </a:r>
            <a:r>
              <a:rPr lang="pt-BR" sz="2000" dirty="0">
                <a:latin typeface="Arial" pitchFamily="34" charset="0"/>
                <a:cs typeface="Arial" pitchFamily="34" charset="0"/>
              </a:rPr>
              <a:t>. </a:t>
            </a:r>
            <a:endParaRPr lang="pt-BR" sz="2000" dirty="0" smtClean="0">
              <a:latin typeface="Arial" pitchFamily="34" charset="0"/>
              <a:cs typeface="Arial" pitchFamily="34" charset="0"/>
            </a:endParaRPr>
          </a:p>
          <a:p>
            <a:pPr>
              <a:lnSpc>
                <a:spcPct val="150000"/>
              </a:lnSpc>
            </a:pPr>
            <a:endParaRPr lang="pt-BR" sz="2000" dirty="0">
              <a:latin typeface="Arial" pitchFamily="34" charset="0"/>
              <a:cs typeface="Arial" pitchFamily="34" charset="0"/>
            </a:endParaRPr>
          </a:p>
          <a:p>
            <a:pPr>
              <a:lnSpc>
                <a:spcPct val="150000"/>
              </a:lnSpc>
            </a:pPr>
            <a:r>
              <a:rPr lang="pt-BR" sz="2000" dirty="0" smtClean="0">
                <a:latin typeface="Arial" pitchFamily="34" charset="0"/>
                <a:cs typeface="Arial" pitchFamily="34" charset="0"/>
              </a:rPr>
              <a:t>Tinha </a:t>
            </a:r>
            <a:r>
              <a:rPr lang="pt-BR" sz="2000" dirty="0">
                <a:latin typeface="Arial" pitchFamily="34" charset="0"/>
                <a:cs typeface="Arial" pitchFamily="34" charset="0"/>
              </a:rPr>
              <a:t>expectativas diferentes para a especialização, mas encontrei um curso onde fui capaz de ensinar a minha equipe como organizar o trabalho, como fazer dele uma festa cada dia, como alegrar a vida de nossos pacientes e acreditar neles. </a:t>
            </a:r>
          </a:p>
          <a:p>
            <a:pPr>
              <a:lnSpc>
                <a:spcPct val="150000"/>
              </a:lnSpc>
            </a:pPr>
            <a:endParaRPr lang="pt-BR" sz="2000" dirty="0">
              <a:latin typeface="Arial" pitchFamily="34" charset="0"/>
              <a:cs typeface="Arial" pitchFamily="34" charset="0"/>
            </a:endParaRPr>
          </a:p>
        </p:txBody>
      </p:sp>
    </p:spTree>
    <p:extLst>
      <p:ext uri="{BB962C8B-B14F-4D97-AF65-F5344CB8AC3E}">
        <p14:creationId xmlns:p14="http://schemas.microsoft.com/office/powerpoint/2010/main" val="180254624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ta para baixo 1"/>
          <p:cNvSpPr/>
          <p:nvPr/>
        </p:nvSpPr>
        <p:spPr>
          <a:xfrm>
            <a:off x="4139952" y="188640"/>
            <a:ext cx="443167"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251520" y="1412776"/>
            <a:ext cx="8496944" cy="4893647"/>
          </a:xfrm>
          <a:prstGeom prst="rect">
            <a:avLst/>
          </a:prstGeom>
          <a:noFill/>
        </p:spPr>
        <p:txBody>
          <a:bodyPr wrap="square" rtlCol="0">
            <a:spAutoFit/>
          </a:bodyPr>
          <a:lstStyle/>
          <a:p>
            <a:r>
              <a:rPr lang="pt-BR" sz="2400" b="1" dirty="0" smtClean="0">
                <a:latin typeface="Arial" pitchFamily="34" charset="0"/>
                <a:cs typeface="Arial" pitchFamily="34" charset="0"/>
              </a:rPr>
              <a:t>Conquistas:</a:t>
            </a:r>
            <a:endParaRPr lang="pt-BR" sz="2400" b="1" dirty="0" smtClean="0">
              <a:latin typeface="Arial" pitchFamily="34" charset="0"/>
              <a:cs typeface="Arial" pitchFamily="34" charset="0"/>
            </a:endParaRPr>
          </a:p>
          <a:p>
            <a:pPr marL="342900" indent="-342900">
              <a:lnSpc>
                <a:spcPct val="150000"/>
              </a:lnSpc>
              <a:buFont typeface="Wingdings" pitchFamily="2" charset="2"/>
              <a:buChar char="v"/>
            </a:pPr>
            <a:r>
              <a:rPr lang="pt-BR" sz="2400" dirty="0">
                <a:latin typeface="Arial" pitchFamily="34" charset="0"/>
                <a:cs typeface="Arial" pitchFamily="34" charset="0"/>
              </a:rPr>
              <a:t>O </a:t>
            </a:r>
            <a:r>
              <a:rPr lang="pt-BR" sz="2400" dirty="0" smtClean="0">
                <a:latin typeface="Arial" pitchFamily="34" charset="0"/>
                <a:cs typeface="Arial" pitchFamily="34" charset="0"/>
              </a:rPr>
              <a:t>nível máximo </a:t>
            </a:r>
            <a:r>
              <a:rPr lang="pt-BR" sz="2400" dirty="0">
                <a:latin typeface="Arial" pitchFamily="34" charset="0"/>
                <a:cs typeface="Arial" pitchFamily="34" charset="0"/>
              </a:rPr>
              <a:t>de </a:t>
            </a:r>
            <a:r>
              <a:rPr lang="pt-BR" sz="2400" dirty="0">
                <a:latin typeface="Arial" pitchFamily="34" charset="0"/>
                <a:cs typeface="Arial" pitchFamily="34" charset="0"/>
              </a:rPr>
              <a:t>satisfação de minha </a:t>
            </a:r>
            <a:r>
              <a:rPr lang="pt-BR" sz="2400" dirty="0" smtClean="0">
                <a:latin typeface="Arial" pitchFamily="34" charset="0"/>
                <a:cs typeface="Arial" pitchFamily="34" charset="0"/>
              </a:rPr>
              <a:t>comunidade.</a:t>
            </a:r>
          </a:p>
          <a:p>
            <a:pPr marL="342900" indent="-342900">
              <a:lnSpc>
                <a:spcPct val="150000"/>
              </a:lnSpc>
              <a:buFont typeface="Wingdings" pitchFamily="2" charset="2"/>
              <a:buChar char="v"/>
            </a:pPr>
            <a:r>
              <a:rPr lang="pt-BR" sz="2400" dirty="0">
                <a:latin typeface="Arial" pitchFamily="34" charset="0"/>
                <a:cs typeface="Arial" pitchFamily="34" charset="0"/>
              </a:rPr>
              <a:t>M</a:t>
            </a:r>
            <a:r>
              <a:rPr lang="pt-BR" sz="2400" dirty="0" smtClean="0">
                <a:latin typeface="Arial" pitchFamily="34" charset="0"/>
                <a:cs typeface="Arial" pitchFamily="34" charset="0"/>
              </a:rPr>
              <a:t>ostras </a:t>
            </a:r>
            <a:r>
              <a:rPr lang="pt-BR" sz="2400" dirty="0">
                <a:latin typeface="Arial" pitchFamily="34" charset="0"/>
                <a:cs typeface="Arial" pitchFamily="34" charset="0"/>
              </a:rPr>
              <a:t>de agradecimento para a equipe em diversos </a:t>
            </a:r>
            <a:r>
              <a:rPr lang="pt-BR" sz="2400" dirty="0" smtClean="0">
                <a:latin typeface="Arial" pitchFamily="34" charset="0"/>
                <a:cs typeface="Arial" pitchFamily="34" charset="0"/>
              </a:rPr>
              <a:t>cenários</a:t>
            </a:r>
            <a:r>
              <a:rPr lang="pt-BR" sz="2400" dirty="0" smtClean="0">
                <a:latin typeface="Arial" pitchFamily="34" charset="0"/>
                <a:cs typeface="Arial" pitchFamily="34" charset="0"/>
              </a:rPr>
              <a:t>.</a:t>
            </a:r>
          </a:p>
          <a:p>
            <a:pPr marL="342900" indent="-342900">
              <a:lnSpc>
                <a:spcPct val="150000"/>
              </a:lnSpc>
              <a:buFont typeface="Wingdings" pitchFamily="2" charset="2"/>
              <a:buChar char="v"/>
            </a:pPr>
            <a:r>
              <a:rPr lang="pt-BR" sz="2400" dirty="0" smtClean="0">
                <a:latin typeface="Arial" pitchFamily="34" charset="0"/>
                <a:cs typeface="Arial" pitchFamily="34" charset="0"/>
              </a:rPr>
              <a:t> A incorporação da </a:t>
            </a:r>
            <a:r>
              <a:rPr lang="pt-BR" sz="2400" dirty="0">
                <a:latin typeface="Arial" pitchFamily="34" charset="0"/>
                <a:cs typeface="Arial" pitchFamily="34" charset="0"/>
              </a:rPr>
              <a:t>população as ações desenvolvidas pela </a:t>
            </a:r>
            <a:r>
              <a:rPr lang="pt-BR" sz="2400" dirty="0" smtClean="0">
                <a:latin typeface="Arial" pitchFamily="34" charset="0"/>
                <a:cs typeface="Arial" pitchFamily="34" charset="0"/>
              </a:rPr>
              <a:t>UBS. </a:t>
            </a:r>
          </a:p>
          <a:p>
            <a:pPr marL="342900" indent="-342900">
              <a:lnSpc>
                <a:spcPct val="150000"/>
              </a:lnSpc>
              <a:buFont typeface="Wingdings" pitchFamily="2" charset="2"/>
              <a:buChar char="v"/>
            </a:pPr>
            <a:r>
              <a:rPr lang="pt-BR" sz="2400" dirty="0">
                <a:latin typeface="Arial" pitchFamily="34" charset="0"/>
                <a:cs typeface="Arial" pitchFamily="34" charset="0"/>
              </a:rPr>
              <a:t>A</a:t>
            </a:r>
            <a:r>
              <a:rPr lang="pt-BR" sz="2400" dirty="0" smtClean="0">
                <a:latin typeface="Arial" pitchFamily="34" charset="0"/>
                <a:cs typeface="Arial" pitchFamily="34" charset="0"/>
              </a:rPr>
              <a:t> </a:t>
            </a:r>
            <a:r>
              <a:rPr lang="pt-BR" sz="2400" dirty="0">
                <a:latin typeface="Arial" pitchFamily="34" charset="0"/>
                <a:cs typeface="Arial" pitchFamily="34" charset="0"/>
              </a:rPr>
              <a:t>confiança e acompanhamento de um povo lindo e amável que </a:t>
            </a:r>
            <a:r>
              <a:rPr lang="pt-BR" sz="2400" dirty="0" smtClean="0">
                <a:latin typeface="Arial" pitchFamily="34" charset="0"/>
                <a:cs typeface="Arial" pitchFamily="34" charset="0"/>
              </a:rPr>
              <a:t>deixou eu </a:t>
            </a:r>
            <a:r>
              <a:rPr lang="pt-BR" sz="2400" dirty="0">
                <a:latin typeface="Arial" pitchFamily="34" charset="0"/>
                <a:cs typeface="Arial" pitchFamily="34" charset="0"/>
              </a:rPr>
              <a:t>entrar nas suas vidas e mudar um pouquinho elas. </a:t>
            </a:r>
          </a:p>
        </p:txBody>
      </p:sp>
    </p:spTree>
    <p:extLst>
      <p:ext uri="{BB962C8B-B14F-4D97-AF65-F5344CB8AC3E}">
        <p14:creationId xmlns:p14="http://schemas.microsoft.com/office/powerpoint/2010/main" val="28675082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0"/>
            <a:ext cx="6048672" cy="4057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528" y="4221088"/>
            <a:ext cx="8136904" cy="2149306"/>
          </a:xfrm>
          <a:prstGeom prst="rect">
            <a:avLst/>
          </a:prstGeom>
        </p:spPr>
        <p:txBody>
          <a:bodyPr wrap="square">
            <a:spAutoFit/>
          </a:bodyPr>
          <a:lstStyle/>
          <a:p>
            <a:pPr marL="285750" indent="-285750">
              <a:lnSpc>
                <a:spcPct val="170000"/>
              </a:lnSpc>
              <a:buFont typeface="Arial"/>
              <a:buChar char="•"/>
            </a:pPr>
            <a:r>
              <a:rPr lang="pt-BR" sz="2000" dirty="0">
                <a:latin typeface="Arial" pitchFamily="34" charset="0"/>
                <a:cs typeface="Arial" pitchFamily="34" charset="0"/>
              </a:rPr>
              <a:t>Manacapuru é um município ao sul de Manaus, capital do estado Amazonas onde pertence</a:t>
            </a:r>
            <a:r>
              <a:rPr lang="pt-BR" sz="2000" dirty="0" smtClean="0">
                <a:latin typeface="Arial" pitchFamily="34" charset="0"/>
                <a:cs typeface="Arial" pitchFamily="34" charset="0"/>
              </a:rPr>
              <a:t>.</a:t>
            </a:r>
          </a:p>
          <a:p>
            <a:pPr marL="285750" indent="-285750">
              <a:lnSpc>
                <a:spcPct val="170000"/>
              </a:lnSpc>
              <a:buFont typeface="Arial"/>
              <a:buChar char="•"/>
            </a:pPr>
            <a:r>
              <a:rPr lang="pt-BR" sz="2000" dirty="0" smtClean="0">
                <a:latin typeface="Arial" pitchFamily="34" charset="0"/>
                <a:cs typeface="Arial" pitchFamily="34" charset="0"/>
              </a:rPr>
              <a:t> </a:t>
            </a:r>
            <a:r>
              <a:rPr lang="pt-BR" sz="2000" dirty="0">
                <a:latin typeface="Arial" pitchFamily="34" charset="0"/>
                <a:cs typeface="Arial" pitchFamily="34" charset="0"/>
              </a:rPr>
              <a:t>Minha UBS, </a:t>
            </a:r>
            <a:r>
              <a:rPr lang="pt-BR" sz="2000" b="1" dirty="0">
                <a:solidFill>
                  <a:srgbClr val="FF0000"/>
                </a:solidFill>
                <a:latin typeface="Arial" pitchFamily="34" charset="0"/>
                <a:cs typeface="Arial" pitchFamily="34" charset="0"/>
              </a:rPr>
              <a:t>Sebastiana de Melo</a:t>
            </a:r>
            <a:r>
              <a:rPr lang="pt-BR" sz="2000" dirty="0">
                <a:latin typeface="Arial" pitchFamily="34" charset="0"/>
                <a:cs typeface="Arial" pitchFamily="34" charset="0"/>
              </a:rPr>
              <a:t>, atende uma população de 6116 pessoas das quais 2902 correspondem a minha equipe.  </a:t>
            </a:r>
          </a:p>
        </p:txBody>
      </p:sp>
    </p:spTree>
    <p:extLst>
      <p:ext uri="{BB962C8B-B14F-4D97-AF65-F5344CB8AC3E}">
        <p14:creationId xmlns:p14="http://schemas.microsoft.com/office/powerpoint/2010/main" val="273170708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iren\Documents\TELEFONO\WASTAPP\IMG-20141223-WA0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8280919"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4982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683568" y="2420888"/>
            <a:ext cx="7560840" cy="2154436"/>
          </a:xfrm>
          <a:prstGeom prst="rect">
            <a:avLst/>
          </a:prstGeom>
          <a:noFill/>
        </p:spPr>
        <p:txBody>
          <a:bodyPr wrap="square" lIns="91440" tIns="45720" rIns="91440" bIns="45720">
            <a:spAutoFit/>
            <a:scene3d>
              <a:camera prst="isometricOffAxis1Right"/>
              <a:lightRig rig="threePt" dir="t"/>
            </a:scene3d>
          </a:bodyPr>
          <a:lstStyle/>
          <a:p>
            <a:pPr algn="ctr"/>
            <a:r>
              <a:rPr lang="pt-B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MUITO </a:t>
            </a:r>
            <a:r>
              <a:rPr lang="pt-BR" sz="8000" b="1"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Arial" pitchFamily="34" charset="0"/>
                <a:cs typeface="Arial" pitchFamily="34" charset="0"/>
              </a:rPr>
              <a:t>OBRIGADA</a:t>
            </a:r>
            <a:endParaRPr lang="pt-BR" sz="80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Arial" pitchFamily="34" charset="0"/>
              <a:cs typeface="Arial" pitchFamily="34" charset="0"/>
            </a:endParaRPr>
          </a:p>
        </p:txBody>
      </p:sp>
    </p:spTree>
    <p:extLst>
      <p:ext uri="{BB962C8B-B14F-4D97-AF65-F5344CB8AC3E}">
        <p14:creationId xmlns:p14="http://schemas.microsoft.com/office/powerpoint/2010/main" val="35828159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95537" y="898028"/>
            <a:ext cx="8352928" cy="4634602"/>
          </a:xfrm>
          <a:prstGeom prst="rect">
            <a:avLst/>
          </a:prstGeom>
          <a:noFill/>
        </p:spPr>
        <p:txBody>
          <a:bodyPr wrap="square" rtlCol="0">
            <a:spAutoFit/>
          </a:bodyPr>
          <a:lstStyle/>
          <a:p>
            <a:pPr>
              <a:lnSpc>
                <a:spcPct val="150000"/>
              </a:lnSpc>
            </a:pPr>
            <a:r>
              <a:rPr lang="pt-BR" sz="2200" dirty="0" smtClean="0">
                <a:latin typeface="Arial" pitchFamily="34" charset="0"/>
                <a:cs typeface="Arial" pitchFamily="34" charset="0"/>
              </a:rPr>
              <a:t> </a:t>
            </a:r>
          </a:p>
          <a:p>
            <a:pPr marL="342900" indent="-342900">
              <a:lnSpc>
                <a:spcPct val="150000"/>
              </a:lnSpc>
              <a:buFont typeface="Arial"/>
              <a:buChar char="•"/>
            </a:pPr>
            <a:r>
              <a:rPr lang="pt-BR" sz="2200" dirty="0" smtClean="0">
                <a:latin typeface="Arial" pitchFamily="34" charset="0"/>
                <a:cs typeface="Arial" pitchFamily="34" charset="0"/>
              </a:rPr>
              <a:t>Do total de pacientes atendidos na UBS, </a:t>
            </a:r>
            <a:r>
              <a:rPr lang="pt-BR" sz="2200" b="1" dirty="0" smtClean="0">
                <a:latin typeface="Arial" pitchFamily="34" charset="0"/>
                <a:cs typeface="Arial" pitchFamily="34" charset="0"/>
              </a:rPr>
              <a:t>246 são crianças</a:t>
            </a:r>
            <a:r>
              <a:rPr lang="pt-BR" sz="2200" dirty="0" smtClean="0">
                <a:latin typeface="Arial" pitchFamily="34" charset="0"/>
                <a:cs typeface="Arial" pitchFamily="34" charset="0"/>
              </a:rPr>
              <a:t>. A </a:t>
            </a:r>
            <a:r>
              <a:rPr lang="pt-BR" sz="2200" b="1" dirty="0">
                <a:latin typeface="Arial" pitchFamily="34" charset="0"/>
                <a:cs typeface="Arial" pitchFamily="34" charset="0"/>
              </a:rPr>
              <a:t>cobertura de puericultura </a:t>
            </a:r>
            <a:r>
              <a:rPr lang="pt-BR" sz="2200" dirty="0">
                <a:latin typeface="Arial" pitchFamily="34" charset="0"/>
                <a:cs typeface="Arial" pitchFamily="34" charset="0"/>
              </a:rPr>
              <a:t>de minha área </a:t>
            </a:r>
            <a:r>
              <a:rPr lang="pt-BR" sz="2200" dirty="0" smtClean="0">
                <a:latin typeface="Arial" pitchFamily="34" charset="0"/>
                <a:cs typeface="Arial" pitchFamily="34" charset="0"/>
              </a:rPr>
              <a:t>era baixa, apenas </a:t>
            </a:r>
            <a:r>
              <a:rPr lang="pt-BR" sz="2200" b="1" dirty="0" smtClean="0">
                <a:solidFill>
                  <a:srgbClr val="FF0000"/>
                </a:solidFill>
                <a:latin typeface="Arial" pitchFamily="34" charset="0"/>
                <a:cs typeface="Arial" pitchFamily="34" charset="0"/>
              </a:rPr>
              <a:t>30%</a:t>
            </a:r>
            <a:r>
              <a:rPr lang="pt-BR" sz="2200" dirty="0" smtClean="0">
                <a:latin typeface="Arial" pitchFamily="34" charset="0"/>
                <a:cs typeface="Arial" pitchFamily="34" charset="0"/>
              </a:rPr>
              <a:t>, </a:t>
            </a:r>
            <a:r>
              <a:rPr lang="pt-BR" sz="2200" dirty="0" smtClean="0">
                <a:latin typeface="Arial" pitchFamily="34" charset="0"/>
                <a:cs typeface="Arial" pitchFamily="34" charset="0"/>
              </a:rPr>
              <a:t>sendo que </a:t>
            </a:r>
            <a:r>
              <a:rPr lang="pt-BR" sz="2200" dirty="0" smtClean="0">
                <a:latin typeface="Arial" pitchFamily="34" charset="0"/>
                <a:cs typeface="Arial" pitchFamily="34" charset="0"/>
              </a:rPr>
              <a:t>somente 18 crianças menor de um ano eram acompanhadas. </a:t>
            </a:r>
          </a:p>
          <a:p>
            <a:pPr marL="342900" indent="-342900">
              <a:lnSpc>
                <a:spcPct val="150000"/>
              </a:lnSpc>
              <a:buFont typeface="Arial"/>
              <a:buChar char="•"/>
            </a:pPr>
            <a:endParaRPr lang="pt-BR" sz="2200" dirty="0" smtClean="0">
              <a:latin typeface="Arial" pitchFamily="34" charset="0"/>
              <a:cs typeface="Arial" pitchFamily="34" charset="0"/>
            </a:endParaRPr>
          </a:p>
          <a:p>
            <a:pPr marL="342900" indent="-342900">
              <a:lnSpc>
                <a:spcPct val="150000"/>
              </a:lnSpc>
              <a:buFont typeface="Arial"/>
              <a:buChar char="•"/>
            </a:pPr>
            <a:r>
              <a:rPr lang="pt-BR" sz="2200" dirty="0" smtClean="0">
                <a:latin typeface="Arial" pitchFamily="34" charset="0"/>
                <a:cs typeface="Arial" pitchFamily="34" charset="0"/>
              </a:rPr>
              <a:t>Existia dificuldades com o registro, cadastramento e busca ativa de crianças. A organização e trabalho com a comunidade também tinham muitos problemas. </a:t>
            </a:r>
            <a:endParaRPr lang="pt-BR" sz="2200" dirty="0">
              <a:latin typeface="Arial" pitchFamily="34" charset="0"/>
              <a:cs typeface="Arial" pitchFamily="34" charset="0"/>
            </a:endParaRPr>
          </a:p>
        </p:txBody>
      </p:sp>
    </p:spTree>
    <p:extLst>
      <p:ext uri="{BB962C8B-B14F-4D97-AF65-F5344CB8AC3E}">
        <p14:creationId xmlns:p14="http://schemas.microsoft.com/office/powerpoint/2010/main" val="22285195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99592" y="2132856"/>
            <a:ext cx="7408333" cy="2913187"/>
          </a:xfrm>
        </p:spPr>
        <p:txBody>
          <a:bodyPr>
            <a:normAutofit/>
          </a:bodyPr>
          <a:lstStyle/>
          <a:p>
            <a:pPr marL="0" indent="0">
              <a:lnSpc>
                <a:spcPct val="150000"/>
              </a:lnSpc>
              <a:buNone/>
            </a:pPr>
            <a:endParaRPr lang="pt-BR" sz="2400" dirty="0" smtClean="0">
              <a:latin typeface="Arial" pitchFamily="34" charset="0"/>
              <a:cs typeface="Arial" pitchFamily="34" charset="0"/>
            </a:endParaRPr>
          </a:p>
          <a:p>
            <a:pPr>
              <a:lnSpc>
                <a:spcPct val="150000"/>
              </a:lnSpc>
            </a:pPr>
            <a:r>
              <a:rPr lang="pt-BR" sz="2000" dirty="0" smtClean="0">
                <a:solidFill>
                  <a:schemeClr val="tx1"/>
                </a:solidFill>
                <a:latin typeface="Arial" pitchFamily="34" charset="0"/>
                <a:cs typeface="Arial" pitchFamily="34" charset="0"/>
              </a:rPr>
              <a:t>Melhorar a qualidade da consulta de puericultura e a qualidade de vida e atendimento de nossas crianças assim como a interação com a comunidade.  </a:t>
            </a:r>
            <a:endParaRPr lang="pt-BR" sz="2000" dirty="0">
              <a:solidFill>
                <a:schemeClr val="tx1"/>
              </a:solidFill>
              <a:latin typeface="Arial" pitchFamily="34" charset="0"/>
              <a:cs typeface="Arial" pitchFamily="34" charset="0"/>
            </a:endParaRPr>
          </a:p>
        </p:txBody>
      </p:sp>
      <p:sp>
        <p:nvSpPr>
          <p:cNvPr id="2" name="Título 1"/>
          <p:cNvSpPr>
            <a:spLocks noGrp="1"/>
          </p:cNvSpPr>
          <p:nvPr>
            <p:ph type="title"/>
          </p:nvPr>
        </p:nvSpPr>
        <p:spPr/>
        <p:txBody>
          <a:bodyPr/>
          <a:lstStyle/>
          <a:p>
            <a:r>
              <a:rPr lang="pt-BR" b="1" dirty="0" smtClean="0">
                <a:solidFill>
                  <a:schemeClr val="tx1"/>
                </a:solidFill>
              </a:rPr>
              <a:t>OBJETIVO GERAL</a:t>
            </a:r>
            <a:endParaRPr lang="pt-BR" b="1" dirty="0">
              <a:solidFill>
                <a:schemeClr val="tx1"/>
              </a:solidFill>
            </a:endParaRPr>
          </a:p>
        </p:txBody>
      </p:sp>
    </p:spTree>
    <p:extLst>
      <p:ext uri="{BB962C8B-B14F-4D97-AF65-F5344CB8AC3E}">
        <p14:creationId xmlns:p14="http://schemas.microsoft.com/office/powerpoint/2010/main" val="18006871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988840"/>
            <a:ext cx="8568951" cy="4137323"/>
          </a:xfrm>
        </p:spPr>
        <p:txBody>
          <a:bodyPr>
            <a:noAutofit/>
          </a:bodyPr>
          <a:lstStyle/>
          <a:p>
            <a:pPr>
              <a:lnSpc>
                <a:spcPct val="110000"/>
              </a:lnSpc>
              <a:spcBef>
                <a:spcPts val="0"/>
              </a:spcBef>
            </a:pPr>
            <a:r>
              <a:rPr lang="pt-BR" sz="2000" dirty="0" smtClean="0">
                <a:solidFill>
                  <a:schemeClr val="tx1"/>
                </a:solidFill>
                <a:latin typeface="Arial" pitchFamily="34" charset="0"/>
                <a:cs typeface="Arial" pitchFamily="34" charset="0"/>
              </a:rPr>
              <a:t>Capacitação dos profissionais de saúde da UBS sobre o protocolo de atenção a criança</a:t>
            </a:r>
            <a:r>
              <a:rPr lang="pt-BR" sz="2000" dirty="0" smtClean="0">
                <a:solidFill>
                  <a:schemeClr val="tx1"/>
                </a:solidFill>
                <a:latin typeface="Arial" pitchFamily="34" charset="0"/>
                <a:cs typeface="Arial" pitchFamily="34" charset="0"/>
              </a:rPr>
              <a:t>.</a:t>
            </a:r>
          </a:p>
          <a:p>
            <a:pPr>
              <a:lnSpc>
                <a:spcPct val="110000"/>
              </a:lnSpc>
              <a:spcBef>
                <a:spcPts val="0"/>
              </a:spcBef>
            </a:pPr>
            <a:endParaRPr lang="pt-BR" sz="2000" dirty="0" smtClean="0">
              <a:solidFill>
                <a:schemeClr val="tx1"/>
              </a:solidFill>
              <a:latin typeface="Arial" pitchFamily="34" charset="0"/>
              <a:cs typeface="Arial" pitchFamily="34" charset="0"/>
            </a:endParaRPr>
          </a:p>
          <a:p>
            <a:pPr>
              <a:lnSpc>
                <a:spcPct val="110000"/>
              </a:lnSpc>
              <a:spcBef>
                <a:spcPts val="0"/>
              </a:spcBef>
            </a:pPr>
            <a:r>
              <a:rPr lang="pt-BR" sz="2000" dirty="0" smtClean="0">
                <a:solidFill>
                  <a:schemeClr val="tx1"/>
                </a:solidFill>
                <a:latin typeface="Arial" pitchFamily="34" charset="0"/>
                <a:cs typeface="Arial" pitchFamily="34" charset="0"/>
              </a:rPr>
              <a:t>Estabelecimento do papel de cada profissional na ação programática</a:t>
            </a:r>
            <a:r>
              <a:rPr lang="pt-BR" sz="2000" dirty="0" smtClean="0">
                <a:solidFill>
                  <a:schemeClr val="tx1"/>
                </a:solidFill>
                <a:latin typeface="Arial" pitchFamily="34" charset="0"/>
                <a:cs typeface="Arial" pitchFamily="34" charset="0"/>
              </a:rPr>
              <a:t>.</a:t>
            </a:r>
          </a:p>
          <a:p>
            <a:pPr>
              <a:lnSpc>
                <a:spcPct val="110000"/>
              </a:lnSpc>
              <a:spcBef>
                <a:spcPts val="0"/>
              </a:spcBef>
            </a:pPr>
            <a:endParaRPr lang="pt-BR" sz="2000" dirty="0" smtClean="0">
              <a:solidFill>
                <a:schemeClr val="tx1"/>
              </a:solidFill>
              <a:latin typeface="Arial" pitchFamily="34" charset="0"/>
              <a:cs typeface="Arial" pitchFamily="34" charset="0"/>
            </a:endParaRPr>
          </a:p>
          <a:p>
            <a:pPr>
              <a:lnSpc>
                <a:spcPct val="110000"/>
              </a:lnSpc>
              <a:spcBef>
                <a:spcPts val="0"/>
              </a:spcBef>
            </a:pPr>
            <a:r>
              <a:rPr lang="pt-BR" sz="2000" dirty="0" smtClean="0">
                <a:solidFill>
                  <a:schemeClr val="tx1"/>
                </a:solidFill>
                <a:latin typeface="Arial" pitchFamily="34" charset="0"/>
                <a:cs typeface="Arial" pitchFamily="34" charset="0"/>
              </a:rPr>
              <a:t>Cadastramento de todas as crianças da área adstrita no programa</a:t>
            </a:r>
            <a:r>
              <a:rPr lang="pt-BR" sz="2000" dirty="0" smtClean="0">
                <a:solidFill>
                  <a:schemeClr val="tx1"/>
                </a:solidFill>
                <a:latin typeface="Arial" pitchFamily="34" charset="0"/>
                <a:cs typeface="Arial" pitchFamily="34" charset="0"/>
              </a:rPr>
              <a:t>.</a:t>
            </a:r>
          </a:p>
          <a:p>
            <a:pPr>
              <a:lnSpc>
                <a:spcPct val="110000"/>
              </a:lnSpc>
              <a:spcBef>
                <a:spcPts val="0"/>
              </a:spcBef>
            </a:pPr>
            <a:endParaRPr lang="pt-BR" sz="2000" dirty="0" smtClean="0">
              <a:solidFill>
                <a:schemeClr val="tx1"/>
              </a:solidFill>
              <a:latin typeface="Arial" pitchFamily="34" charset="0"/>
              <a:cs typeface="Arial" pitchFamily="34" charset="0"/>
            </a:endParaRPr>
          </a:p>
          <a:p>
            <a:pPr>
              <a:lnSpc>
                <a:spcPct val="110000"/>
              </a:lnSpc>
              <a:spcBef>
                <a:spcPts val="0"/>
              </a:spcBef>
            </a:pPr>
            <a:r>
              <a:rPr lang="pt-BR" sz="2000" dirty="0" smtClean="0">
                <a:solidFill>
                  <a:schemeClr val="tx1"/>
                </a:solidFill>
                <a:latin typeface="Arial" pitchFamily="34" charset="0"/>
                <a:cs typeface="Arial" pitchFamily="34" charset="0"/>
              </a:rPr>
              <a:t>Contato com lideranças comunitárias para falar sobre a importância da ação programática de puericultura solicitando apoio para a assistência delas a consultas e para as </a:t>
            </a:r>
            <a:r>
              <a:rPr lang="pt-BR" sz="2000" dirty="0" smtClean="0">
                <a:solidFill>
                  <a:schemeClr val="tx1"/>
                </a:solidFill>
                <a:latin typeface="Arial" pitchFamily="34" charset="0"/>
                <a:cs typeface="Arial" pitchFamily="34" charset="0"/>
              </a:rPr>
              <a:t>demais estratégias </a:t>
            </a:r>
            <a:r>
              <a:rPr lang="pt-BR" sz="2000" dirty="0" smtClean="0">
                <a:solidFill>
                  <a:schemeClr val="tx1"/>
                </a:solidFill>
                <a:latin typeface="Arial" pitchFamily="34" charset="0"/>
                <a:cs typeface="Arial" pitchFamily="34" charset="0"/>
              </a:rPr>
              <a:t>que serão implementadas. 		</a:t>
            </a:r>
          </a:p>
          <a:p>
            <a:pPr marL="0" indent="0">
              <a:buNone/>
            </a:pPr>
            <a:endParaRPr lang="pt-BR" sz="2400" dirty="0" smtClean="0"/>
          </a:p>
        </p:txBody>
      </p:sp>
      <p:sp>
        <p:nvSpPr>
          <p:cNvPr id="2" name="Título 1"/>
          <p:cNvSpPr>
            <a:spLocks noGrp="1"/>
          </p:cNvSpPr>
          <p:nvPr>
            <p:ph type="title"/>
          </p:nvPr>
        </p:nvSpPr>
        <p:spPr>
          <a:xfrm>
            <a:off x="467544" y="188640"/>
            <a:ext cx="8229600" cy="1252728"/>
          </a:xfrm>
        </p:spPr>
        <p:txBody>
          <a:bodyPr>
            <a:normAutofit/>
          </a:bodyPr>
          <a:lstStyle/>
          <a:p>
            <a:r>
              <a:rPr lang="pt-BR" sz="3600" b="1" dirty="0" smtClean="0">
                <a:solidFill>
                  <a:schemeClr val="tx1"/>
                </a:solidFill>
                <a:latin typeface="Arial" pitchFamily="34" charset="0"/>
                <a:cs typeface="Arial" pitchFamily="34" charset="0"/>
              </a:rPr>
              <a:t>AÇ</a:t>
            </a:r>
            <a:r>
              <a:rPr lang="pt-BR" sz="3600" b="1" dirty="0" smtClean="0">
                <a:solidFill>
                  <a:schemeClr val="tx1"/>
                </a:solidFill>
                <a:latin typeface="Arial" pitchFamily="34" charset="0"/>
                <a:cs typeface="Arial" pitchFamily="34" charset="0"/>
              </a:rPr>
              <a:t>Õ</a:t>
            </a:r>
            <a:r>
              <a:rPr lang="pt-BR" sz="3600" b="1" dirty="0" smtClean="0">
                <a:solidFill>
                  <a:schemeClr val="tx1"/>
                </a:solidFill>
                <a:latin typeface="Arial" pitchFamily="34" charset="0"/>
                <a:cs typeface="Arial" pitchFamily="34" charset="0"/>
              </a:rPr>
              <a:t>ES</a:t>
            </a:r>
            <a:endParaRPr lang="pt-BR" sz="3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255022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268760"/>
            <a:ext cx="8712967" cy="4569371"/>
          </a:xfrm>
        </p:spPr>
        <p:txBody>
          <a:bodyPr>
            <a:noAutofit/>
          </a:bodyPr>
          <a:lstStyle/>
          <a:p>
            <a:r>
              <a:rPr lang="pt-BR" sz="2000" dirty="0" smtClean="0">
                <a:solidFill>
                  <a:schemeClr val="tx1"/>
                </a:solidFill>
                <a:latin typeface="Arial" pitchFamily="34" charset="0"/>
                <a:cs typeface="Arial" pitchFamily="34" charset="0"/>
              </a:rPr>
              <a:t>Atendimento clínico das crianças. </a:t>
            </a:r>
            <a:endParaRPr lang="pt-BR" sz="2000" dirty="0" smtClean="0">
              <a:solidFill>
                <a:schemeClr val="tx1"/>
              </a:solidFill>
              <a:latin typeface="Arial" pitchFamily="34" charset="0"/>
              <a:cs typeface="Arial" pitchFamily="34" charset="0"/>
            </a:endParaRPr>
          </a:p>
          <a:p>
            <a:endParaRPr lang="pt-BR" sz="2000" dirty="0" smtClean="0">
              <a:solidFill>
                <a:schemeClr val="tx1"/>
              </a:solidFill>
              <a:latin typeface="Arial" pitchFamily="34" charset="0"/>
              <a:cs typeface="Arial" pitchFamily="34" charset="0"/>
            </a:endParaRPr>
          </a:p>
          <a:p>
            <a:r>
              <a:rPr lang="pt-BR" sz="2000" dirty="0" smtClean="0">
                <a:solidFill>
                  <a:schemeClr val="tx1"/>
                </a:solidFill>
                <a:latin typeface="Arial" pitchFamily="34" charset="0"/>
                <a:cs typeface="Arial" pitchFamily="34" charset="0"/>
              </a:rPr>
              <a:t>Grupo de mães do bairro. </a:t>
            </a:r>
            <a:endParaRPr lang="pt-BR" sz="2000" dirty="0" smtClean="0">
              <a:solidFill>
                <a:schemeClr val="tx1"/>
              </a:solidFill>
              <a:latin typeface="Arial" pitchFamily="34" charset="0"/>
              <a:cs typeface="Arial" pitchFamily="34" charset="0"/>
            </a:endParaRPr>
          </a:p>
          <a:p>
            <a:endParaRPr lang="pt-BR" sz="2000" dirty="0" smtClean="0">
              <a:solidFill>
                <a:schemeClr val="tx1"/>
              </a:solidFill>
              <a:latin typeface="Arial" pitchFamily="34" charset="0"/>
              <a:cs typeface="Arial" pitchFamily="34" charset="0"/>
            </a:endParaRPr>
          </a:p>
          <a:p>
            <a:r>
              <a:rPr lang="pt-BR" sz="2000" dirty="0" smtClean="0">
                <a:solidFill>
                  <a:schemeClr val="tx1"/>
                </a:solidFill>
                <a:latin typeface="Arial" pitchFamily="34" charset="0"/>
                <a:cs typeface="Arial" pitchFamily="34" charset="0"/>
              </a:rPr>
              <a:t>Capacitação dos ACS para realização de busca ativa de crianças faltosas. </a:t>
            </a:r>
            <a:endParaRPr lang="pt-BR" sz="2000" dirty="0" smtClean="0">
              <a:solidFill>
                <a:schemeClr val="tx1"/>
              </a:solidFill>
              <a:latin typeface="Arial" pitchFamily="34" charset="0"/>
              <a:cs typeface="Arial" pitchFamily="34" charset="0"/>
            </a:endParaRPr>
          </a:p>
          <a:p>
            <a:endParaRPr lang="pt-BR" sz="2000" dirty="0" smtClean="0">
              <a:solidFill>
                <a:schemeClr val="tx1"/>
              </a:solidFill>
              <a:latin typeface="Arial" pitchFamily="34" charset="0"/>
              <a:cs typeface="Arial" pitchFamily="34" charset="0"/>
            </a:endParaRPr>
          </a:p>
          <a:p>
            <a:r>
              <a:rPr lang="pt-BR" sz="2000" dirty="0" smtClean="0">
                <a:solidFill>
                  <a:schemeClr val="tx1"/>
                </a:solidFill>
                <a:latin typeface="Arial" pitchFamily="34" charset="0"/>
                <a:cs typeface="Arial" pitchFamily="34" charset="0"/>
              </a:rPr>
              <a:t>Busca ativa das crianças faltosas às </a:t>
            </a:r>
            <a:r>
              <a:rPr lang="pt-BR" sz="2000" dirty="0" smtClean="0">
                <a:solidFill>
                  <a:schemeClr val="tx1"/>
                </a:solidFill>
                <a:latin typeface="Arial" pitchFamily="34" charset="0"/>
                <a:cs typeface="Arial" pitchFamily="34" charset="0"/>
              </a:rPr>
              <a:t>consultas.</a:t>
            </a:r>
          </a:p>
          <a:p>
            <a:endParaRPr lang="pt-BR" sz="2000" dirty="0" smtClean="0">
              <a:solidFill>
                <a:schemeClr val="tx1"/>
              </a:solidFill>
              <a:latin typeface="Arial" pitchFamily="34" charset="0"/>
              <a:cs typeface="Arial" pitchFamily="34" charset="0"/>
            </a:endParaRPr>
          </a:p>
          <a:p>
            <a:r>
              <a:rPr lang="pt-BR" sz="2000" dirty="0" smtClean="0">
                <a:solidFill>
                  <a:schemeClr val="tx1"/>
                </a:solidFill>
                <a:latin typeface="Arial" pitchFamily="34" charset="0"/>
                <a:cs typeface="Arial" pitchFamily="34" charset="0"/>
              </a:rPr>
              <a:t>Monitoramento da intervenção</a:t>
            </a:r>
            <a:r>
              <a:rPr lang="pt-BR" sz="2000" dirty="0" smtClean="0">
                <a:solidFill>
                  <a:schemeClr val="tx1"/>
                </a:solidFill>
                <a:latin typeface="Arial" pitchFamily="34" charset="0"/>
                <a:cs typeface="Arial" pitchFamily="34" charset="0"/>
              </a:rPr>
              <a:t>.</a:t>
            </a:r>
          </a:p>
          <a:p>
            <a:r>
              <a:rPr lang="pt-BR" sz="2000" dirty="0" smtClean="0">
                <a:solidFill>
                  <a:schemeClr val="tx1"/>
                </a:solidFill>
                <a:latin typeface="Arial" pitchFamily="34" charset="0"/>
                <a:cs typeface="Arial" pitchFamily="34" charset="0"/>
              </a:rPr>
              <a:t>	</a:t>
            </a:r>
          </a:p>
          <a:p>
            <a:r>
              <a:rPr lang="pt-BR" sz="2000" dirty="0" smtClean="0">
                <a:solidFill>
                  <a:schemeClr val="tx1"/>
                </a:solidFill>
                <a:latin typeface="Arial" pitchFamily="34" charset="0"/>
                <a:cs typeface="Arial" pitchFamily="34" charset="0"/>
              </a:rPr>
              <a:t>Garantir junto a gestores a disponibilização de recursos matérias necessários para intervenção</a:t>
            </a:r>
            <a:r>
              <a:rPr lang="pt-BR" sz="2000" dirty="0" smtClean="0">
                <a:solidFill>
                  <a:schemeClr val="tx1"/>
                </a:solidFill>
                <a:latin typeface="Arial" pitchFamily="34" charset="0"/>
                <a:cs typeface="Arial" pitchFamily="34" charset="0"/>
              </a:rPr>
              <a:t>.</a:t>
            </a:r>
          </a:p>
          <a:p>
            <a:endParaRPr lang="pt-BR" sz="2000" dirty="0" smtClean="0">
              <a:solidFill>
                <a:schemeClr val="tx1"/>
              </a:solidFill>
              <a:latin typeface="Arial" pitchFamily="34" charset="0"/>
              <a:cs typeface="Arial" pitchFamily="34" charset="0"/>
            </a:endParaRPr>
          </a:p>
          <a:p>
            <a:r>
              <a:rPr lang="pt-BR" sz="2000" dirty="0" smtClean="0">
                <a:solidFill>
                  <a:schemeClr val="tx1"/>
                </a:solidFill>
                <a:latin typeface="Arial" pitchFamily="34" charset="0"/>
                <a:cs typeface="Arial" pitchFamily="34" charset="0"/>
              </a:rPr>
              <a:t>Incorporação de pessoal de saúde bucal a intervenção</a:t>
            </a:r>
            <a:r>
              <a:rPr lang="pt-BR" sz="2000" dirty="0" smtClean="0">
                <a:latin typeface="Arial" pitchFamily="34" charset="0"/>
                <a:cs typeface="Arial" pitchFamily="34" charset="0"/>
              </a:rPr>
              <a:t>.</a:t>
            </a:r>
          </a:p>
        </p:txBody>
      </p:sp>
      <p:sp>
        <p:nvSpPr>
          <p:cNvPr id="2" name="Título 1"/>
          <p:cNvSpPr>
            <a:spLocks noGrp="1"/>
          </p:cNvSpPr>
          <p:nvPr>
            <p:ph type="title"/>
          </p:nvPr>
        </p:nvSpPr>
        <p:spPr>
          <a:xfrm>
            <a:off x="467544" y="116632"/>
            <a:ext cx="8229600" cy="1252728"/>
          </a:xfrm>
        </p:spPr>
        <p:txBody>
          <a:bodyPr>
            <a:normAutofit/>
          </a:bodyPr>
          <a:lstStyle/>
          <a:p>
            <a:r>
              <a:rPr lang="pt-BR" sz="3600" b="1" dirty="0" smtClean="0">
                <a:solidFill>
                  <a:schemeClr val="tx1"/>
                </a:solidFill>
                <a:latin typeface="Arial" pitchFamily="34" charset="0"/>
                <a:cs typeface="Arial" pitchFamily="34" charset="0"/>
              </a:rPr>
              <a:t>AÇ</a:t>
            </a:r>
            <a:r>
              <a:rPr lang="pt-BR" sz="3600" b="1" dirty="0" smtClean="0">
                <a:solidFill>
                  <a:schemeClr val="tx1"/>
                </a:solidFill>
                <a:latin typeface="Arial" pitchFamily="34" charset="0"/>
                <a:cs typeface="Arial" pitchFamily="34" charset="0"/>
              </a:rPr>
              <a:t>Õ</a:t>
            </a:r>
            <a:r>
              <a:rPr lang="pt-BR" sz="3600" b="1" dirty="0" smtClean="0">
                <a:solidFill>
                  <a:schemeClr val="tx1"/>
                </a:solidFill>
                <a:latin typeface="Arial" pitchFamily="34" charset="0"/>
                <a:cs typeface="Arial" pitchFamily="34" charset="0"/>
              </a:rPr>
              <a:t>ES</a:t>
            </a:r>
            <a:endParaRPr lang="pt-BR" sz="3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313149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700808"/>
            <a:ext cx="8640959" cy="4425355"/>
          </a:xfrm>
        </p:spPr>
        <p:txBody>
          <a:bodyPr>
            <a:noAutofit/>
          </a:bodyPr>
          <a:lstStyle/>
          <a:p>
            <a:pPr>
              <a:lnSpc>
                <a:spcPct val="150000"/>
              </a:lnSpc>
              <a:buFont typeface="Wingdings" charset="2"/>
              <a:buChar char="ü"/>
            </a:pPr>
            <a:r>
              <a:rPr lang="pt-BR" sz="2000" dirty="0" smtClean="0">
                <a:solidFill>
                  <a:schemeClr val="tx1"/>
                </a:solidFill>
                <a:latin typeface="Arial" pitchFamily="34" charset="0"/>
                <a:cs typeface="Arial" pitchFamily="34" charset="0"/>
              </a:rPr>
              <a:t>Para realizar a intervenção no programa da Atenção á Criança adotamos o Manual Protocolo de Saúde da Criança, Ministério da Saúde, 2012. </a:t>
            </a:r>
            <a:endParaRPr lang="pt-BR" sz="2000" dirty="0" smtClean="0">
              <a:solidFill>
                <a:schemeClr val="tx1"/>
              </a:solidFill>
              <a:latin typeface="Arial" pitchFamily="34" charset="0"/>
              <a:cs typeface="Arial" pitchFamily="34" charset="0"/>
            </a:endParaRPr>
          </a:p>
          <a:p>
            <a:pPr>
              <a:lnSpc>
                <a:spcPct val="150000"/>
              </a:lnSpc>
              <a:buFont typeface="Wingdings" charset="2"/>
              <a:buChar char="ü"/>
            </a:pPr>
            <a:endParaRPr lang="pt-BR" sz="2000" dirty="0">
              <a:solidFill>
                <a:schemeClr val="tx1"/>
              </a:solidFill>
              <a:latin typeface="Arial" pitchFamily="34" charset="0"/>
              <a:cs typeface="Arial" pitchFamily="34" charset="0"/>
            </a:endParaRPr>
          </a:p>
          <a:p>
            <a:pPr>
              <a:lnSpc>
                <a:spcPct val="150000"/>
              </a:lnSpc>
              <a:buFont typeface="Wingdings" charset="2"/>
              <a:buChar char="ü"/>
            </a:pPr>
            <a:r>
              <a:rPr lang="pt-BR" sz="2000" dirty="0" smtClean="0">
                <a:solidFill>
                  <a:schemeClr val="tx1"/>
                </a:solidFill>
                <a:latin typeface="Arial" pitchFamily="34" charset="0"/>
                <a:cs typeface="Arial" pitchFamily="34" charset="0"/>
              </a:rPr>
              <a:t>Utilizamos </a:t>
            </a:r>
            <a:r>
              <a:rPr lang="pt-BR" sz="2000" dirty="0" smtClean="0">
                <a:solidFill>
                  <a:schemeClr val="tx1"/>
                </a:solidFill>
                <a:latin typeface="Arial" pitchFamily="34" charset="0"/>
                <a:cs typeface="Arial" pitchFamily="34" charset="0"/>
              </a:rPr>
              <a:t>a caderneta da criança e a ficha espelho disponíveis no município. Fizemos contato com o gestor municipal. </a:t>
            </a:r>
            <a:endParaRPr lang="pt-BR" sz="2000" dirty="0" smtClean="0">
              <a:solidFill>
                <a:schemeClr val="tx1"/>
              </a:solidFill>
              <a:latin typeface="Arial" pitchFamily="34" charset="0"/>
              <a:cs typeface="Arial" pitchFamily="34" charset="0"/>
            </a:endParaRPr>
          </a:p>
          <a:p>
            <a:pPr>
              <a:lnSpc>
                <a:spcPct val="150000"/>
              </a:lnSpc>
              <a:buFont typeface="Wingdings" charset="2"/>
              <a:buChar char="ü"/>
            </a:pPr>
            <a:endParaRPr lang="pt-BR" sz="2000" dirty="0">
              <a:solidFill>
                <a:schemeClr val="tx1"/>
              </a:solidFill>
              <a:latin typeface="Arial" pitchFamily="34" charset="0"/>
              <a:cs typeface="Arial" pitchFamily="34" charset="0"/>
            </a:endParaRPr>
          </a:p>
          <a:p>
            <a:pPr>
              <a:lnSpc>
                <a:spcPct val="150000"/>
              </a:lnSpc>
              <a:buFont typeface="Wingdings" charset="2"/>
              <a:buChar char="ü"/>
            </a:pPr>
            <a:r>
              <a:rPr lang="pt-BR" sz="2000" dirty="0" smtClean="0">
                <a:solidFill>
                  <a:schemeClr val="tx1"/>
                </a:solidFill>
                <a:latin typeface="Arial" pitchFamily="34" charset="0"/>
                <a:cs typeface="Arial" pitchFamily="34" charset="0"/>
              </a:rPr>
              <a:t>Trabalhamos </a:t>
            </a:r>
            <a:r>
              <a:rPr lang="pt-BR" sz="2000" dirty="0" smtClean="0">
                <a:solidFill>
                  <a:schemeClr val="tx1"/>
                </a:solidFill>
                <a:latin typeface="Arial" pitchFamily="34" charset="0"/>
                <a:cs typeface="Arial" pitchFamily="34" charset="0"/>
              </a:rPr>
              <a:t>em equipe para garantir o cumprimento de todas as ações e objetivos. </a:t>
            </a:r>
            <a:endParaRPr lang="pt-BR" sz="2000" dirty="0">
              <a:solidFill>
                <a:schemeClr val="tx1"/>
              </a:solidFill>
              <a:latin typeface="Arial" pitchFamily="34" charset="0"/>
              <a:cs typeface="Arial" pitchFamily="34" charset="0"/>
            </a:endParaRPr>
          </a:p>
        </p:txBody>
      </p:sp>
      <p:sp>
        <p:nvSpPr>
          <p:cNvPr id="2" name="Título 1"/>
          <p:cNvSpPr>
            <a:spLocks noGrp="1"/>
          </p:cNvSpPr>
          <p:nvPr>
            <p:ph type="title"/>
          </p:nvPr>
        </p:nvSpPr>
        <p:spPr>
          <a:xfrm>
            <a:off x="467544" y="116632"/>
            <a:ext cx="8229600" cy="1074448"/>
          </a:xfrm>
        </p:spPr>
        <p:txBody>
          <a:bodyPr>
            <a:normAutofit/>
          </a:bodyPr>
          <a:lstStyle/>
          <a:p>
            <a:r>
              <a:rPr lang="pt-BR" sz="3600" b="1" dirty="0" smtClean="0">
                <a:solidFill>
                  <a:schemeClr val="tx1"/>
                </a:solidFill>
                <a:latin typeface="Arial" pitchFamily="34" charset="0"/>
                <a:cs typeface="Arial" pitchFamily="34" charset="0"/>
              </a:rPr>
              <a:t>LOG</a:t>
            </a:r>
            <a:r>
              <a:rPr lang="pt-BR" sz="3600" b="1" dirty="0" smtClean="0">
                <a:solidFill>
                  <a:schemeClr val="tx1"/>
                </a:solidFill>
                <a:latin typeface="Arial" pitchFamily="34" charset="0"/>
                <a:cs typeface="Arial" pitchFamily="34" charset="0"/>
              </a:rPr>
              <a:t>Í</a:t>
            </a:r>
            <a:r>
              <a:rPr lang="pt-BR" sz="3600" b="1" dirty="0" smtClean="0">
                <a:solidFill>
                  <a:schemeClr val="tx1"/>
                </a:solidFill>
                <a:latin typeface="Arial" pitchFamily="34" charset="0"/>
                <a:cs typeface="Arial" pitchFamily="34" charset="0"/>
              </a:rPr>
              <a:t>STICA</a:t>
            </a:r>
            <a:endParaRPr lang="pt-BR" sz="3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276870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buNone/>
            </a:pPr>
            <a:endParaRPr lang="pt-BR" sz="2400" dirty="0">
              <a:latin typeface="Arial" pitchFamily="34" charset="0"/>
              <a:cs typeface="Arial" pitchFamily="34" charset="0"/>
            </a:endParaRPr>
          </a:p>
          <a:p>
            <a:pPr marL="0" indent="0">
              <a:buNone/>
            </a:pPr>
            <a:endParaRPr lang="pt-BR" sz="2400" dirty="0" smtClean="0">
              <a:latin typeface="Arial" pitchFamily="34" charset="0"/>
              <a:cs typeface="Arial" pitchFamily="34" charset="0"/>
            </a:endParaRPr>
          </a:p>
          <a:p>
            <a:endParaRPr lang="pt-BR" sz="2400" dirty="0">
              <a:latin typeface="Arial" pitchFamily="34" charset="0"/>
              <a:cs typeface="Arial" pitchFamily="34" charset="0"/>
            </a:endParaRPr>
          </a:p>
        </p:txBody>
      </p:sp>
      <p:sp>
        <p:nvSpPr>
          <p:cNvPr id="2" name="Título 1"/>
          <p:cNvSpPr>
            <a:spLocks noGrp="1"/>
          </p:cNvSpPr>
          <p:nvPr>
            <p:ph type="title"/>
          </p:nvPr>
        </p:nvSpPr>
        <p:spPr>
          <a:xfrm>
            <a:off x="251520" y="116632"/>
            <a:ext cx="8507288" cy="2160240"/>
          </a:xfrm>
        </p:spPr>
        <p:txBody>
          <a:bodyPr>
            <a:noAutofit/>
          </a:bodyPr>
          <a:lstStyle/>
          <a:p>
            <a:pPr algn="l"/>
            <a:r>
              <a:rPr lang="pt-BR" sz="2000" b="1" dirty="0" smtClean="0">
                <a:solidFill>
                  <a:schemeClr val="tx1"/>
                </a:solidFill>
                <a:latin typeface="Arial" pitchFamily="34" charset="0"/>
                <a:cs typeface="Arial" pitchFamily="34" charset="0"/>
              </a:rPr>
              <a:t>OBJETIVO </a:t>
            </a:r>
            <a:r>
              <a:rPr lang="pt-BR" sz="2000" b="1" dirty="0" smtClean="0">
                <a:solidFill>
                  <a:schemeClr val="tx1"/>
                </a:solidFill>
                <a:latin typeface="Arial" pitchFamily="34" charset="0"/>
                <a:cs typeface="Arial" pitchFamily="34" charset="0"/>
              </a:rPr>
              <a:t>1</a:t>
            </a:r>
            <a:r>
              <a:rPr lang="pt-BR" sz="2000" b="1" dirty="0">
                <a:solidFill>
                  <a:schemeClr val="tx1"/>
                </a:solidFill>
                <a:latin typeface="Arial" pitchFamily="34" charset="0"/>
                <a:cs typeface="Arial" pitchFamily="34" charset="0"/>
              </a:rPr>
              <a:t>: </a:t>
            </a:r>
            <a:r>
              <a:rPr lang="pt-BR" sz="2000" b="1" dirty="0" smtClean="0">
                <a:solidFill>
                  <a:schemeClr val="tx1"/>
                </a:solidFill>
                <a:latin typeface="Arial" pitchFamily="34" charset="0"/>
                <a:cs typeface="Arial" pitchFamily="34" charset="0"/>
              </a:rPr>
              <a:t> </a:t>
            </a:r>
            <a:r>
              <a:rPr lang="pt-BR" sz="2000" dirty="0">
                <a:solidFill>
                  <a:schemeClr val="tx1"/>
                </a:solidFill>
                <a:latin typeface="Arial" pitchFamily="34" charset="0"/>
                <a:cs typeface="Arial" pitchFamily="34" charset="0"/>
              </a:rPr>
              <a:t>Ampliar a cobertura do Programa de Saúde da Criança</a:t>
            </a:r>
            <a:r>
              <a:rPr lang="pt-BR" sz="2000" dirty="0" smtClean="0">
                <a:solidFill>
                  <a:schemeClr val="tx1"/>
                </a:solidFill>
                <a:latin typeface="Arial" pitchFamily="34" charset="0"/>
                <a:cs typeface="Arial" pitchFamily="34" charset="0"/>
              </a:rPr>
              <a:t>.</a:t>
            </a:r>
            <a:r>
              <a:rPr lang="pt-BR" sz="2000" dirty="0">
                <a:solidFill>
                  <a:schemeClr val="tx1"/>
                </a:solidFill>
                <a:latin typeface="Arial" pitchFamily="34" charset="0"/>
                <a:cs typeface="Arial" pitchFamily="34" charset="0"/>
              </a:rPr>
              <a:t/>
            </a:r>
            <a:br>
              <a:rPr lang="pt-BR" sz="2000" dirty="0">
                <a:solidFill>
                  <a:schemeClr val="tx1"/>
                </a:solidFill>
                <a:latin typeface="Arial" pitchFamily="34" charset="0"/>
                <a:cs typeface="Arial" pitchFamily="34" charset="0"/>
              </a:rPr>
            </a:br>
            <a:r>
              <a:rPr lang="pt-BR" sz="2000" b="1" dirty="0" smtClean="0">
                <a:solidFill>
                  <a:schemeClr val="tx1"/>
                </a:solidFill>
                <a:latin typeface="Arial" pitchFamily="34" charset="0"/>
                <a:cs typeface="Arial" pitchFamily="34" charset="0"/>
              </a:rPr>
              <a:t>Meta 1.1:</a:t>
            </a:r>
            <a:r>
              <a:rPr lang="pt-BR" sz="2000" dirty="0" smtClean="0">
                <a:solidFill>
                  <a:schemeClr val="tx1"/>
                </a:solidFill>
                <a:latin typeface="Arial" pitchFamily="34" charset="0"/>
                <a:cs typeface="Arial" pitchFamily="34" charset="0"/>
              </a:rPr>
              <a:t> </a:t>
            </a:r>
            <a:r>
              <a:rPr lang="pt-BR" sz="2000" dirty="0">
                <a:solidFill>
                  <a:schemeClr val="tx1"/>
                </a:solidFill>
                <a:latin typeface="Arial" pitchFamily="34" charset="0"/>
                <a:cs typeface="Arial" pitchFamily="34" charset="0"/>
              </a:rPr>
              <a:t>Ampliar a cobertura de atenção à saúde para </a:t>
            </a:r>
            <a:r>
              <a:rPr lang="pt-BR" sz="2000" b="1" dirty="0">
                <a:solidFill>
                  <a:schemeClr val="tx1"/>
                </a:solidFill>
                <a:latin typeface="Arial" pitchFamily="34" charset="0"/>
                <a:cs typeface="Arial" pitchFamily="34" charset="0"/>
              </a:rPr>
              <a:t>80% </a:t>
            </a:r>
            <a:r>
              <a:rPr lang="pt-BR" sz="2000" dirty="0">
                <a:solidFill>
                  <a:schemeClr val="tx1"/>
                </a:solidFill>
                <a:latin typeface="Arial" pitchFamily="34" charset="0"/>
                <a:cs typeface="Arial" pitchFamily="34" charset="0"/>
              </a:rPr>
              <a:t>das crianças entre 0 e 72 meses pertencentes á área de abrangência da UBS. </a:t>
            </a:r>
            <a:br>
              <a:rPr lang="pt-BR" sz="2000" dirty="0">
                <a:solidFill>
                  <a:schemeClr val="tx1"/>
                </a:solidFill>
                <a:latin typeface="Arial" pitchFamily="34" charset="0"/>
                <a:cs typeface="Arial" pitchFamily="34" charset="0"/>
              </a:rPr>
            </a:br>
            <a:endParaRPr lang="pt-BR" sz="2000" dirty="0">
              <a:solidFill>
                <a:schemeClr val="tx1"/>
              </a:solidFill>
              <a:latin typeface="Arial" pitchFamily="34" charset="0"/>
              <a:cs typeface="Arial"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018" y="1916832"/>
            <a:ext cx="707735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ector de seta reta 5"/>
          <p:cNvCxnSpPr>
            <a:cxnSpLocks noChangeShapeType="1"/>
          </p:cNvCxnSpPr>
          <p:nvPr/>
        </p:nvCxnSpPr>
        <p:spPr bwMode="auto">
          <a:xfrm flipV="1">
            <a:off x="3131840" y="2852936"/>
            <a:ext cx="3096344" cy="1366962"/>
          </a:xfrm>
          <a:prstGeom prst="straightConnector1">
            <a:avLst/>
          </a:prstGeom>
          <a:noFill/>
          <a:ln w="38100">
            <a:solidFill>
              <a:schemeClr val="accent2"/>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7" name="Rectangle 6"/>
          <p:cNvSpPr/>
          <p:nvPr/>
        </p:nvSpPr>
        <p:spPr>
          <a:xfrm>
            <a:off x="179512" y="5661248"/>
            <a:ext cx="8784976" cy="923330"/>
          </a:xfrm>
          <a:prstGeom prst="rect">
            <a:avLst/>
          </a:prstGeom>
        </p:spPr>
        <p:txBody>
          <a:bodyPr wrap="square">
            <a:spAutoFit/>
          </a:bodyPr>
          <a:lstStyle/>
          <a:p>
            <a:r>
              <a:rPr lang="pt-BR" dirty="0" smtClean="0">
                <a:latin typeface="Arial"/>
                <a:cs typeface="Arial"/>
              </a:rPr>
              <a:t>Para esse indicador foi </a:t>
            </a:r>
            <a:r>
              <a:rPr lang="pt-BR" dirty="0">
                <a:latin typeface="Arial"/>
                <a:cs typeface="Arial"/>
              </a:rPr>
              <a:t>muito importante a capacitação de toda a equipe, o cadastramento casa a casa de todas as crianças e a conscientização das mães e a comunidade em geral sobre a importância deste programa. </a:t>
            </a:r>
            <a:endParaRPr lang="pt-BR" dirty="0" smtClean="0">
              <a:latin typeface="Arial"/>
              <a:cs typeface="Arial"/>
            </a:endParaRPr>
          </a:p>
        </p:txBody>
      </p:sp>
    </p:spTree>
    <p:extLst>
      <p:ext uri="{BB962C8B-B14F-4D97-AF65-F5344CB8AC3E}">
        <p14:creationId xmlns:p14="http://schemas.microsoft.com/office/powerpoint/2010/main" val="13906544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1417</TotalTime>
  <Words>1680</Words>
  <Application>Microsoft Macintosh PowerPoint</Application>
  <PresentationFormat>On-screen Show (4:3)</PresentationFormat>
  <Paragraphs>126</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Forma de Onda</vt:lpstr>
      <vt:lpstr>UNIVERSIDADE ABERTA DO SUS UNIVERSIDADE FEDERAL DE PELOTAS Departamento de Medicina Social Curso de Especialização em Saúde da Família Modalidade a Distância </vt:lpstr>
      <vt:lpstr>INTRODUÇÃO </vt:lpstr>
      <vt:lpstr>PowerPoint Presentation</vt:lpstr>
      <vt:lpstr>PowerPoint Presentation</vt:lpstr>
      <vt:lpstr>OBJETIVO GERAL</vt:lpstr>
      <vt:lpstr>AÇÕES</vt:lpstr>
      <vt:lpstr>AÇÕES</vt:lpstr>
      <vt:lpstr>LOGÍSTICA</vt:lpstr>
      <vt:lpstr>OBJETIVO 1:  Ampliar a cobertura do Programa de Saúde da Criança. Meta 1.1: Ampliar a cobertura de atenção à saúde para 80% das crianças entre 0 e 72 meses pertencentes á área de abrangência da UBS.  </vt:lpstr>
      <vt:lpstr>OBJETIVO 2: Melhorar a qualidade do atendimento á criança.  Meta 2.1: Realizar a primeira consulta na primeira semana de vida para 100% das crianças cadastradas.  </vt:lpstr>
      <vt:lpstr>OBJETIVO 2: Melhorar a qualidade do atendimento á criança.  Metas 2.2 Monitorar o crescimento em 100% das crianças. </vt:lpstr>
      <vt:lpstr>OBJETIVO 2: Melhorar a qualidade do atendimento á criança.  Metas: 2.3. Monitorar 100% das crianças com déficit de peso.             2.4. Monitorar 100% das crianças com excesso de peso. </vt:lpstr>
      <vt:lpstr> OBJETIVO 2: Melhorar a qualidade do atendimento á criança Metas 2.5. Monitorar o desenvolvimento em 100% das crianças </vt:lpstr>
      <vt:lpstr>OBJETIVO 2: Melhorar a qualidade do atendimento á criança Metas 2.6. Vacinar 100% das crianças de acordo com a idade </vt:lpstr>
      <vt:lpstr>OBJETIVO # 2: Melhorar a qualidade do atendimento á criança Metas: 2.7. Realizar suplementação de ferro em 100% das crianças de 6 a 24 meses. </vt:lpstr>
      <vt:lpstr>Sobre a realização da triagem auditiva em todas as crianças pertencentes a nossa área de abrangência nos não ficamos metas, pois não é um exame feito no município e depende do poder aquisitivo e situação econômica das famílias para poder realizar-se já que tem que viajar a Manaus, assim mostramos os seguintes resultados obtidos daquelas crianças que fizeram. </vt:lpstr>
      <vt:lpstr>OBJETIVO 2: Melhorar a qualidade do atendimento á criança Metas 2.9. Realizar teste do pezinho em 100% das crianças até 7 dias de vida.  </vt:lpstr>
      <vt:lpstr>OBJETIVO 2: Melhorar a qualidade do atendimento á criança Metas 2.10. Realizar avaliação da necessidade de atendimento odontológico em 100% das crianças de 6 e 72 meses.  2.11 Realizar primeira consulta odontológica para 100% das crianças de 6 a 72 meses de idade moradoras da área de abrangência, cadastradas na unidade de saúde. </vt:lpstr>
      <vt:lpstr>OBJETIVO 3:  Melhorar a adesão ao Programa de Saúde da criança.  Meta 3.1. Fazer busca ativa de 100% das crianças faltosas às consultas. </vt:lpstr>
      <vt:lpstr>OBJETIVO 4: Melhorar o registro das informações. Meta 4.1: Manter registro na ficha espelho de saúde da criança/vacinação de 100% das crianças que consultam no serviço.</vt:lpstr>
      <vt:lpstr>OBJETIVO 5: Mapear as crianças de risco pertencentes à área de abrangência.  Meta 5.1: Realizar avaliação de risco em  100% das crianças cadastradas no programa. </vt:lpstr>
      <vt:lpstr>OBJETIVO 6: Promover a saúde das crianças. Metas:  6.1: Dar orientações para prevenir acidentes na infância em 100% das consultas de saúde da criança. 6.2: Colocar 100% das crianças para mamar durante a primeira consulta. 6.3: Fornecer orientações nutricionais de acordo com a faixa etária para 100% das crianças. 6.4: Fornecer orientações sobre higiene bucal para 100% das crianças de acordo com a faixa etária   </vt:lpstr>
      <vt:lpstr>PowerPoint Presentation</vt:lpstr>
      <vt:lpstr>DISCUSSÃO:  QUE CONSEGUIMOS? </vt:lpstr>
      <vt:lpstr>IMPORTÂNCIA DA INTERVENSÃO</vt:lpstr>
      <vt:lpstr>QUE FICOU DA INTERVENÇÃO</vt:lpstr>
      <vt:lpstr>Reflexão crítica sobre o processo pessoal de aprendizagem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ABERTA DO SUS UNIVERSIDADE FEDERAL DE PELOTAS Departamento de Medicina Social Curso de Especialização em Saúde da Família Modalidade a Distância</dc:title>
  <dc:creator>mairen</dc:creator>
  <cp:lastModifiedBy>User 1</cp:lastModifiedBy>
  <cp:revision>80</cp:revision>
  <dcterms:created xsi:type="dcterms:W3CDTF">2015-01-20T22:26:19Z</dcterms:created>
  <dcterms:modified xsi:type="dcterms:W3CDTF">2015-06-11T21:24:20Z</dcterms:modified>
</cp:coreProperties>
</file>