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39"/>
  </p:notesMasterIdLst>
  <p:sldIdLst>
    <p:sldId id="257" r:id="rId2"/>
    <p:sldId id="261" r:id="rId3"/>
    <p:sldId id="293" r:id="rId4"/>
    <p:sldId id="262" r:id="rId5"/>
    <p:sldId id="259" r:id="rId6"/>
    <p:sldId id="264" r:id="rId7"/>
    <p:sldId id="265" r:id="rId8"/>
    <p:sldId id="266" r:id="rId9"/>
    <p:sldId id="305" r:id="rId10"/>
    <p:sldId id="267" r:id="rId11"/>
    <p:sldId id="268" r:id="rId12"/>
    <p:sldId id="308" r:id="rId13"/>
    <p:sldId id="269" r:id="rId14"/>
    <p:sldId id="270" r:id="rId15"/>
    <p:sldId id="295" r:id="rId16"/>
    <p:sldId id="309" r:id="rId17"/>
    <p:sldId id="296" r:id="rId18"/>
    <p:sldId id="310" r:id="rId19"/>
    <p:sldId id="297" r:id="rId20"/>
    <p:sldId id="298" r:id="rId21"/>
    <p:sldId id="311" r:id="rId22"/>
    <p:sldId id="299" r:id="rId23"/>
    <p:sldId id="307" r:id="rId24"/>
    <p:sldId id="312" r:id="rId25"/>
    <p:sldId id="306" r:id="rId26"/>
    <p:sldId id="300" r:id="rId27"/>
    <p:sldId id="313" r:id="rId28"/>
    <p:sldId id="302" r:id="rId29"/>
    <p:sldId id="314" r:id="rId30"/>
    <p:sldId id="301" r:id="rId31"/>
    <p:sldId id="315" r:id="rId32"/>
    <p:sldId id="290" r:id="rId33"/>
    <p:sldId id="291" r:id="rId34"/>
    <p:sldId id="316" r:id="rId35"/>
    <p:sldId id="317" r:id="rId36"/>
    <p:sldId id="292" r:id="rId37"/>
    <p:sldId id="294" r:id="rId38"/>
  </p:sldIdLst>
  <p:sldSz cx="9145588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ise" initials="L" lastIdx="16" clrIdx="0"/>
  <p:cmAuthor id="1" name="Duddy" initials="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562" autoAdjust="0"/>
  </p:normalViewPr>
  <p:slideViewPr>
    <p:cSldViewPr snapToGrid="0">
      <p:cViewPr>
        <p:scale>
          <a:sx n="70" d="100"/>
          <a:sy n="70" d="100"/>
        </p:scale>
        <p:origin x="-1326" y="-96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15T10:24:22.845" idx="3">
    <p:pos x="7444" y="52"/>
    <p:text>põe o nome abaixo da figura e com letras pequenas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15T10:24:22.845" idx="8">
    <p:pos x="7444" y="52"/>
    <p:text>põe o nome abaixo da figura e com letras pequenas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15T10:24:22.845" idx="9">
    <p:pos x="7444" y="52"/>
    <p:text>põe o nome abaixo da figura e com letras pequenas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15T10:24:22.845" idx="10">
    <p:pos x="7444" y="52"/>
    <p:text>põe o nome abaixo da figura e com letras pequenas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15T10:24:22.845" idx="11">
    <p:pos x="7444" y="52"/>
    <p:text>põe o nome abaixo da figura e com letras pequenas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15T10:24:22.845" idx="12">
    <p:pos x="7444" y="52"/>
    <p:text>põe o nome abaixo da figura e com letras pequenas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15T10:24:22.845" idx="13">
    <p:pos x="7444" y="52"/>
    <p:text>põe o nome abaixo da figura e com letras pequenas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15T10:24:22.845" idx="16">
    <p:pos x="7444" y="52"/>
    <p:text>põe o nome abaixo da figura e com letras pequenas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15T10:24:22.845" idx="14">
    <p:pos x="7444" y="52"/>
    <p:text>põe o nome abaixo da figura e com letras pequenas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66E25-7C5C-4091-A0D8-4CDF022B293E}" type="datetimeFigureOut">
              <a:rPr lang="pt-BR" smtClean="0"/>
              <a:t>21/10/2015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BF2C0-D01A-4E7E-9059-2396FE652C2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981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F2C0-D01A-4E7E-9059-2396FE652C2C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575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40" y="228600"/>
            <a:ext cx="869745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702" y="5353963"/>
            <a:ext cx="8724891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19" y="1600200"/>
            <a:ext cx="777375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8" y="3556001"/>
            <a:ext cx="6401912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21/10/2015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21/10/2015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40" y="228600"/>
            <a:ext cx="869745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21/10/2015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702" y="714191"/>
            <a:ext cx="8724891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551" y="1447802"/>
            <a:ext cx="2057757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80" y="1447800"/>
            <a:ext cx="6020845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21/10/2015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40" y="228600"/>
            <a:ext cx="869745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8489" y="4203592"/>
            <a:ext cx="28769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776" y="4075290"/>
            <a:ext cx="5545478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9219" y="4087562"/>
            <a:ext cx="546893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10464" y="4074176"/>
            <a:ext cx="3308575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702" y="4058555"/>
            <a:ext cx="8724891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52" y="2463560"/>
            <a:ext cx="777375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602" y="1437449"/>
            <a:ext cx="641884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21/10/2015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21/10/2015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773" y="2679192"/>
            <a:ext cx="3822856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959" y="2679192"/>
            <a:ext cx="3822856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773" y="2678114"/>
            <a:ext cx="38228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450" y="3429002"/>
            <a:ext cx="3820719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007" y="2678113"/>
            <a:ext cx="38228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32" y="3429002"/>
            <a:ext cx="38228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21/10/2015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21/10/2015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40" y="228600"/>
            <a:ext cx="869745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702" y="714191"/>
            <a:ext cx="8724891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21/10/2015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40" y="228600"/>
            <a:ext cx="869745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21/10/2015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559" y="3581401"/>
            <a:ext cx="3353382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702" y="714191"/>
            <a:ext cx="8724891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559" y="2286000"/>
            <a:ext cx="3353382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770" y="1828800"/>
            <a:ext cx="3904754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40" y="228600"/>
            <a:ext cx="869745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702" y="5353963"/>
            <a:ext cx="8724891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5003" y="338667"/>
            <a:ext cx="381330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9180" y="2785533"/>
            <a:ext cx="3819130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21/10/2015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346" y="1371600"/>
            <a:ext cx="3566779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40" y="228600"/>
            <a:ext cx="869745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702" y="1679429"/>
            <a:ext cx="8724891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80" y="338328"/>
            <a:ext cx="8231029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569" y="6250166"/>
            <a:ext cx="3787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978F44C-E7B2-4EBF-897F-554EE185E3BF}" type="datetimeFigureOut">
              <a:rPr lang="pt-BR" smtClean="0"/>
              <a:t>21/10/2015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3" y="6250166"/>
            <a:ext cx="3787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782" y="6250165"/>
            <a:ext cx="1162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220" y="2675467"/>
            <a:ext cx="7409619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418450"/>
            <a:ext cx="9145588" cy="3200715"/>
          </a:xfrm>
        </p:spPr>
        <p:txBody>
          <a:bodyPr>
            <a:normAutofit/>
          </a:bodyPr>
          <a:lstStyle/>
          <a:p>
            <a:pPr marL="27432" indent="0" algn="ctr" defTabSz="914400">
              <a:spcBef>
                <a:spcPts val="600"/>
              </a:spcBef>
              <a:buClr>
                <a:srgbClr val="3891A7"/>
              </a:buClr>
              <a:buNone/>
            </a:pPr>
            <a:r>
              <a:rPr lang="pt-BR" sz="24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Gill Sans MT"/>
              </a:rPr>
              <a:t>     </a:t>
            </a:r>
            <a:r>
              <a:rPr lang="pt-BR" sz="24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Franklin Gothic Heavy" panose="020B0903020102020204" pitchFamily="34" charset="0"/>
              </a:rPr>
              <a:t>Melhoria da atenção ao Pré-Natal e Puerpério, na UBS Dr. Cerqueira Mâncio Lima / AC</a:t>
            </a:r>
            <a:endParaRPr lang="pt-BR" sz="2400" b="1" dirty="0" smtClean="0">
              <a:solidFill>
                <a:srgbClr val="4F271C">
                  <a:shade val="30000"/>
                  <a:satMod val="150000"/>
                </a:srgbClr>
              </a:solidFill>
              <a:latin typeface="Gill Sans MT"/>
            </a:endParaRPr>
          </a:p>
          <a:p>
            <a:pPr marL="27432" lvl="0" indent="0" algn="ctr" defTabSz="914400">
              <a:spcBef>
                <a:spcPts val="600"/>
              </a:spcBef>
              <a:buClr>
                <a:srgbClr val="3891A7"/>
              </a:buClr>
              <a:buNone/>
            </a:pPr>
            <a:endParaRPr lang="pt-BR" sz="2400" b="1" dirty="0" smtClean="0">
              <a:solidFill>
                <a:srgbClr val="4F271C">
                  <a:shade val="30000"/>
                  <a:satMod val="150000"/>
                </a:srgbClr>
              </a:solidFill>
              <a:latin typeface="Franklin Gothic Heavy" panose="020B0903020102020204" pitchFamily="34" charset="0"/>
            </a:endParaRPr>
          </a:p>
          <a:p>
            <a:pPr marL="27432" lvl="0" indent="0" algn="ctr" defTabSz="914400">
              <a:spcBef>
                <a:spcPts val="600"/>
              </a:spcBef>
              <a:buClr>
                <a:srgbClr val="3891A7"/>
              </a:buClr>
              <a:buNone/>
            </a:pPr>
            <a:endParaRPr lang="pt-BR" sz="2400" b="1" dirty="0" smtClean="0">
              <a:solidFill>
                <a:srgbClr val="4F271C">
                  <a:shade val="30000"/>
                  <a:satMod val="150000"/>
                </a:srgbClr>
              </a:solidFill>
              <a:latin typeface="Franklin Gothic Heavy" panose="020B0903020102020204" pitchFamily="34" charset="0"/>
            </a:endParaRPr>
          </a:p>
          <a:p>
            <a:pPr marL="27432" lvl="0" indent="0" algn="ctr" defTabSz="914400">
              <a:spcBef>
                <a:spcPts val="600"/>
              </a:spcBef>
              <a:buClr>
                <a:srgbClr val="3891A7"/>
              </a:buClr>
              <a:buNone/>
            </a:pPr>
            <a:r>
              <a:rPr lang="pt-BR" sz="2000" b="1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Franklin Gothic Heavy" panose="020B0903020102020204" pitchFamily="34" charset="0"/>
              </a:rPr>
              <a:t>Maite </a:t>
            </a:r>
            <a:r>
              <a:rPr lang="pt-BR" sz="2000" b="1" dirty="0" err="1" smtClean="0">
                <a:solidFill>
                  <a:srgbClr val="4F271C">
                    <a:shade val="30000"/>
                    <a:satMod val="150000"/>
                  </a:srgbClr>
                </a:solidFill>
                <a:latin typeface="Franklin Gothic Heavy" panose="020B0903020102020204" pitchFamily="34" charset="0"/>
              </a:rPr>
              <a:t>Trista</a:t>
            </a:r>
            <a:r>
              <a:rPr lang="pt-BR" sz="2000" b="1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Franklin Gothic Heavy" panose="020B0903020102020204" pitchFamily="34" charset="0"/>
              </a:rPr>
              <a:t> </a:t>
            </a:r>
            <a:r>
              <a:rPr lang="pt-BR" sz="2000" b="1" dirty="0" err="1" smtClean="0">
                <a:solidFill>
                  <a:srgbClr val="4F271C">
                    <a:shade val="30000"/>
                    <a:satMod val="150000"/>
                  </a:srgbClr>
                </a:solidFill>
                <a:latin typeface="Franklin Gothic Heavy" panose="020B0903020102020204" pitchFamily="34" charset="0"/>
              </a:rPr>
              <a:t>Frometa</a:t>
            </a:r>
            <a:endParaRPr lang="pt-BR" sz="2000" b="1" dirty="0" smtClean="0">
              <a:solidFill>
                <a:srgbClr val="4F271C">
                  <a:shade val="30000"/>
                  <a:satMod val="150000"/>
                </a:srgbClr>
              </a:solidFill>
              <a:latin typeface="Franklin Gothic Heavy" panose="020B0903020102020204" pitchFamily="34" charset="0"/>
            </a:endParaRPr>
          </a:p>
          <a:p>
            <a:pPr marL="27432" lvl="0" indent="0" algn="ctr" defTabSz="914400">
              <a:spcBef>
                <a:spcPts val="600"/>
              </a:spcBef>
              <a:buClr>
                <a:srgbClr val="3891A7"/>
              </a:buClr>
              <a:buNone/>
            </a:pPr>
            <a:r>
              <a:rPr lang="pt-BR" sz="18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Franklin Gothic Heavy" panose="020B0903020102020204" pitchFamily="34" charset="0"/>
              </a:rPr>
              <a:t>Orientadora: Mônica </a:t>
            </a:r>
            <a:r>
              <a:rPr lang="pt-BR" sz="1800" dirty="0" err="1" smtClean="0">
                <a:solidFill>
                  <a:srgbClr val="4F271C">
                    <a:shade val="30000"/>
                    <a:satMod val="150000"/>
                  </a:srgbClr>
                </a:solidFill>
                <a:latin typeface="Franklin Gothic Heavy" panose="020B0903020102020204" pitchFamily="34" charset="0"/>
              </a:rPr>
              <a:t>Bergmann</a:t>
            </a:r>
            <a:r>
              <a:rPr lang="pt-BR" sz="18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Franklin Gothic Heavy" panose="020B0903020102020204" pitchFamily="34" charset="0"/>
              </a:rPr>
              <a:t> Correia </a:t>
            </a:r>
            <a:r>
              <a:rPr lang="pt-BR" sz="1800" dirty="0" err="1" smtClean="0">
                <a:solidFill>
                  <a:srgbClr val="4F271C">
                    <a:shade val="30000"/>
                    <a:satMod val="150000"/>
                  </a:srgbClr>
                </a:solidFill>
                <a:latin typeface="Franklin Gothic Heavy" panose="020B0903020102020204" pitchFamily="34" charset="0"/>
              </a:rPr>
              <a:t>Vohlbrecht</a:t>
            </a:r>
            <a:endParaRPr lang="pt-BR" sz="1800" dirty="0" smtClean="0">
              <a:solidFill>
                <a:srgbClr val="4F271C">
                  <a:shade val="30000"/>
                  <a:satMod val="150000"/>
                </a:srgbClr>
              </a:solidFill>
              <a:latin typeface="Franklin Gothic Heavy" panose="020B0903020102020204" pitchFamily="34" charset="0"/>
            </a:endParaRPr>
          </a:p>
          <a:p>
            <a:pPr marL="27432" lvl="0" indent="0" algn="ctr" defTabSz="914400">
              <a:spcBef>
                <a:spcPts val="600"/>
              </a:spcBef>
              <a:buClr>
                <a:srgbClr val="3891A7"/>
              </a:buClr>
              <a:buNone/>
            </a:pPr>
            <a:endParaRPr lang="pt-BR" sz="2000" dirty="0">
              <a:solidFill>
                <a:srgbClr val="4F271C">
                  <a:shade val="30000"/>
                  <a:satMod val="150000"/>
                </a:srgbClr>
              </a:solidFill>
              <a:latin typeface="Franklin Gothic Heavy" panose="020B0903020102020204" pitchFamily="34" charset="0"/>
            </a:endParaRPr>
          </a:p>
          <a:p>
            <a:pPr marL="27432" lvl="0" indent="0" algn="ctr" defTabSz="914400">
              <a:spcBef>
                <a:spcPts val="600"/>
              </a:spcBef>
              <a:buClr>
                <a:srgbClr val="3891A7"/>
              </a:buClr>
              <a:buNone/>
            </a:pPr>
            <a:r>
              <a:rPr lang="pt-BR" sz="16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Franklin Gothic Heavy" panose="020B0903020102020204" pitchFamily="34" charset="0"/>
              </a:rPr>
              <a:t>Rio Branco, 2015</a:t>
            </a:r>
            <a:endParaRPr lang="pt-BR" sz="1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78029"/>
            <a:ext cx="9145588" cy="2210937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pt-BR" sz="1600" b="1" kern="0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Universidade Aberta do SUS – UNASUS</a:t>
            </a:r>
            <a:r>
              <a:rPr lang="pt-BR" sz="1600" kern="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1600" kern="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1600" b="1" kern="0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Universidade Federal de Pelotas</a:t>
            </a:r>
            <a:r>
              <a:rPr lang="pt-BR" sz="1600" kern="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1600" kern="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1600" b="1" kern="0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Especialização em Saúde da Família</a:t>
            </a:r>
            <a:r>
              <a:rPr lang="pt-BR" sz="1600" kern="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1600" kern="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1600" b="1" kern="0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Modalidade a Distância</a:t>
            </a:r>
            <a:r>
              <a:rPr lang="pt-BR" sz="1600" kern="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1600" kern="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1600" b="1" kern="0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Turma 8</a:t>
            </a:r>
            <a:r>
              <a:rPr lang="pt-BR" sz="1600" kern="0" dirty="0" smtClean="0">
                <a:solidFill>
                  <a:sysClr val="windowText" lastClr="000000"/>
                </a:solidFill>
                <a:ea typeface="+mn-ea"/>
                <a:cs typeface="+mn-cs"/>
              </a:rPr>
              <a:t/>
            </a:r>
            <a:br>
              <a:rPr lang="pt-BR" sz="1600" kern="0" dirty="0" smtClean="0">
                <a:solidFill>
                  <a:sysClr val="windowText" lastClr="000000"/>
                </a:solidFill>
                <a:ea typeface="+mn-ea"/>
                <a:cs typeface="+mn-cs"/>
              </a:rPr>
            </a:br>
            <a:endParaRPr lang="pt-BR" sz="1600" dirty="0"/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0" y="504966"/>
            <a:ext cx="788429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http://dms.ufpel.edu.br/aquares/images/stories/logos/unasus-ufpe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775" y="504966"/>
            <a:ext cx="859069" cy="872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1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5701" y="1787860"/>
            <a:ext cx="8671248" cy="5329450"/>
          </a:xfrm>
        </p:spPr>
        <p:txBody>
          <a:bodyPr>
            <a:normAutofit/>
          </a:bodyPr>
          <a:lstStyle/>
          <a:p>
            <a:endParaRPr lang="pt-BR" sz="2000" dirty="0" smtClean="0"/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 e Avaliação.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e Gestão  do serviço.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Engajamento público 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Qualificação da prática clínica.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13898"/>
            <a:ext cx="9145588" cy="1026942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Detalhamento das ações. 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015" y="1370029"/>
            <a:ext cx="9145588" cy="5747283"/>
          </a:xfrm>
        </p:spPr>
        <p:txBody>
          <a:bodyPr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relativo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objetivo 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Ampliar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cobertura de pré-natal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1.1: Alcançar 100% de cobertura das gestantes cadastradas no Programa de Pré-natal da unidade de saúde. </a:t>
            </a: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 1: 14  Mês 2: 35  Mês 3: 38  Mês 4: 54 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82138"/>
            <a:ext cx="9145588" cy="703385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Objetivos/Metas/Resultados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400811"/>
            <a:ext cx="90602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Figura 1: Proporção de gestantes cadastradas no Programa de Pré-natal. </a:t>
            </a:r>
            <a:r>
              <a:rPr lang="pt-BR" sz="1600" dirty="0" smtClean="0"/>
              <a:t>Mâncio Lima/Acre</a:t>
            </a:r>
            <a:r>
              <a:rPr lang="pt-BR" sz="1600" dirty="0"/>
              <a:t>, 2015. </a:t>
            </a:r>
          </a:p>
          <a:p>
            <a:endParaRPr lang="pt-BR" dirty="0"/>
          </a:p>
        </p:txBody>
      </p:sp>
      <p:pic>
        <p:nvPicPr>
          <p:cNvPr id="3074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9"/>
          <a:stretch>
            <a:fillRect/>
          </a:stretch>
        </p:blipFill>
        <p:spPr bwMode="auto">
          <a:xfrm>
            <a:off x="1937982" y="3548418"/>
            <a:ext cx="4694830" cy="274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5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220" y="4763611"/>
            <a:ext cx="7409619" cy="3450696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Todas</a:t>
            </a:r>
            <a:r>
              <a:rPr lang="pt-BR" dirty="0" smtClean="0"/>
              <a:t> as gestantes tiveram o ingresso no primeiro trimestre de gestação.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80" y="1457464"/>
            <a:ext cx="8231029" cy="2746066"/>
          </a:xfrm>
        </p:spPr>
        <p:txBody>
          <a:bodyPr>
            <a:noAutofit/>
          </a:bodyPr>
          <a:lstStyle/>
          <a:p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relativo ao objetivo 2 - Melhorar a qualidade da atenção ao pré-natal e puerpério realizado na 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</a:t>
            </a:r>
            <a:b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2.1: Garantir a 100% das gestantes o ingresso no Programa de Pré-Natal no primeiro trimestre de 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gestação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14  Mês 2: 35  Mês 3: 38  Mês 4: 54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420299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712750"/>
            <a:ext cx="9145588" cy="4882242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                             </a:t>
            </a: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Figura </a:t>
            </a:r>
            <a:r>
              <a:rPr lang="pt-BR" sz="1600" dirty="0">
                <a:solidFill>
                  <a:schemeClr val="tx1"/>
                </a:solidFill>
              </a:rPr>
              <a:t>2: Proporção de gestantes com pelo menos um exame ginecológico por trimestre. Mâncio Lima/Acre, 2015.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228" y="736987"/>
            <a:ext cx="8701959" cy="248667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chemeClr val="tx2"/>
                </a:solidFill>
              </a:rPr>
              <a:t/>
            </a:r>
            <a:br>
              <a:rPr lang="pt-BR" sz="4000" b="1" dirty="0">
                <a:solidFill>
                  <a:schemeClr val="tx2"/>
                </a:solidFill>
              </a:rPr>
            </a:br>
            <a:r>
              <a:rPr lang="pt-BR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Resultado </a:t>
            </a: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relativo ao objetivo </a:t>
            </a:r>
            <a:r>
              <a:rPr lang="pt-BR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2 - Melhorar </a:t>
            </a: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qualidade da atenção ao pré-natal e puerpério realizado na Unidade</a:t>
            </a:r>
            <a:r>
              <a:rPr lang="pt-BR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pt-BR" sz="2200" b="1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2200" b="1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2200" b="1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 </a:t>
            </a:r>
            <a:r>
              <a:rPr lang="pt-BR" sz="2200" b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2.2: Realizar pelo menos um exame ginecológico por trimestre em 100% das </a:t>
            </a:r>
            <a:r>
              <a:rPr lang="pt-BR" sz="2200" b="1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gestantes</a:t>
            </a:r>
            <a:br>
              <a:rPr lang="pt-BR" sz="2200" b="1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2200" b="1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Mês1: 13   Mês 2: 31   Mês 3: 34   Mês 4: 50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%).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4: (100%)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2700" b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pt-BR" sz="2700" b="1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Gráfico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6"/>
          <a:stretch>
            <a:fillRect/>
          </a:stretch>
        </p:blipFill>
        <p:spPr bwMode="auto">
          <a:xfrm>
            <a:off x="1876414" y="3223665"/>
            <a:ext cx="5193115" cy="29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69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3554" y="468807"/>
            <a:ext cx="8840322" cy="68122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relativo ao objetivo 2 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Melhorar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qualidade da atenção ao pré-natal e puerpério realizado na 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</a:t>
            </a:r>
          </a:p>
          <a:p>
            <a:pPr marL="0" indent="0" algn="ctr">
              <a:buNone/>
            </a:pPr>
            <a:endPara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2.3: Realizar pelo menos um exame de mamas em 100% das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gestantes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 1: 14  Mês 2: 35  Mês 3: 37   Mês 4: 53 </a:t>
            </a:r>
          </a:p>
          <a:p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5588" cy="45719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5314" y="5811791"/>
            <a:ext cx="9060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Figura </a:t>
            </a:r>
            <a:r>
              <a:rPr lang="pt-BR" sz="1600" dirty="0"/>
              <a:t>3: Proporção de gestantes com pelo menos um exame das mamas durante o pré-natal</a:t>
            </a:r>
            <a:r>
              <a:rPr lang="pt-BR" sz="1600" dirty="0" smtClean="0"/>
              <a:t>.</a:t>
            </a:r>
          </a:p>
          <a:p>
            <a:pPr algn="ctr"/>
            <a:r>
              <a:rPr lang="pt-BR" sz="1600" dirty="0" smtClean="0"/>
              <a:t>Mâncio </a:t>
            </a:r>
            <a:r>
              <a:rPr lang="pt-BR" sz="1600" dirty="0"/>
              <a:t>Lima/Acre, 2015.</a:t>
            </a:r>
            <a:r>
              <a:rPr lang="pt-BR" sz="1600" dirty="0" smtClean="0"/>
              <a:t> </a:t>
            </a:r>
            <a:endParaRPr lang="pt-BR" sz="1600" dirty="0"/>
          </a:p>
          <a:p>
            <a:endParaRPr lang="pt-BR" sz="1600" dirty="0"/>
          </a:p>
        </p:txBody>
      </p:sp>
      <p:pic>
        <p:nvPicPr>
          <p:cNvPr id="1026" name="Gráfico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"/>
          <a:stretch>
            <a:fillRect/>
          </a:stretch>
        </p:blipFill>
        <p:spPr bwMode="auto">
          <a:xfrm>
            <a:off x="1746913" y="3011321"/>
            <a:ext cx="5622877" cy="282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4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8490" y="305031"/>
            <a:ext cx="8420668" cy="68122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relativo ao objetivo 2 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Melhorar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qualidade da atenção ao pré-natal e puerpério realizado na 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</a:t>
            </a:r>
          </a:p>
          <a:p>
            <a:pPr marL="0" indent="0" algn="ctr">
              <a:buNone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Meta 2.4: Garantir a 100% das gestantes a solicitação de exames laboratoriais de acordo com protocolo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Mês 1: 13  Mês 2: 34  Mês 3: 37  Mês 4: 53 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 smtClean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algn="ctr"/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5588" cy="45719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5314" y="6163920"/>
            <a:ext cx="9060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Figura 4: Proporção de gestantes com solicitação de todos os exames laboratoriais </a:t>
            </a:r>
            <a:r>
              <a:rPr lang="pt-BR" sz="1600" dirty="0" smtClean="0"/>
              <a:t>de</a:t>
            </a:r>
          </a:p>
          <a:p>
            <a:pPr algn="ctr"/>
            <a:r>
              <a:rPr lang="pt-BR" sz="1600" dirty="0" smtClean="0"/>
              <a:t>acordo </a:t>
            </a:r>
            <a:r>
              <a:rPr lang="pt-BR" sz="1600" dirty="0"/>
              <a:t>com o </a:t>
            </a:r>
            <a:r>
              <a:rPr lang="pt-BR" sz="1600" dirty="0" smtClean="0"/>
              <a:t>protocolo. Mâncio Lima - Acre</a:t>
            </a:r>
            <a:r>
              <a:rPr lang="pt-BR" sz="1600" dirty="0"/>
              <a:t>, 2015.</a:t>
            </a:r>
          </a:p>
        </p:txBody>
      </p:sp>
      <p:pic>
        <p:nvPicPr>
          <p:cNvPr id="4098" name="Gráfico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88" y="2702258"/>
            <a:ext cx="4902939" cy="334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65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220" y="4941035"/>
            <a:ext cx="7409619" cy="3450696"/>
          </a:xfrm>
        </p:spPr>
        <p:txBody>
          <a:bodyPr/>
          <a:lstStyle/>
          <a:p>
            <a:r>
              <a:rPr lang="pt-BR" dirty="0" smtClean="0"/>
              <a:t>Meta atingida em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</a:t>
            </a:r>
            <a:r>
              <a:rPr lang="pt-BR" dirty="0" smtClean="0"/>
              <a:t>em todos os meses.</a:t>
            </a:r>
            <a:endParaRPr lang="pt-BR" dirty="0"/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457280" y="1402872"/>
            <a:ext cx="8231029" cy="2746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relativo ao objetivo 2 - Melhorar a qualidade da atenção ao pré-natal e puerpério realizado na Unidade</a:t>
            </a:r>
          </a:p>
          <a:p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2.5: Garantir a 100% das gestantes a prescrição de sulfato ferroso e ácido fólico conforme protocolo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14  Mês 2: 35  Mês 3: 38  Mês 4: 54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60939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9307" y="427863"/>
            <a:ext cx="8639034" cy="68122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relativo ao objetivo 2 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Melhorar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qualidade da atenção ao pré-natal e puerpério realizado na 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</a:t>
            </a:r>
          </a:p>
          <a:p>
            <a:pPr marL="0" indent="0" algn="ctr">
              <a:buNone/>
            </a:pPr>
            <a:endPara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Meta 2.6: Garantir que 100% das gestantes estejam com vacina antitetânica em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dia</a:t>
            </a:r>
          </a:p>
          <a:p>
            <a:pPr algn="ctr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Mês 1: 13  Mês 2: 34  Mês 3: 37  Mês 4: 53 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algn="ctr"/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5588" cy="45719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5314" y="6054736"/>
            <a:ext cx="906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Figura 5: Proporção de </a:t>
            </a:r>
            <a:r>
              <a:rPr lang="pt-BR" sz="1600" dirty="0"/>
              <a:t>gestantes</a:t>
            </a:r>
            <a:r>
              <a:rPr lang="pt-BR" dirty="0"/>
              <a:t> com vacina antitetânica em </a:t>
            </a:r>
            <a:r>
              <a:rPr lang="pt-BR" dirty="0" smtClean="0"/>
              <a:t>dia.</a:t>
            </a:r>
          </a:p>
          <a:p>
            <a:pPr algn="ctr"/>
            <a:r>
              <a:rPr lang="pt-BR" dirty="0" smtClean="0"/>
              <a:t>Mâncio </a:t>
            </a:r>
            <a:r>
              <a:rPr lang="pt-BR" dirty="0"/>
              <a:t>Lima/Acre, 2015.</a:t>
            </a:r>
          </a:p>
        </p:txBody>
      </p:sp>
      <p:pic>
        <p:nvPicPr>
          <p:cNvPr id="5122" name="Gráfico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970" y="2893335"/>
            <a:ext cx="5600416" cy="312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51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220" y="4804555"/>
            <a:ext cx="7409619" cy="3450696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Todas</a:t>
            </a:r>
            <a:r>
              <a:rPr lang="pt-BR" dirty="0" smtClean="0"/>
              <a:t> as gestantes receberam vacina contra hepatite B em dia.</a:t>
            </a:r>
            <a:endParaRPr lang="pt-BR" dirty="0"/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457280" y="1402872"/>
            <a:ext cx="8231029" cy="2746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relativo ao objetivo 2 - Melhorar a qualidade da atenção ao pré-natal e puerpério realizado na Unidade</a:t>
            </a:r>
          </a:p>
          <a:p>
            <a:endPara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2.7: Garantir que 100% das gestantes estejam com vacina contra hepatite B em dia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14  Mês 2: 35  Mês 3: 38  Mês 4: 54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02611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09495"/>
            <a:ext cx="9145588" cy="68122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relativo ao objetivo 2 de melhorar a qualidade da atenção ao pré-natal e puerpério realizado na 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</a:t>
            </a:r>
          </a:p>
          <a:p>
            <a:pPr marL="0" indent="0" algn="ctr">
              <a:buNone/>
            </a:pPr>
            <a:endPara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Meta 2.8: Realizar avaliação da necessidade de atendimento odontológico em 100% das gestantes durante o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pré-natal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Mês 1: 11  Mês 2: 31  Mês 3: 34   Mês 4: 50 </a:t>
            </a:r>
          </a:p>
          <a:p>
            <a:pPr marL="0" indent="0" algn="ctr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5588" cy="45719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5314" y="6054736"/>
            <a:ext cx="9060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Figura 6: Proporção de gestantes com avaliação de necessidade </a:t>
            </a:r>
            <a:r>
              <a:rPr lang="pt-BR" sz="1600" dirty="0" smtClean="0"/>
              <a:t>de</a:t>
            </a:r>
          </a:p>
          <a:p>
            <a:pPr algn="ctr"/>
            <a:r>
              <a:rPr lang="pt-BR" sz="1600" dirty="0" smtClean="0"/>
              <a:t>atendimento </a:t>
            </a:r>
            <a:r>
              <a:rPr lang="pt-BR" sz="1600" dirty="0"/>
              <a:t>odontológico. Mâncio Lima/Acre, 2015. </a:t>
            </a:r>
          </a:p>
        </p:txBody>
      </p:sp>
      <p:pic>
        <p:nvPicPr>
          <p:cNvPr id="6146" name="Gráfico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251" y="2615536"/>
            <a:ext cx="5518529" cy="332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0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87870"/>
            <a:ext cx="9145588" cy="58207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</a:p>
          <a:p>
            <a:pPr algn="just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 Brasil, a atenção a saúde materna e infantil historicamente, tem sido uma prioridade dentre as politicas de saúde, com destaque aos cuidados durante a gestação e puerpério.</a:t>
            </a:r>
          </a:p>
          <a:p>
            <a:pPr algn="just"/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 cuidado com as gestantes e o feto durante o pré-natal e puerpério, constitui um fenômeno da atenção à saúde ocidental. </a:t>
            </a:r>
          </a:p>
          <a:p>
            <a:pPr algn="just"/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 pré-natal é o período anterior ao nascimento da criança, em que um conjunto de ações é aplicado à saúde individual e coletiva das mulheres grávidas.</a:t>
            </a:r>
          </a:p>
          <a:p>
            <a:pPr algn="just"/>
            <a:endParaRPr lang="pt-BR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Para o Ministério da Saúde do Brasil, o principal objetivo da atenção ao pré-natal e puerpério é acolher a mulher desde o início de sua gravidez, período de estrema  importância para a mulher e a sociedade.   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dirty="0">
              <a:latin typeface="Franklin Gothic Heavy" panose="020B0903020102020204" pitchFamily="34" charset="0"/>
            </a:endParaRPr>
          </a:p>
          <a:p>
            <a:r>
              <a:rPr lang="pt-BR" sz="1800" dirty="0" smtClean="0">
                <a:latin typeface="Franklin Gothic Heavy" panose="020B0903020102020204" pitchFamily="34" charset="0"/>
              </a:rPr>
              <a:t>                   </a:t>
            </a:r>
          </a:p>
          <a:p>
            <a:r>
              <a:rPr lang="pt-BR" sz="1800" dirty="0">
                <a:latin typeface="Franklin Gothic Heavy" panose="020B0903020102020204" pitchFamily="34" charset="0"/>
              </a:rPr>
              <a:t> </a:t>
            </a:r>
            <a:r>
              <a:rPr lang="pt-BR" sz="1800" dirty="0" smtClean="0">
                <a:latin typeface="Franklin Gothic Heavy" panose="020B0903020102020204" pitchFamily="34" charset="0"/>
              </a:rPr>
              <a:t>                  </a:t>
            </a:r>
            <a:endParaRPr lang="pt-BR" sz="1800" dirty="0">
              <a:latin typeface="Franklin Gothic Heavy" panose="020B09030201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92138" y="313899"/>
            <a:ext cx="9145588" cy="846162"/>
          </a:xfrm>
        </p:spPr>
        <p:txBody>
          <a:bodyPr>
            <a:noAutofit/>
          </a:bodyPr>
          <a:lstStyle/>
          <a:p>
            <a:r>
              <a:rPr lang="pt-BR" sz="5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5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1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13899"/>
            <a:ext cx="9145588" cy="70900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relativo ao objetivo 2 de melhorar a qualidade da atenção ao pré-natal e puerpério realizado na 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Meta 2.9: Garantir a primeira consulta odontológica programática para 100% das gestantes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cadastradas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Mês 1: 08  Mês 2: 28  Mês 3: 31  Mês 4: 47 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5588" cy="45719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5314" y="6136623"/>
            <a:ext cx="9060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Figura 7: Proporção de gestantes com primeira </a:t>
            </a:r>
            <a:r>
              <a:rPr lang="pt-BR" sz="1600" dirty="0" smtClean="0"/>
              <a:t>consulta</a:t>
            </a:r>
          </a:p>
          <a:p>
            <a:pPr algn="ctr"/>
            <a:r>
              <a:rPr lang="pt-BR" sz="1600" dirty="0" smtClean="0"/>
              <a:t>odontológica </a:t>
            </a:r>
            <a:r>
              <a:rPr lang="pt-BR" sz="1600" dirty="0"/>
              <a:t>programática. Mâncio Lima/Acre, 2015.</a:t>
            </a:r>
          </a:p>
        </p:txBody>
      </p:sp>
      <p:pic>
        <p:nvPicPr>
          <p:cNvPr id="7170" name="Gráfico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48" y="2497547"/>
            <a:ext cx="5437495" cy="36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220" y="4763611"/>
            <a:ext cx="7409619" cy="3450696"/>
          </a:xfrm>
        </p:spPr>
        <p:txBody>
          <a:bodyPr/>
          <a:lstStyle/>
          <a:p>
            <a:r>
              <a:rPr lang="pt-BR" dirty="0" smtClean="0"/>
              <a:t>A meta foi atingida em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  <a:r>
              <a:rPr lang="pt-BR" dirty="0" smtClean="0"/>
              <a:t> em todos os meses da intervenção.</a:t>
            </a:r>
            <a:endParaRPr lang="pt-BR" dirty="0"/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457280" y="1402872"/>
            <a:ext cx="8231029" cy="2746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relativo ao objetivo 3 - 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elhorar 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adesão ao pré-natal.</a:t>
            </a:r>
            <a:endPara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3.1: Realizar busca ativa de 100% das gestantes faltosas às consultas de pré-natal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14  Mês 2: 35  Mês 3: 38  Mês 4: 54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52396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5659" y="182199"/>
            <a:ext cx="8679976" cy="6812281"/>
          </a:xfrm>
        </p:spPr>
        <p:txBody>
          <a:bodyPr>
            <a:normAutofit/>
          </a:bodyPr>
          <a:lstStyle/>
          <a:p>
            <a:pPr algn="ctr"/>
            <a:endParaRPr lang="pt-BR" sz="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 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relativo ao objetivo </a:t>
            </a: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4 - Melhorar 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registro do programa de </a:t>
            </a: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pré-natal</a:t>
            </a:r>
          </a:p>
          <a:p>
            <a:pPr marL="0" indent="0" algn="ctr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Meta 4.1: Manter registro na ficha de acompanhamento/espelho de pré-natal em 100% das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gestantes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Mês 1: 14  Mês 2: 34  Mês 3: 37  Mês 4: 53 </a:t>
            </a:r>
          </a:p>
          <a:p>
            <a:pPr marL="0" indent="0" algn="ctr">
              <a:buNone/>
            </a:pPr>
            <a:endParaRPr lang="pt-BR" b="1" dirty="0"/>
          </a:p>
          <a:p>
            <a:pPr algn="ctr"/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5588" cy="45719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5314" y="6109327"/>
            <a:ext cx="9060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Figura 8: Proporção de gestantes com registro na ficha de </a:t>
            </a:r>
            <a:r>
              <a:rPr lang="pt-BR" sz="1600" dirty="0" smtClean="0"/>
              <a:t>acompanhamento/espelho</a:t>
            </a:r>
          </a:p>
          <a:p>
            <a:pPr algn="ctr"/>
            <a:r>
              <a:rPr lang="pt-BR" sz="1600" dirty="0" smtClean="0"/>
              <a:t>de </a:t>
            </a:r>
            <a:r>
              <a:rPr lang="pt-BR" sz="1600" dirty="0"/>
              <a:t>pré-natal. Mâncio Lima/Acre, 2015.</a:t>
            </a:r>
          </a:p>
        </p:txBody>
      </p:sp>
      <p:pic>
        <p:nvPicPr>
          <p:cNvPr id="8194" name="Gráfico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"/>
          <a:stretch>
            <a:fillRect/>
          </a:stretch>
        </p:blipFill>
        <p:spPr bwMode="auto">
          <a:xfrm>
            <a:off x="1619250" y="2657475"/>
            <a:ext cx="5641359" cy="325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9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220" y="4859147"/>
            <a:ext cx="7409619" cy="3450696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Todas </a:t>
            </a:r>
            <a:r>
              <a:rPr lang="pt-BR" dirty="0" smtClean="0"/>
              <a:t>as gestantes foram avaliadas durante os 4 meses da intervenção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80" y="420215"/>
            <a:ext cx="8231029" cy="3564933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 relativo ao objetivo </a:t>
            </a: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Realizar avaliação de </a:t>
            </a: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risco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 5.1: Avaliar risco gestacional em 100% das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gestantes</a:t>
            </a:r>
            <a:b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Mês 1: 14  Mês 2: 35  Mês 3: 38  Mês 4: 54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>
                <a:latin typeface="Arial" pitchFamily="34" charset="0"/>
                <a:cs typeface="Arial" pitchFamily="34" charset="0"/>
              </a:rPr>
            </a:br>
            <a:r>
              <a:rPr lang="pt-BR" sz="2000" dirty="0"/>
              <a:t/>
            </a:r>
            <a:br>
              <a:rPr lang="pt-BR" sz="2000" dirty="0"/>
            </a:br>
            <a:endPara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679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220" y="5678027"/>
            <a:ext cx="7409619" cy="3450696"/>
          </a:xfrm>
        </p:spPr>
        <p:txBody>
          <a:bodyPr/>
          <a:lstStyle/>
          <a:p>
            <a:r>
              <a:rPr lang="pt-BR" dirty="0" smtClean="0"/>
              <a:t>Todas essas metas foram atingidas em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</a:t>
            </a:r>
            <a:r>
              <a:rPr lang="pt-BR" dirty="0" smtClean="0"/>
              <a:t>durante os 4 meses de intervenção</a:t>
            </a:r>
            <a:endParaRPr lang="pt-BR" dirty="0"/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457280" y="843303"/>
            <a:ext cx="8231029" cy="4875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 relativo ao objetivo 6 - Promover a saúde no pré-natal</a:t>
            </a:r>
            <a:b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6.1: Garantir a 100% das gestantes orientações nutricionais durante a </a:t>
            </a:r>
            <a:r>
              <a:rPr lang="pt-BR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gestação</a:t>
            </a:r>
          </a:p>
          <a:p>
            <a:endParaRPr lang="pt-BR" sz="1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6.2: Promover o aleitamento materno a 100% das </a:t>
            </a:r>
            <a:r>
              <a:rPr lang="pt-BR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gestantes</a:t>
            </a:r>
            <a:endParaRPr lang="pt-B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6.3: Orientar 100% das gestantes sobre os cuidados com o recém-nascido</a:t>
            </a:r>
          </a:p>
          <a:p>
            <a:r>
              <a:rPr lang="pt-B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6.4: Orientar 100% das gestantes sobre anticoncepção após o </a:t>
            </a: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parto</a:t>
            </a:r>
          </a:p>
          <a:p>
            <a:endParaRPr lang="pt-BR" sz="1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 6.5: Orientar 100% das gestantes sobre os riscos do tabagismo e do uso de álcool e drogas na </a:t>
            </a: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gestação</a:t>
            </a:r>
          </a:p>
          <a:p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Mês 1: 14  Mês 2: 35  Mês 3: 38  Mês 4: 54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32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220" y="1528549"/>
            <a:ext cx="7409619" cy="5329451"/>
          </a:xfrm>
        </p:spPr>
        <p:txBody>
          <a:bodyPr/>
          <a:lstStyle/>
          <a:p>
            <a:r>
              <a:rPr lang="pt-BR" dirty="0"/>
              <a:t> 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9167" y="477672"/>
            <a:ext cx="8231029" cy="2006221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 6.6: Orientar 100% das gestantes sobre higiene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bucal</a:t>
            </a:r>
            <a:b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Mês 1: 13   Mês 2: 34    Mês 3: 37   Mês 4: 54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784" y="2729552"/>
            <a:ext cx="6187270" cy="334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969007" y="6092727"/>
            <a:ext cx="7629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9</a:t>
            </a:r>
            <a:r>
              <a:rPr lang="pt-BR" dirty="0" smtClean="0"/>
              <a:t>: </a:t>
            </a:r>
            <a:r>
              <a:rPr lang="pt-BR" dirty="0"/>
              <a:t>Proporção de gestantes que receberam orientação sobre higiene bucal. Mâncio Lima/Acre, 2015. </a:t>
            </a:r>
          </a:p>
        </p:txBody>
      </p:sp>
    </p:spTree>
    <p:extLst>
      <p:ext uri="{BB962C8B-B14F-4D97-AF65-F5344CB8AC3E}">
        <p14:creationId xmlns:p14="http://schemas.microsoft.com/office/powerpoint/2010/main" val="1727112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772" y="218364"/>
            <a:ext cx="8981815" cy="6953541"/>
          </a:xfrm>
        </p:spPr>
        <p:txBody>
          <a:bodyPr>
            <a:normAutofit/>
          </a:bodyPr>
          <a:lstStyle/>
          <a:p>
            <a:endParaRPr lang="pt-BR" sz="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PUÉRPERIO</a:t>
            </a:r>
          </a:p>
          <a:p>
            <a:pPr marL="0" indent="0"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 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relativos ao objetivo </a:t>
            </a: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Ampliar a cobertura da atenção à puérperas. </a:t>
            </a:r>
            <a:endPara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Meta 1.1: Garantir a 100% das puérperas cadastradas no programa de Pré-Natal e Puerpério da Unidade de Saúde consulta puerperal antes dos 42 dias após o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parto</a:t>
            </a:r>
          </a:p>
          <a:p>
            <a:pPr marL="0" indent="0" algn="ctr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Mês 1: 17  Mês 2: 34   Mês 3: 37   Mês 4: 53 </a:t>
            </a:r>
          </a:p>
          <a:p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5588" cy="45719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6136610"/>
            <a:ext cx="9060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Figura </a:t>
            </a:r>
            <a:r>
              <a:rPr lang="pt-BR" sz="1600" dirty="0" smtClean="0"/>
              <a:t>10: </a:t>
            </a:r>
            <a:r>
              <a:rPr lang="pt-BR" sz="1600" dirty="0"/>
              <a:t>Proporção de puérperas com consulta até 42 dias após o </a:t>
            </a:r>
            <a:r>
              <a:rPr lang="pt-BR" sz="1600" dirty="0" smtClean="0"/>
              <a:t>parto.</a:t>
            </a:r>
          </a:p>
          <a:p>
            <a:pPr algn="ctr"/>
            <a:r>
              <a:rPr lang="pt-BR" sz="1600" dirty="0" smtClean="0"/>
              <a:t>Mâncio </a:t>
            </a:r>
            <a:r>
              <a:rPr lang="pt-BR" sz="1600" dirty="0"/>
              <a:t>Lima/Acre, 2015. </a:t>
            </a:r>
          </a:p>
        </p:txBody>
      </p:sp>
      <p:pic>
        <p:nvPicPr>
          <p:cNvPr id="10242" name="Gráfico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87" y="3589361"/>
            <a:ext cx="5070780" cy="254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5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220" y="4900091"/>
            <a:ext cx="7409619" cy="3450696"/>
          </a:xfrm>
        </p:spPr>
        <p:txBody>
          <a:bodyPr/>
          <a:lstStyle/>
          <a:p>
            <a:r>
              <a:rPr lang="pt-BR" dirty="0" smtClean="0"/>
              <a:t>Todas essas metas foram atingidas em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  <a:r>
              <a:rPr lang="pt-BR" dirty="0" smtClean="0"/>
              <a:t> durante os 4 meses da intervenção.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80" y="338328"/>
            <a:ext cx="8231029" cy="4452036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 relativo ao objetivo 2 - Melhorar a qualidade da atenção às puérperas na Unidade de Saúde</a:t>
            </a:r>
            <a:b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2.1: Examinar as mamas em 100% das puérperas cadastradas no 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Programa</a:t>
            </a:r>
            <a:b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2.2: Examinar o abdome em 100% das puérperas cadastradas no 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Programa</a:t>
            </a:r>
            <a:b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2.3: Realizar exame ginecológico em 100% das puérperas cadastradas no Programa</a:t>
            </a:r>
            <a:b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Mês 1: 17  Mês 2: 34   Mês 3: 37   Mês 4: 53 </a:t>
            </a:r>
            <a:b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pt-BR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40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1068" y="204716"/>
            <a:ext cx="8761863" cy="6994485"/>
          </a:xfrm>
        </p:spPr>
        <p:txBody>
          <a:bodyPr>
            <a:normAutofit/>
          </a:bodyPr>
          <a:lstStyle/>
          <a:p>
            <a:pPr algn="ctr"/>
            <a:endParaRPr lang="pt-BR" sz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 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relativos ao objetivo </a:t>
            </a: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Ampliar a cobertura da atenção à puérperas</a:t>
            </a: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Meta 2.4: Avaliar o estado psíquico em 100% das puérperas cadastradas no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Programa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Mês 1:16  Mês 2:33  Mês 3: 36  Mês 4: 52 </a:t>
            </a:r>
          </a:p>
          <a:p>
            <a:pPr algn="ctr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5588" cy="45719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6163905"/>
            <a:ext cx="9060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Figura </a:t>
            </a:r>
            <a:r>
              <a:rPr lang="pt-BR" sz="1600" dirty="0" smtClean="0"/>
              <a:t>11: </a:t>
            </a:r>
            <a:r>
              <a:rPr lang="pt-BR" sz="1600" dirty="0"/>
              <a:t>Proporção de puérperas com avaliação de estado psíquico. Mâncio Lima/Acre, 2015.</a:t>
            </a:r>
          </a:p>
        </p:txBody>
      </p:sp>
      <p:pic>
        <p:nvPicPr>
          <p:cNvPr id="11266" name="Gráfico 1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37" y="3002507"/>
            <a:ext cx="5116631" cy="30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8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220" y="4354171"/>
            <a:ext cx="7409619" cy="3450696"/>
          </a:xfrm>
        </p:spPr>
        <p:txBody>
          <a:bodyPr/>
          <a:lstStyle/>
          <a:p>
            <a:r>
              <a:rPr lang="pt-BR" dirty="0" smtClean="0"/>
              <a:t>Todas essas metas foram atingidas em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</a:t>
            </a:r>
            <a:r>
              <a:rPr lang="pt-BR" dirty="0" smtClean="0"/>
              <a:t>nos 4 meses de intervenção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80" y="338327"/>
            <a:ext cx="8231029" cy="4015309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 relativo ao objetivo 2 - Melhorar a qualidade da atenção às puérperas na Unidade de Saúde</a:t>
            </a:r>
            <a:b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2.5: Avaliar intercorrências em 100% das puérperas cadastradas no 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Programa</a:t>
            </a:r>
            <a:b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2.6: Prescrever a 100% das puérperas um dos métodos de 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anticoncepção</a:t>
            </a:r>
            <a: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Mês 1: 17  Mês 2: 34   Mês 3: 37   Mês 4: 53 </a:t>
            </a:r>
            <a:b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3156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08089" y="6684136"/>
            <a:ext cx="6448621" cy="77273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-150128"/>
            <a:ext cx="9145588" cy="6591869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b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Mâncio  Lima - Acre</a:t>
            </a:r>
            <a:b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.</a:t>
            </a:r>
            <a:r>
              <a:rPr lang="pt-BR" sz="4000" dirty="0" smtClean="0"/>
              <a:t> </a:t>
            </a:r>
            <a:r>
              <a:rPr lang="pt-BR" sz="4000" dirty="0" smtClean="0">
                <a:solidFill>
                  <a:schemeClr val="tx1"/>
                </a:solidFill>
              </a:rPr>
              <a:t>15.890</a:t>
            </a:r>
            <a:r>
              <a:rPr lang="pt-BR" dirty="0" smtClean="0"/>
              <a:t> </a:t>
            </a: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habitantes</a:t>
            </a:r>
            <a:b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. </a:t>
            </a:r>
            <a:r>
              <a:rPr lang="pt-BR" sz="4000" b="1" dirty="0" smtClean="0">
                <a:solidFill>
                  <a:schemeClr val="tx2"/>
                </a:solidFill>
              </a:rPr>
              <a:t>Fundada em 30 </a:t>
            </a:r>
            <a:r>
              <a:rPr lang="pt-BR" sz="4000" b="1" dirty="0">
                <a:solidFill>
                  <a:schemeClr val="tx2"/>
                </a:solidFill>
              </a:rPr>
              <a:t>de maio </a:t>
            </a:r>
            <a:r>
              <a:rPr lang="pt-BR" sz="4000" b="1" dirty="0" smtClean="0">
                <a:solidFill>
                  <a:schemeClr val="tx2"/>
                </a:solidFill>
              </a:rPr>
              <a:t>1977</a:t>
            </a:r>
            <a:r>
              <a:rPr lang="pt-BR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.</a:t>
            </a:r>
            <a:r>
              <a:rPr lang="pt-BR" sz="4000" dirty="0" smtClean="0"/>
              <a:t> </a:t>
            </a:r>
            <a:r>
              <a:rPr lang="pt-BR" sz="4000" dirty="0">
                <a:solidFill>
                  <a:schemeClr val="tx1"/>
                </a:solidFill>
              </a:rPr>
              <a:t>E</a:t>
            </a:r>
            <a:r>
              <a:rPr lang="pt-BR" sz="4000" dirty="0" smtClean="0">
                <a:solidFill>
                  <a:schemeClr val="tx1"/>
                </a:solidFill>
              </a:rPr>
              <a:t>stá </a:t>
            </a:r>
            <a:r>
              <a:rPr lang="pt-BR" sz="4000" dirty="0">
                <a:solidFill>
                  <a:schemeClr val="tx1"/>
                </a:solidFill>
              </a:rPr>
              <a:t>situado a 700 km da capital Rio </a:t>
            </a:r>
            <a:r>
              <a:rPr lang="pt-BR" sz="4000" dirty="0" smtClean="0">
                <a:solidFill>
                  <a:schemeClr val="tx1"/>
                </a:solidFill>
              </a:rPr>
              <a:t>Branco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286397" y="2136339"/>
            <a:ext cx="457279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745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86919"/>
            <a:ext cx="9145588" cy="6812281"/>
          </a:xfrm>
        </p:spPr>
        <p:txBody>
          <a:bodyPr>
            <a:normAutofit/>
          </a:bodyPr>
          <a:lstStyle/>
          <a:p>
            <a:pPr algn="ctr"/>
            <a:endParaRPr lang="pt-BR" sz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 relativos ao objetivo 3. Melhorar a adesão das mães ao </a:t>
            </a: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puerpério </a:t>
            </a:r>
            <a:endPara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3.1: Realizar busca ativa em 100% das puérperas que não realizaram a consulta de puerpério até 30 dias após o parto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Mês 1:0  Mês 2:0  Mês 3:0  Mês 4:1 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5588" cy="45719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6059108"/>
            <a:ext cx="9060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Figura </a:t>
            </a:r>
            <a:r>
              <a:rPr lang="pt-BR" sz="1600" dirty="0" smtClean="0"/>
              <a:t>12: </a:t>
            </a:r>
            <a:r>
              <a:rPr lang="pt-BR" sz="1600" dirty="0"/>
              <a:t>Proporção de puérperas faltosas à</a:t>
            </a:r>
            <a:r>
              <a:rPr lang="pt-BR" sz="1600" dirty="0" smtClean="0"/>
              <a:t> </a:t>
            </a:r>
            <a:r>
              <a:rPr lang="pt-BR" sz="1600" dirty="0"/>
              <a:t>consulta que receberam busca </a:t>
            </a:r>
            <a:r>
              <a:rPr lang="pt-BR" sz="1600" dirty="0" smtClean="0"/>
              <a:t>ativa.</a:t>
            </a:r>
          </a:p>
          <a:p>
            <a:pPr algn="ctr"/>
            <a:r>
              <a:rPr lang="pt-BR" sz="1600" dirty="0" smtClean="0"/>
              <a:t>Mâncio Lima - Acre</a:t>
            </a:r>
            <a:r>
              <a:rPr lang="pt-BR" sz="1600" dirty="0"/>
              <a:t>, 2015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pic>
        <p:nvPicPr>
          <p:cNvPr id="12290" name="Gráfico 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87" y="2661313"/>
            <a:ext cx="5122526" cy="337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81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220" y="5882747"/>
            <a:ext cx="7409619" cy="3450696"/>
          </a:xfrm>
        </p:spPr>
        <p:txBody>
          <a:bodyPr/>
          <a:lstStyle/>
          <a:p>
            <a:r>
              <a:rPr lang="pt-BR" dirty="0" smtClean="0"/>
              <a:t>Todas essas metas foram atingidas em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</a:t>
            </a:r>
            <a:r>
              <a:rPr lang="pt-BR" dirty="0" smtClean="0"/>
              <a:t>nos 4 meses da intervenção.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80" y="420215"/>
            <a:ext cx="8231029" cy="5407380"/>
          </a:xfrm>
        </p:spPr>
        <p:txBody>
          <a:bodyPr>
            <a:normAutofit fontScale="90000"/>
          </a:bodyPr>
          <a:lstStyle/>
          <a:p>
            <a:r>
              <a:rPr lang="pt-B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 relativos ao objetivo 4. Melhorar o registro das informações</a:t>
            </a:r>
            <a:br>
              <a:rPr lang="pt-B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4.1: Manter registro na ficha de acompanhamento do Programa para 100% das puérperas</a:t>
            </a:r>
            <a:br>
              <a:rPr lang="pt-BR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 relativos ao objetivo 5. Promover a saúde das puérperas</a:t>
            </a:r>
            <a:r>
              <a:rPr lang="pt-BR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5.1: Orientar 100% das puérperas cadastradas no Programa sobre os cuidados do 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recém-nascido</a:t>
            </a:r>
            <a:b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5.2: Orientar 100% das puérperas cadastradas no Programa sobre aleitamento materno 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exclusivo</a:t>
            </a:r>
            <a:b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5.3: Orientar 100% das puérperas cadastradas no Programa sobre planejamento 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familiar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2529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5940" y="2251882"/>
            <a:ext cx="8661008" cy="4285397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Reorientação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profissional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Ampliação na qualidade do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Promoção da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Conscientização da comunidade  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95785"/>
            <a:ext cx="9145588" cy="914400"/>
          </a:xfrm>
        </p:spPr>
        <p:txBody>
          <a:bodyPr>
            <a:normAutofit/>
          </a:bodyPr>
          <a:lstStyle/>
          <a:p>
            <a:pPr lvl="0"/>
            <a:r>
              <a:rPr lang="pt-BR" dirty="0">
                <a:solidFill>
                  <a:schemeClr val="tx1"/>
                </a:solidFill>
              </a:rPr>
              <a:t>Pontos Fortes 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37841" y="2279176"/>
            <a:ext cx="8415306" cy="39941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Déficits de  laboratórios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com acessibilidade aos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usuários 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D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éficit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especialista de nível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secundário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Falta de alguns integrantes da equipe 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95785"/>
            <a:ext cx="9145588" cy="9144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Ponto Fraco</a:t>
            </a:r>
            <a:r>
              <a:rPr lang="pt-BR" dirty="0" smtClean="0">
                <a:solidFill>
                  <a:schemeClr val="tx1"/>
                </a:solidFill>
              </a:rPr>
              <a:t>: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220" y="1228299"/>
            <a:ext cx="7409619" cy="4897864"/>
          </a:xfrm>
        </p:spPr>
        <p:txBody>
          <a:bodyPr>
            <a:normAutofit fontScale="850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Importância da intervenção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para equipe ,foi realmente positivo , pois mudo positivamente a forma de atendimento em a Unidade , em quanto acolhida , atendimento clinico integral , orientações e cuidado mais humanizado de todas as gestantes e/ou puérperas da Unidade.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para serviço ocorrerão varias mudanças positivas na rotina ,contribuindo com a qualificação do atendimento prestado as gestantes e/ou puérperas .  </a:t>
            </a:r>
          </a:p>
          <a:p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para a comunidade realmente foi um impactou grande e positivo ,pois ela fico envolvida em todas as atividades realizadas pela equipe , observando como foi mudando em qualidade a forma de atendimento de todas as gestantes e puérperas , ficando muito feliz pelas mudanças 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259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220" y="1228298"/>
            <a:ext cx="7409619" cy="5629701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Primeiramente gostaria de agradecer pela oportunidade de fazer este curso á distancia que nos dói a oportunidade de estudar e trabalhar com a Universidade de Pelotas e com seu rol de professores que tão gentilmente e com tanta paciência nos tem levado pela mão ,especialmente a minha orientadora Mônica Bergmann Correia a quem tenho muito que agradecer .</a:t>
            </a:r>
          </a:p>
          <a:p>
            <a:r>
              <a:rPr lang="pt-BR" dirty="0" smtClean="0"/>
              <a:t>A realização da intervenção me permitiu conhecer a forma de trabalho organizado e sistemático do SUS e a Universidade , além de permitiu-se o melhoramento do trabalho na UBS , donde forem capacitados graças a intervenção todos os integrantes da equipe , ganhando em conhecimento , organização , e em humanização da atenção as usuárias .</a:t>
            </a:r>
          </a:p>
          <a:p>
            <a:r>
              <a:rPr lang="pt-BR" dirty="0" smtClean="0"/>
              <a:t>Há ainda muito trabalho pela frente ,mais já demos os primeiros passos .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Reflexão crítica sobre aprendizagem</a:t>
            </a:r>
          </a:p>
        </p:txBody>
      </p:sp>
    </p:spTree>
    <p:extLst>
      <p:ext uri="{BB962C8B-B14F-4D97-AF65-F5344CB8AC3E}">
        <p14:creationId xmlns:p14="http://schemas.microsoft.com/office/powerpoint/2010/main" val="3264284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"/>
            <a:ext cx="9145588" cy="6857999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                             </a:t>
            </a:r>
          </a:p>
          <a:p>
            <a:endParaRPr lang="pt-BR" dirty="0"/>
          </a:p>
          <a:p>
            <a:pPr marL="0" indent="0" algn="ctr">
              <a:buNone/>
            </a:pPr>
            <a:endParaRPr lang="pt-BR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H:\Pictures\FOTOS DE TRABALHO Nova pasta\20150825_0942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69377" y="1763582"/>
            <a:ext cx="5400675" cy="30199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ítulo 1"/>
          <p:cNvSpPr>
            <a:spLocks noGrp="1"/>
          </p:cNvSpPr>
          <p:nvPr>
            <p:ph type="title" idx="4294967295"/>
          </p:nvPr>
        </p:nvSpPr>
        <p:spPr>
          <a:xfrm>
            <a:off x="470929" y="2155281"/>
            <a:ext cx="4576206" cy="2948983"/>
          </a:xfrm>
        </p:spPr>
        <p:txBody>
          <a:bodyPr>
            <a:noAutofit/>
          </a:bodyPr>
          <a:lstStyle/>
          <a:p>
            <a:pPr marL="0" indent="0"/>
            <a:r>
              <a:rPr lang="pt-BR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Integrantes </a:t>
            </a:r>
            <a:r>
              <a:rPr lang="pt-B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 equipe </a:t>
            </a:r>
            <a:r>
              <a:rPr lang="pt-BR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 Unidade </a:t>
            </a:r>
            <a:r>
              <a:rPr lang="pt-B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Saúde da Família Dr. Cerqueira Mâncio Lima - AC.</a:t>
            </a:r>
            <a:endParaRPr lang="pt-BR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769" y="1787856"/>
            <a:ext cx="8558632" cy="4879074"/>
          </a:xfrm>
        </p:spPr>
        <p:txBody>
          <a:bodyPr>
            <a:normAutofit/>
          </a:bodyPr>
          <a:lstStyle/>
          <a:p>
            <a:pPr algn="l"/>
            <a:r>
              <a:rPr lang="pt-BR" sz="1200" dirty="0">
                <a:solidFill>
                  <a:schemeClr val="tx1"/>
                </a:solidFill>
              </a:rPr>
              <a:t>ALVES, C. L. R. et al. Fatores de risco para o desmame entre usuárias de uma unidade básica de saúde de Belo Horizonte, Minas Gerais, Brasil, entre 1980 e 2004. Cadernos de Saúde Pública, Rio de Janeiro, v. 24, n. 6, p. 1355-1367, jun. 2008</a:t>
            </a:r>
            <a:r>
              <a:rPr lang="pt-BR" sz="1200" dirty="0" smtClean="0">
                <a:solidFill>
                  <a:schemeClr val="tx1"/>
                </a:solidFill>
              </a:rPr>
              <a:t>.</a:t>
            </a:r>
            <a:r>
              <a:rPr lang="pt-BR" sz="1200" dirty="0">
                <a:solidFill>
                  <a:schemeClr val="tx1"/>
                </a:solidFill>
              </a:rPr>
              <a:t/>
            </a:r>
            <a:br>
              <a:rPr lang="pt-BR" sz="1200" dirty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> </a:t>
            </a:r>
            <a:br>
              <a:rPr lang="pt-BR" sz="1200" dirty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>BEZERRA, L. C. B. et.al. Aleitamento materno: avaliação da implantação do programa em unidades básicas de saúde do Recife, Pernambuco (2002). Ciência &amp; Saúde Coletiva, Rio de Janeiro, v. 12, n. 5, p. 1309-1317, set./ out. 2007.</a:t>
            </a:r>
            <a:br>
              <a:rPr lang="pt-BR" sz="1200" dirty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> </a:t>
            </a:r>
            <a:br>
              <a:rPr lang="pt-BR" sz="1200" dirty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>BRASIL. Ministério da Saúde. Guia prático do Programa de Saúde da Família, 2002. 129 p. Disponível em: &lt;http://dtr2002.saude.gov.br/caadab/arquivos%5Cguia_psf1.pdf&gt;. Acesso em: 8 jan. 2012</a:t>
            </a:r>
            <a:r>
              <a:rPr lang="pt-BR" sz="1200" dirty="0" smtClean="0">
                <a:solidFill>
                  <a:schemeClr val="tx1"/>
                </a:solidFill>
              </a:rPr>
              <a:t>.</a:t>
            </a:r>
            <a:br>
              <a:rPr lang="pt-BR" sz="1200" dirty="0" smtClean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/>
            </a:r>
            <a:br>
              <a:rPr lang="pt-BR" sz="1200" dirty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>BRASIL. Ministério da Saúde. Secretaria de Atenção à Saúde. Departamento de Ações Programáticas Estratégicas. Área Técnica de Saúde da Mulher.  Pré-natal e Puerpério: atenção qualificada e humanizada – manual técnico/Ministério da Saúde, Secretaria de Atenção à Saúde, Departamento de Ações Programáticas Estratégicas – Brasília: Ministério da Saúde, 2005.  163 p. </a:t>
            </a:r>
            <a:br>
              <a:rPr lang="pt-BR" sz="1200" dirty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> </a:t>
            </a:r>
            <a:br>
              <a:rPr lang="pt-BR" sz="1200" dirty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>BRASIL. Ministério da Saúde. Secretaria Executiva. Programa Humanização do Parto. Humanização no Pré-natal e Nascimento. Brasília: Ministério da Saúde, 2002. 28 p.</a:t>
            </a:r>
            <a:br>
              <a:rPr lang="pt-BR" sz="1200" dirty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> </a:t>
            </a:r>
            <a:br>
              <a:rPr lang="pt-BR" sz="1200" dirty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>GONÇALVES, M. C. et al. Educação permanente em saúde: dispositivo para a qualificação da Estratégia Saúde da Família. Belém: UFPA, 2008</a:t>
            </a:r>
            <a:r>
              <a:rPr lang="pt-BR" sz="1200" dirty="0" smtClean="0">
                <a:solidFill>
                  <a:schemeClr val="tx1"/>
                </a:solidFill>
              </a:rPr>
              <a:t>.</a:t>
            </a:r>
            <a:br>
              <a:rPr lang="pt-BR" sz="1200" dirty="0" smtClean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/>
            </a:r>
            <a:br>
              <a:rPr lang="pt-BR" sz="1200" dirty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/>
            </a:r>
            <a:br>
              <a:rPr lang="pt-BR" sz="1200" dirty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>OLIVEIRA, L. M. P.; LEITE, M. T. M. Concepções Pedagógicas. Módulo Pedagógico. Especialização em Saúde da Família – Modalidade a Distância. UNA-SUS UNIFESP, 2011.</a:t>
            </a:r>
            <a:br>
              <a:rPr lang="pt-BR" sz="1200" dirty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> </a:t>
            </a:r>
            <a:br>
              <a:rPr lang="pt-BR" sz="1200" dirty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> </a:t>
            </a:r>
            <a:br>
              <a:rPr lang="pt-BR" sz="1200" dirty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>VASCONCELOS, M. et al. Módulo 4: práticas pedagógicas em atenção básica a saúde. Tecnologias para abordagem ao indivíduo, família e comunidade. Belo Horizonte: Editora UFMG – </a:t>
            </a:r>
            <a:r>
              <a:rPr lang="pt-BR" sz="1200" dirty="0" err="1">
                <a:solidFill>
                  <a:schemeClr val="tx1"/>
                </a:solidFill>
              </a:rPr>
              <a:t>Nescon</a:t>
            </a:r>
            <a:r>
              <a:rPr lang="pt-BR" sz="1200" dirty="0">
                <a:solidFill>
                  <a:schemeClr val="tx1"/>
                </a:solidFill>
              </a:rPr>
              <a:t> UFMG, 2009. 70 p.</a:t>
            </a:r>
            <a:endParaRPr lang="pt-B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89026" y="614149"/>
            <a:ext cx="836411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500" b="1" dirty="0">
                <a:solidFill>
                  <a:schemeClr val="tx2"/>
                </a:solidFill>
              </a:rPr>
              <a:t>Referências:</a:t>
            </a:r>
            <a:endParaRPr lang="pt-BR" sz="5500" b="1" dirty="0"/>
          </a:p>
        </p:txBody>
      </p:sp>
    </p:spTree>
    <p:extLst>
      <p:ext uri="{BB962C8B-B14F-4D97-AF65-F5344CB8AC3E}">
        <p14:creationId xmlns:p14="http://schemas.microsoft.com/office/powerpoint/2010/main" val="14710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53576" y="2394566"/>
            <a:ext cx="4207653" cy="1795296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Dr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Cerqueira, Mâncio Lima - Acre</a:t>
            </a:r>
            <a:endParaRPr lang="pt-BR" sz="3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H:\Pictures\FOTOS DE TRABALHO Nova pasta\20150825_0948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5562" y="1629923"/>
            <a:ext cx="6085072" cy="3671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99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5588" cy="4571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 descr="H:\Pictures\FOTOS DE TRABALHO Nova pasta\20150313_10085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15878" y="1923026"/>
            <a:ext cx="5868689" cy="31990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35464" y="2394566"/>
            <a:ext cx="4545494" cy="1795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800" dirty="0" smtClean="0">
                <a:solidFill>
                  <a:schemeClr val="tx1"/>
                </a:solidFill>
              </a:rPr>
              <a:t>Atendimento </a:t>
            </a:r>
            <a:r>
              <a:rPr lang="pt-BR" sz="2800" dirty="0">
                <a:solidFill>
                  <a:schemeClr val="tx1"/>
                </a:solidFill>
              </a:rPr>
              <a:t>de Pré-Natal e Puerpério em UBS Dr. Cerqueira, Mâncio Lima - Acre.</a:t>
            </a:r>
          </a:p>
        </p:txBody>
      </p:sp>
    </p:spTree>
    <p:extLst>
      <p:ext uri="{BB962C8B-B14F-4D97-AF65-F5344CB8AC3E}">
        <p14:creationId xmlns:p14="http://schemas.microsoft.com/office/powerpoint/2010/main" val="29659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776" y="1951631"/>
            <a:ext cx="9145588" cy="4906369"/>
          </a:xfrm>
        </p:spPr>
        <p:txBody>
          <a:bodyPr numCol="2"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Consultório médico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Consultório de odontologia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Consultório de enfermagem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Sala de vacina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Farmácia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Sala de endemias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Sala de nebulização e curativo.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Sala de esterilização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Área de recepção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Dois banheiros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09434"/>
            <a:ext cx="8937424" cy="872197"/>
          </a:xfrm>
        </p:spPr>
        <p:txBody>
          <a:bodyPr>
            <a:noAutofit/>
          </a:bodyPr>
          <a:lstStyle/>
          <a:p>
            <a:r>
              <a:rPr lang="pt-BR" sz="5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  <a:endParaRPr lang="pt-BR" sz="5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8368" y="1507980"/>
            <a:ext cx="8652677" cy="56161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200" dirty="0"/>
          </a:p>
          <a:p>
            <a:endParaRPr lang="pt-BR" sz="2200" dirty="0"/>
          </a:p>
          <a:p>
            <a:pPr>
              <a:lnSpc>
                <a:spcPct val="200000"/>
              </a:lnSpc>
            </a:pPr>
            <a:r>
              <a:rPr lang="pt-BR" sz="2200" dirty="0"/>
              <a:t>D</a:t>
            </a:r>
            <a:r>
              <a:rPr lang="pt-BR" sz="2200" dirty="0" smtClean="0"/>
              <a:t>éficit </a:t>
            </a:r>
            <a:r>
              <a:rPr lang="pt-BR" sz="2200" dirty="0"/>
              <a:t>de especialista de nível </a:t>
            </a:r>
            <a:r>
              <a:rPr lang="pt-BR" sz="2200" dirty="0" smtClean="0"/>
              <a:t>secundário em Ginecologia/Obstetrícia</a:t>
            </a:r>
          </a:p>
          <a:p>
            <a:pPr>
              <a:lnSpc>
                <a:spcPct val="200000"/>
              </a:lnSpc>
            </a:pPr>
            <a:r>
              <a:rPr lang="pt-BR" sz="2200" dirty="0" smtClean="0">
                <a:cs typeface="Arial" panose="020B0604020202020204" pitchFamily="34" charset="0"/>
              </a:rPr>
              <a:t>Déficit </a:t>
            </a:r>
            <a:r>
              <a:rPr lang="pt-BR" sz="2200" dirty="0">
                <a:cs typeface="Arial" panose="020B0604020202020204" pitchFamily="34" charset="0"/>
              </a:rPr>
              <a:t>de  laboratórios com acessibilidade </a:t>
            </a:r>
            <a:r>
              <a:rPr lang="pt-BR" sz="2200" dirty="0" smtClean="0">
                <a:cs typeface="Arial" panose="020B0604020202020204" pitchFamily="34" charset="0"/>
              </a:rPr>
              <a:t>as gestantes e puérperas</a:t>
            </a:r>
            <a:endParaRPr lang="pt-BR" sz="2200" dirty="0" smtClean="0"/>
          </a:p>
          <a:p>
            <a:pPr>
              <a:lnSpc>
                <a:spcPct val="200000"/>
              </a:lnSpc>
            </a:pPr>
            <a:r>
              <a:rPr lang="pt-BR" sz="2200" dirty="0" smtClean="0"/>
              <a:t>Falta </a:t>
            </a:r>
            <a:r>
              <a:rPr lang="pt-BR" sz="2200" dirty="0"/>
              <a:t>de </a:t>
            </a:r>
            <a:r>
              <a:rPr lang="pt-BR" sz="2200" dirty="0" smtClean="0"/>
              <a:t>um Centro de Diagnóstico para gestantes e puérperas</a:t>
            </a:r>
          </a:p>
          <a:p>
            <a:pPr>
              <a:lnSpc>
                <a:spcPct val="200000"/>
              </a:lnSpc>
            </a:pPr>
            <a:r>
              <a:rPr lang="pt-BR" sz="2200" dirty="0" smtClean="0"/>
              <a:t>Déficit de equipamento de Ultrassonografia obstétrica </a:t>
            </a:r>
            <a:endParaRPr lang="pt-BR" sz="2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6605"/>
            <a:ext cx="9145588" cy="1012874"/>
          </a:xfrm>
        </p:spPr>
        <p:txBody>
          <a:bodyPr/>
          <a:lstStyle/>
          <a:p>
            <a:r>
              <a:rPr lang="pt-BR" sz="5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Deficiências</a:t>
            </a:r>
            <a:endParaRPr lang="pt-BR" sz="5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0128" y="1134448"/>
            <a:ext cx="9145588" cy="58873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000" dirty="0" smtClean="0"/>
              <a:t>   </a:t>
            </a:r>
          </a:p>
          <a:p>
            <a:pPr marL="0" indent="0">
              <a:buNone/>
            </a:pPr>
            <a:endParaRPr lang="pt-BR" sz="2000" dirty="0"/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Objetivo Geral:</a:t>
            </a:r>
          </a:p>
          <a:p>
            <a:pPr lvl="1" algn="just"/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atenção ao pré-natal e puerpério  </a:t>
            </a: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específicos:</a:t>
            </a:r>
          </a:p>
          <a:p>
            <a:pPr lvl="1" algn="just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a cobertura da atenção a gestantes e puérperas </a:t>
            </a:r>
          </a:p>
          <a:p>
            <a:pPr lvl="1" algn="just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 pré-natal e puerpério 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Melhorar a adesão das gestantes e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puérperas</a:t>
            </a:r>
          </a:p>
          <a:p>
            <a:pPr lvl="1" algn="just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o registro do programa de pré-natal e puerpério</a:t>
            </a:r>
          </a:p>
          <a:p>
            <a:pPr lvl="1" algn="just"/>
            <a:endParaRPr lang="pt-BR" sz="1800" dirty="0">
              <a:latin typeface="Arial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1800" dirty="0">
                <a:latin typeface="Arial" pitchFamily="34" charset="0"/>
                <a:cs typeface="Arial" panose="020B0604020202020204" pitchFamily="34" charset="0"/>
              </a:rPr>
              <a:t>Realizar avaliação de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risco das gestantes e puérperas</a:t>
            </a:r>
          </a:p>
          <a:p>
            <a:pPr lvl="1" algn="just"/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e promover a saúde no pré-natal e do puerpério</a:t>
            </a: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0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73213"/>
            <a:ext cx="9145588" cy="858129"/>
          </a:xfrm>
        </p:spPr>
        <p:txBody>
          <a:bodyPr>
            <a:normAutofit fontScale="90000"/>
          </a:bodyPr>
          <a:lstStyle/>
          <a:p>
            <a:r>
              <a:rPr lang="pt-BR" sz="6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pt-BR" sz="6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220" y="2210948"/>
            <a:ext cx="7409619" cy="4529375"/>
          </a:xfrm>
        </p:spPr>
        <p:txBody>
          <a:bodyPr>
            <a:normAutofit/>
          </a:bodyPr>
          <a:lstStyle/>
          <a:p>
            <a:r>
              <a:rPr lang="pt-BR" sz="2000" dirty="0" smtClean="0"/>
              <a:t>Este projeto foi estruturado para ser desenvolvido no período de 16 semanas.</a:t>
            </a:r>
          </a:p>
          <a:p>
            <a:pPr marL="0" indent="0">
              <a:buNone/>
            </a:pPr>
            <a:r>
              <a:rPr lang="pt-BR" sz="2000" dirty="0" smtClean="0"/>
              <a:t> </a:t>
            </a:r>
          </a:p>
          <a:p>
            <a:r>
              <a:rPr lang="pt-BR" sz="2000" dirty="0" smtClean="0"/>
              <a:t>Participaram da intervenção todas as gestantes e puérperas da área de abrangência da Unidade.</a:t>
            </a:r>
          </a:p>
          <a:p>
            <a:endParaRPr lang="pt-BR" sz="2000" dirty="0" smtClean="0"/>
          </a:p>
          <a:p>
            <a:r>
              <a:rPr lang="pt-BR" sz="2000" dirty="0" smtClean="0"/>
              <a:t>O cadastro dessas usuárias na planilha de coleta de dados foi feito no momento da consulta.</a:t>
            </a:r>
          </a:p>
          <a:p>
            <a:endParaRPr lang="pt-BR" sz="2000" dirty="0" smtClean="0"/>
          </a:p>
          <a:p>
            <a:r>
              <a:rPr lang="pt-BR" sz="2000" dirty="0" smtClean="0"/>
              <a:t>Para o registro das atividades foram utilizados os prontuários clínicos individuais e a ficha-espelho.   </a:t>
            </a:r>
          </a:p>
          <a:p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Metodologia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5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2956</TotalTime>
  <Words>1769</Words>
  <Application>Microsoft Office PowerPoint</Application>
  <PresentationFormat>Personalizar</PresentationFormat>
  <Paragraphs>290</Paragraphs>
  <Slides>37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Forma de Onda</vt:lpstr>
      <vt:lpstr>Universidade Aberta do SUS – UNASUS Universidade Federal de Pelotas Especialização em Saúde da Família Modalidade a Distância Turma 8 </vt:lpstr>
      <vt:lpstr>Introdução</vt:lpstr>
      <vt:lpstr>         Mâncio  Lima - Acre      . 15.890 habitantes      . Fundada em 30 de maio 1977          . Está situado a 700 km da capital Rio Branco    </vt:lpstr>
      <vt:lpstr> UBS Dr. Cerqueira, Mâncio Lima - Acre</vt:lpstr>
      <vt:lpstr>  </vt:lpstr>
      <vt:lpstr>Estrutura</vt:lpstr>
      <vt:lpstr>Deficiências</vt:lpstr>
      <vt:lpstr>Objetivo</vt:lpstr>
      <vt:lpstr>Metodologia</vt:lpstr>
      <vt:lpstr>Detalhamento das ações. </vt:lpstr>
      <vt:lpstr> Objetivos/Metas/Resultados</vt:lpstr>
      <vt:lpstr>Resultado relativo ao objetivo 2 - Melhorar a qualidade da atenção ao pré-natal e puerpério realizado na Unidade      Meta 2.1: Garantir a 100% das gestantes o ingresso no Programa de Pré-Natal no primeiro trimestre de gestação  Mês 1: 14  Mês 2: 35  Mês 3: 38  Mês 4: 54    </vt:lpstr>
      <vt:lpstr> Resultado relativo ao objetivo 2 - Melhorar a qualidade da atenção ao pré-natal e puerpério realizado na Unidade. Meta 2.2: Realizar pelo menos um exame ginecológico por trimestre em 100% das gestantes Mês1: 13   Mês 2: 31   Mês 3: 34   Mês 4: 50 %). Mês 4: (100%)  </vt:lpstr>
      <vt:lpstr> </vt:lpstr>
      <vt:lpstr> </vt:lpstr>
      <vt:lpstr>Apresentação do PowerPoint</vt:lpstr>
      <vt:lpstr> </vt:lpstr>
      <vt:lpstr>Apresentação do PowerPoint</vt:lpstr>
      <vt:lpstr> </vt:lpstr>
      <vt:lpstr> </vt:lpstr>
      <vt:lpstr>Apresentação do PowerPoint</vt:lpstr>
      <vt:lpstr> </vt:lpstr>
      <vt:lpstr> Resultado relativo ao objetivo 5 - Realizar avaliação de risco     Meta 5.1: Avaliar risco gestacional em 100% das gestantes   Mês 1: 14  Mês 2: 35  Mês 3: 38  Mês 4: 54   </vt:lpstr>
      <vt:lpstr>Apresentação do PowerPoint</vt:lpstr>
      <vt:lpstr>  Meta 6.6: Orientar 100% das gestantes sobre higiene bucal  Mês 1: 13   Mês 2: 34    Mês 3: 37   Mês 4: 54  </vt:lpstr>
      <vt:lpstr> </vt:lpstr>
      <vt:lpstr>Resultado relativo ao objetivo 2 - Melhorar a qualidade da atenção às puérperas na Unidade de Saúde  Meta 2.1: Examinar as mamas em 100% das puérperas cadastradas no Programa  Meta 2.2: Examinar o abdome em 100% das puérperas cadastradas no Programa  Meta 2.3: Realizar exame ginecológico em 100% das puérperas cadastradas no Programa  Mês 1: 17  Mês 2: 34   Mês 3: 37   Mês 4: 53  </vt:lpstr>
      <vt:lpstr> </vt:lpstr>
      <vt:lpstr>Resultado relativo ao objetivo 2 - Melhorar a qualidade da atenção às puérperas na Unidade de Saúde  Meta 2.5: Avaliar intercorrências em 100% das puérperas cadastradas no Programa  Meta 2.6: Prescrever a 100% das puérperas um dos métodos de anticoncepção  Mês 1: 17  Mês 2: 34   Mês 3: 37   Mês 4: 53  </vt:lpstr>
      <vt:lpstr> </vt:lpstr>
      <vt:lpstr>Resultados relativos ao objetivo 4. Melhorar o registro das informações  Meta 4.1: Manter registro na ficha de acompanhamento do Programa para 100% das puérperas   Resultados relativos ao objetivo 5. Promover a saúde das puérperas  Meta 5.1: Orientar 100% das puérperas cadastradas no Programa sobre os cuidados do recém-nascido  Meta 5.2: Orientar 100% das puérperas cadastradas no Programa sobre aleitamento materno exclusivo  Meta 5.3: Orientar 100% das puérperas cadastradas no Programa sobre planejamento familiar </vt:lpstr>
      <vt:lpstr>Pontos Fortes </vt:lpstr>
      <vt:lpstr>Ponto Fraco:</vt:lpstr>
      <vt:lpstr>DISCUSSÃO</vt:lpstr>
      <vt:lpstr>Reflexão crítica sobre aprendizagem</vt:lpstr>
      <vt:lpstr>Integrantes da equipe da Unidade de Saúde da Família Dr. Cerqueira Mâncio Lima - AC.</vt:lpstr>
      <vt:lpstr>ALVES, C. L. R. et al. Fatores de risco para o desmame entre usuárias de uma unidade básica de saúde de Belo Horizonte, Minas Gerais, Brasil, entre 1980 e 2004. Cadernos de Saúde Pública, Rio de Janeiro, v. 24, n. 6, p. 1355-1367, jun. 2008.   BEZERRA, L. C. B. et.al. Aleitamento materno: avaliação da implantação do programa em unidades básicas de saúde do Recife, Pernambuco (2002). Ciência &amp; Saúde Coletiva, Rio de Janeiro, v. 12, n. 5, p. 1309-1317, set./ out. 2007.   BRASIL. Ministério da Saúde. Guia prático do Programa de Saúde da Família, 2002. 129 p. Disponível em: &lt;http://dtr2002.saude.gov.br/caadab/arquivos%5Cguia_psf1.pdf&gt;. Acesso em: 8 jan. 2012.  BRASIL. Ministério da Saúde. Secretaria de Atenção à Saúde. Departamento de Ações Programáticas Estratégicas. Área Técnica de Saúde da Mulher.  Pré-natal e Puerpério: atenção qualificada e humanizada – manual técnico/Ministério da Saúde, Secretaria de Atenção à Saúde, Departamento de Ações Programáticas Estratégicas – Brasília: Ministério da Saúde, 2005.  163 p.    BRASIL. Ministério da Saúde. Secretaria Executiva. Programa Humanização do Parto. Humanização no Pré-natal e Nascimento. Brasília: Ministério da Saúde, 2002. 28 p.   GONÇALVES, M. C. et al. Educação permanente em saúde: dispositivo para a qualificação da Estratégia Saúde da Família. Belém: UFPA, 2008.   OLIVEIRA, L. M. P.; LEITE, M. T. M. Concepções Pedagógicas. Módulo Pedagógico. Especialização em Saúde da Família – Modalidade a Distância. UNA-SUS UNIFESP, 2011.     VASCONCELOS, M. et al. Módulo 4: práticas pedagógicas em atenção básica a saúde. Tecnologias para abordagem ao indivíduo, família e comunidade. Belo Horizonte: Editora UFMG – Nescon UFMG, 2009. 70 p.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Matos</dc:creator>
  <cp:lastModifiedBy>User</cp:lastModifiedBy>
  <cp:revision>288</cp:revision>
  <dcterms:created xsi:type="dcterms:W3CDTF">2015-06-05T23:15:37Z</dcterms:created>
  <dcterms:modified xsi:type="dcterms:W3CDTF">2015-10-21T03:35:22Z</dcterms:modified>
</cp:coreProperties>
</file>