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1"/>
  </p:notesMasterIdLst>
  <p:sldIdLst>
    <p:sldId id="256" r:id="rId2"/>
    <p:sldId id="291" r:id="rId3"/>
    <p:sldId id="257" r:id="rId4"/>
    <p:sldId id="260" r:id="rId5"/>
    <p:sldId id="259" r:id="rId6"/>
    <p:sldId id="261" r:id="rId7"/>
    <p:sldId id="295" r:id="rId8"/>
    <p:sldId id="262" r:id="rId9"/>
    <p:sldId id="263" r:id="rId10"/>
    <p:sldId id="264" r:id="rId11"/>
    <p:sldId id="265" r:id="rId12"/>
    <p:sldId id="267" r:id="rId13"/>
    <p:sldId id="298" r:id="rId14"/>
    <p:sldId id="299" r:id="rId15"/>
    <p:sldId id="300" r:id="rId16"/>
    <p:sldId id="301" r:id="rId17"/>
    <p:sldId id="302" r:id="rId18"/>
    <p:sldId id="303" r:id="rId19"/>
    <p:sldId id="304" r:id="rId20"/>
    <p:sldId id="305" r:id="rId21"/>
    <p:sldId id="306" r:id="rId22"/>
    <p:sldId id="280" r:id="rId23"/>
    <p:sldId id="282" r:id="rId24"/>
    <p:sldId id="283" r:id="rId25"/>
    <p:sldId id="284" r:id="rId26"/>
    <p:sldId id="287" r:id="rId27"/>
    <p:sldId id="288" r:id="rId28"/>
    <p:sldId id="308" r:id="rId29"/>
    <p:sldId id="307" r:id="rId3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0A69"/>
    <a:srgbClr val="333333"/>
    <a:srgbClr val="3636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0FB39B-6CC3-423A-A2E3-896E868832FA}" type="datetimeFigureOut">
              <a:rPr lang="pt-BR" smtClean="0"/>
              <a:t>11/11/2015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091819-7949-4957-8C64-9250CECF90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488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91819-7949-4957-8C64-9250CECF90E4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8196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6A5B2-1D96-4C7D-A0AD-A0B18187CB56}" type="datetimeFigureOut">
              <a:rPr lang="pt-BR" smtClean="0"/>
              <a:t>11/11/2015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F77DF-0D0E-4584-9D06-CE0301E27F39}" type="slidenum">
              <a:rPr lang="pt-BR" smtClean="0"/>
              <a:t>‹nº›</a:t>
            </a:fld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6A5B2-1D96-4C7D-A0AD-A0B18187CB56}" type="datetimeFigureOut">
              <a:rPr lang="pt-BR" smtClean="0"/>
              <a:t>11/11/2015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F77DF-0D0E-4584-9D06-CE0301E27F3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6A5B2-1D96-4C7D-A0AD-A0B18187CB56}" type="datetimeFigureOut">
              <a:rPr lang="pt-BR" smtClean="0"/>
              <a:t>11/11/2015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F77DF-0D0E-4584-9D06-CE0301E27F3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6A5B2-1D96-4C7D-A0AD-A0B18187CB56}" type="datetimeFigureOut">
              <a:rPr lang="pt-BR" smtClean="0"/>
              <a:t>11/11/2015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F77DF-0D0E-4584-9D06-CE0301E27F39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6A5B2-1D96-4C7D-A0AD-A0B18187CB56}" type="datetimeFigureOut">
              <a:rPr lang="pt-BR" smtClean="0"/>
              <a:t>11/11/2015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F77DF-0D0E-4584-9D06-CE0301E27F3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6A5B2-1D96-4C7D-A0AD-A0B18187CB56}" type="datetimeFigureOut">
              <a:rPr lang="pt-BR" smtClean="0"/>
              <a:t>11/11/2015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F77DF-0D0E-4584-9D06-CE0301E27F39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6A5B2-1D96-4C7D-A0AD-A0B18187CB56}" type="datetimeFigureOut">
              <a:rPr lang="pt-BR" smtClean="0"/>
              <a:t>11/11/2015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F77DF-0D0E-4584-9D06-CE0301E27F39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6A5B2-1D96-4C7D-A0AD-A0B18187CB56}" type="datetimeFigureOut">
              <a:rPr lang="pt-BR" smtClean="0"/>
              <a:t>11/11/2015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F77DF-0D0E-4584-9D06-CE0301E27F3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6A5B2-1D96-4C7D-A0AD-A0B18187CB56}" type="datetimeFigureOut">
              <a:rPr lang="pt-BR" smtClean="0"/>
              <a:t>11/11/2015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F77DF-0D0E-4584-9D06-CE0301E27F3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6A5B2-1D96-4C7D-A0AD-A0B18187CB56}" type="datetimeFigureOut">
              <a:rPr lang="pt-BR" smtClean="0"/>
              <a:t>11/11/2015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F77DF-0D0E-4584-9D06-CE0301E27F3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6A5B2-1D96-4C7D-A0AD-A0B18187CB56}" type="datetimeFigureOut">
              <a:rPr lang="pt-BR" smtClean="0"/>
              <a:t>11/11/2015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F77DF-0D0E-4584-9D06-CE0301E27F39}" type="slidenum">
              <a:rPr lang="pt-BR" smtClean="0"/>
              <a:t>‹nº›</a:t>
            </a:fld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156A5B2-1D96-4C7D-A0AD-A0B18187CB56}" type="datetimeFigureOut">
              <a:rPr lang="pt-BR" smtClean="0"/>
              <a:t>11/11/2015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7AF77DF-0D0E-4584-9D06-CE0301E27F39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png"/><Relationship Id="rId4" Type="http://schemas.openxmlformats.org/officeDocument/2006/relationships/oleObject" Target="../embeddings/Microsoft_Excel_97-2003_Worksheet1.xls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png"/><Relationship Id="rId4" Type="http://schemas.openxmlformats.org/officeDocument/2006/relationships/oleObject" Target="../embeddings/Microsoft_Excel_97-2003_Worksheet2.xls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.png"/><Relationship Id="rId4" Type="http://schemas.openxmlformats.org/officeDocument/2006/relationships/oleObject" Target="../embeddings/Microsoft_Excel_97-2003_Worksheet3.xls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8.png"/><Relationship Id="rId4" Type="http://schemas.openxmlformats.org/officeDocument/2006/relationships/oleObject" Target="../embeddings/Microsoft_Excel_97-2003_Worksheet4.xls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8.png"/><Relationship Id="rId4" Type="http://schemas.openxmlformats.org/officeDocument/2006/relationships/oleObject" Target="../embeddings/Microsoft_Excel_97-2003_Worksheet5.xls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9.png"/><Relationship Id="rId4" Type="http://schemas.openxmlformats.org/officeDocument/2006/relationships/oleObject" Target="../embeddings/Microsoft_Excel_97-2003_Worksheet6.xls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0.png"/><Relationship Id="rId4" Type="http://schemas.openxmlformats.org/officeDocument/2006/relationships/oleObject" Target="../embeddings/Microsoft_Excel_97-2003_Worksheet7.xls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1.png"/><Relationship Id="rId4" Type="http://schemas.openxmlformats.org/officeDocument/2006/relationships/oleObject" Target="../embeddings/Microsoft_Excel_97-2003_Worksheet8.xls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2.png"/><Relationship Id="rId4" Type="http://schemas.openxmlformats.org/officeDocument/2006/relationships/oleObject" Target="../embeddings/Microsoft_Excel_97-2003_Worksheet9.xls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3.png"/><Relationship Id="rId4" Type="http://schemas.openxmlformats.org/officeDocument/2006/relationships/oleObject" Target="../embeddings/Microsoft_Excel_97-2003_Worksheet10.xls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879" y="506287"/>
            <a:ext cx="1298575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47537"/>
            <a:ext cx="933450" cy="8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1710454" y="336792"/>
            <a:ext cx="581387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latin typeface="Trebuchet MS" panose="020B0603020202020204" pitchFamily="34" charset="0"/>
                <a:cs typeface="Arial" panose="020B0604020202020204" pitchFamily="34" charset="0"/>
              </a:rPr>
              <a:t>UNIVERSIDADE ABERTA DO SUS </a:t>
            </a:r>
          </a:p>
          <a:p>
            <a:pPr algn="ctr"/>
            <a:r>
              <a:rPr lang="pt-BR" sz="2000" b="1" dirty="0" smtClean="0">
                <a:latin typeface="Trebuchet MS" panose="020B0603020202020204" pitchFamily="34" charset="0"/>
                <a:cs typeface="Arial" panose="020B0604020202020204" pitchFamily="34" charset="0"/>
              </a:rPr>
              <a:t>UNIVERSIDADE FEDERAL D PELOTAS </a:t>
            </a:r>
          </a:p>
          <a:p>
            <a:pPr algn="ctr"/>
            <a:r>
              <a:rPr lang="pt-BR" sz="2000" b="1" dirty="0" smtClean="0">
                <a:latin typeface="Trebuchet MS" panose="020B0603020202020204" pitchFamily="34" charset="0"/>
                <a:cs typeface="Arial" panose="020B0604020202020204" pitchFamily="34" charset="0"/>
              </a:rPr>
              <a:t>Especialização em Saúde da Família</a:t>
            </a:r>
          </a:p>
          <a:p>
            <a:pPr algn="ctr"/>
            <a:r>
              <a:rPr lang="pt-BR" sz="2000" b="1" dirty="0" smtClean="0">
                <a:latin typeface="Trebuchet MS" panose="020B0603020202020204" pitchFamily="34" charset="0"/>
                <a:cs typeface="Arial" panose="020B0604020202020204" pitchFamily="34" charset="0"/>
              </a:rPr>
              <a:t>Modalidade a distância</a:t>
            </a:r>
          </a:p>
          <a:p>
            <a:pPr algn="ctr"/>
            <a:r>
              <a:rPr lang="pt-BR" sz="2000" b="1" dirty="0" smtClean="0">
                <a:latin typeface="Trebuchet MS" panose="020B0603020202020204" pitchFamily="34" charset="0"/>
                <a:cs typeface="Arial" panose="020B0604020202020204" pitchFamily="34" charset="0"/>
              </a:rPr>
              <a:t>Turma n° 7</a:t>
            </a:r>
            <a:endParaRPr lang="pt-BR" sz="2000" b="1" dirty="0"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061165" y="4653136"/>
            <a:ext cx="692988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Maiwabida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Placido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Perez</a:t>
            </a:r>
          </a:p>
          <a:p>
            <a:pPr algn="ctr"/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Orientador : Cristiano Pinto Dos Santos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4" name="Retângulo 3"/>
          <p:cNvSpPr/>
          <p:nvPr/>
        </p:nvSpPr>
        <p:spPr>
          <a:xfrm>
            <a:off x="1241794" y="2924944"/>
            <a:ext cx="67511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MELHORIA NA ATENÇÃO AO PRÉ-NATAL E PUERPÉRIO NA UNIDADE BÁSICA JOSÉ BEZERRA DA SILVA DO MUNICÍPIO DE SÃO LUIS DO PIAUI/PI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6571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79512" y="2276872"/>
            <a:ext cx="8280920" cy="15696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685800" indent="-685800" algn="ctr">
              <a:buBlip>
                <a:blip r:embed="rId2"/>
              </a:buBlip>
            </a:pPr>
            <a:r>
              <a:rPr lang="pt-BR" sz="4800" b="1" dirty="0" smtClean="0">
                <a:solidFill>
                  <a:srgbClr val="363636"/>
                </a:solidFill>
                <a:effectLst>
                  <a:reflection blurRad="6350" stA="60000" endA="900" endPos="58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Objetivos, Metas e Resultados </a:t>
            </a:r>
            <a:endParaRPr lang="pt-BR" sz="4800" b="1" dirty="0">
              <a:solidFill>
                <a:srgbClr val="363636"/>
              </a:solidFill>
              <a:effectLst>
                <a:reflection blurRad="6350" stA="60000" endA="900" endPos="580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02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61423" y="116632"/>
            <a:ext cx="8712968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—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Objetivo1: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Ampliar a cobertura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prenatalde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detecção precoce do câncer de colo e do câncer de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mama.</a:t>
            </a:r>
          </a:p>
          <a:p>
            <a:pPr marL="342900" indent="-342900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—"/>
            </a:pPr>
            <a:r>
              <a:rPr lang="pt-BR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pt-BR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pt-BR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Aumentar para o 100% a cobertura do </a:t>
            </a:r>
            <a:r>
              <a:rPr 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prenatal</a:t>
            </a: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r>
              <a:rPr lang="pt-B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pt-B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 proporção de gestantes cadastradas no programa pré-natal no primeiro mês foi de 61,8% cadastrando 21 gestantes, no segundo mês foram 30 gestantes alcançando 88,2% e no terceiro 34, alcançando 100% de gestantes cadastradas 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342900" indent="-342900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—"/>
            </a:pPr>
            <a:endParaRPr lang="pt-BR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—"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719572" y="6021288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Figura 1: Proporção de gestantes cadastradas no programa pré-natal. Fonte: Planilha de coleta de dados da </a:t>
            </a:r>
            <a:r>
              <a:rPr lang="pt-BR" sz="1200" dirty="0" err="1"/>
              <a:t>UFPel</a:t>
            </a:r>
            <a:r>
              <a:rPr lang="pt-BR" sz="1200" dirty="0"/>
              <a:t>, 2015.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412032" y="3221360"/>
            <a:ext cx="5832648" cy="2376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8" name="Obje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8469476"/>
              </p:ext>
            </p:extLst>
          </p:nvPr>
        </p:nvGraphicFramePr>
        <p:xfrm>
          <a:off x="1619672" y="2892002"/>
          <a:ext cx="4724400" cy="2657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Gráfico" r:id="rId4" imgW="4724809" imgH="2658086" progId="Excel.Chart.8">
                  <p:embed/>
                </p:oleObj>
              </mc:Choice>
              <mc:Fallback>
                <p:oleObj name="Gráfico" r:id="rId4" imgW="4724809" imgH="2658086" progId="Excel.Chart.8">
                  <p:embed/>
                  <p:pic>
                    <p:nvPicPr>
                      <p:cNvPr id="0" name="Gráfico 2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2892002"/>
                        <a:ext cx="4724400" cy="2657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26574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946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323528" y="-37961"/>
            <a:ext cx="80648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r>
              <a:rPr lang="pt-BR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2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Garantir a 100% das gestantes o ingresso no primeiro trimestre de gestação.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—"/>
            </a:pPr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Resultados: </a:t>
            </a:r>
            <a:r>
              <a:rPr lang="pt-B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no primeiro mês foram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cadastradas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16 grávidas (76,2%), no segundo mês foram 22 (73,3%), e no terceiro mês foram 23 (67,6%) </a:t>
            </a:r>
            <a:endParaRPr lang="pt-BR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475656" y="5733256"/>
            <a:ext cx="691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Figura 2: proporção de gestantes com ingresso no primeiro trimestre de gestação. Fonte: Planilha de coleta de dados da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UFPel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, 2015</a:t>
            </a:r>
          </a:p>
        </p:txBody>
      </p:sp>
      <p:pic>
        <p:nvPicPr>
          <p:cNvPr id="2050" name="Gráfico 2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777" y="2420888"/>
            <a:ext cx="493204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97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043608" y="476672"/>
            <a:ext cx="7200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Meta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Garantir a 100% das gestantes a solicitação de todos exames laboratoriais de acordo com protocolo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.</a:t>
            </a:r>
          </a:p>
          <a:p>
            <a:pPr algn="just"/>
            <a:r>
              <a:rPr lang="pt-BR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Resultados: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no primeiro mês da intervenção foi alcançado 21 gestantes (100%), no segundo mês alcançamos 29 gestante (96,7%) e no terceiro mês totalizamos 32 gestantes (94,1%). </a:t>
            </a:r>
            <a:endParaRPr lang="pt-BR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6" name="Objet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1987684"/>
              </p:ext>
            </p:extLst>
          </p:nvPr>
        </p:nvGraphicFramePr>
        <p:xfrm>
          <a:off x="1691680" y="2276872"/>
          <a:ext cx="4724400" cy="279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" name="Gráfico" r:id="rId4" imgW="4724809" imgH="2792210" progId="Excel.Chart.8">
                  <p:embed/>
                </p:oleObj>
              </mc:Choice>
              <mc:Fallback>
                <p:oleObj name="Gráfico" r:id="rId4" imgW="4724809" imgH="2792210" progId="Excel.Chart.8">
                  <p:embed/>
                  <p:pic>
                    <p:nvPicPr>
                      <p:cNvPr id="0" name="Gráfico 2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2276872"/>
                        <a:ext cx="4724400" cy="2790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27908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1043608" y="5229200"/>
            <a:ext cx="676875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Figura 3: Proporção de gestantes com solicitação de todos os exames laboratoriais de acordo com o protocolo. Fonte: Planilha de coleta de dados da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UFPel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, 2015</a:t>
            </a:r>
            <a:r>
              <a:rPr lang="pt-BR" dirty="0"/>
              <a:t>.</a:t>
            </a:r>
          </a:p>
          <a:p>
            <a:r>
              <a:rPr lang="pt-BR" b="1" dirty="0"/>
              <a:t> 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3384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259632" y="836712"/>
            <a:ext cx="67687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Meta: </a:t>
            </a:r>
            <a:r>
              <a:rPr lang="pt-BR" dirty="0"/>
              <a:t> Garantir que 100% das gestantes com vacina antitetânica em </a:t>
            </a:r>
            <a:r>
              <a:rPr lang="pt-BR" dirty="0" smtClean="0"/>
              <a:t>dia.</a:t>
            </a:r>
          </a:p>
          <a:p>
            <a:pPr algn="just"/>
            <a:r>
              <a:rPr lang="pt-BR" dirty="0" smtClean="0">
                <a:solidFill>
                  <a:srgbClr val="C00000"/>
                </a:solidFill>
              </a:rPr>
              <a:t>Resultado: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primeiro mês da intervenção alcançou 21 gestantes (100%), no segundo mês alcançou 29 (96,7%) e no terceiro mês foram 33 gestantes (97,1%). Esses resultados se devem ao fato de </a:t>
            </a:r>
            <a:endParaRPr lang="pt-BR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5" name="Objet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0779841"/>
              </p:ext>
            </p:extLst>
          </p:nvPr>
        </p:nvGraphicFramePr>
        <p:xfrm>
          <a:off x="1691680" y="2533650"/>
          <a:ext cx="4724400" cy="2533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8" name="Gráfico" r:id="rId4" imgW="4724809" imgH="2536156" progId="Excel.Chart.8">
                  <p:embed/>
                </p:oleObj>
              </mc:Choice>
              <mc:Fallback>
                <p:oleObj name="Gráfico" r:id="rId4" imgW="4724809" imgH="2536156" progId="Excel.Chart.8">
                  <p:embed/>
                  <p:pic>
                    <p:nvPicPr>
                      <p:cNvPr id="0" name="Gráfico 26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2533650"/>
                        <a:ext cx="4724400" cy="2533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2533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1115616" y="5157192"/>
            <a:ext cx="640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Figura 4: Proporção de gestantes com vacina antitetânica em dia. Fonte: planilha de coleta de dados da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UFPel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, 2015</a:t>
            </a:r>
          </a:p>
        </p:txBody>
      </p:sp>
    </p:spTree>
    <p:extLst>
      <p:ext uri="{BB962C8B-B14F-4D97-AF65-F5344CB8AC3E}">
        <p14:creationId xmlns:p14="http://schemas.microsoft.com/office/powerpoint/2010/main" val="259437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99592" y="692696"/>
            <a:ext cx="69127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Meta: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Garantir que 100% das gestantes com vacina contra hepatite B em dia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pt-BR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 :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No primeiro mês da intervenção alcançamos 21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gestante (100%),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no segundo mês alcançou 29 (96,7%) e no terceiro mês foram 33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(97,1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%). </a:t>
            </a:r>
            <a:endParaRPr lang="pt-BR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6" name="Objet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1456619"/>
              </p:ext>
            </p:extLst>
          </p:nvPr>
        </p:nvGraphicFramePr>
        <p:xfrm>
          <a:off x="1619672" y="2420888"/>
          <a:ext cx="4686300" cy="259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2" name="Gráfico" r:id="rId4" imgW="4682134" imgH="2591025" progId="Excel.Chart.8">
                  <p:embed/>
                </p:oleObj>
              </mc:Choice>
              <mc:Fallback>
                <p:oleObj name="Gráfico" r:id="rId4" imgW="4682134" imgH="2591025" progId="Excel.Chart.8">
                  <p:embed/>
                  <p:pic>
                    <p:nvPicPr>
                      <p:cNvPr id="0" name="Gráfico 27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2420888"/>
                        <a:ext cx="4686300" cy="2590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2590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899592" y="5229200"/>
            <a:ext cx="662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Figura 5: Proporção de gestantes com vacina contra hepatites B em dia. Fonte: planilha de coleta de dados da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UFPel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, 2015</a:t>
            </a:r>
            <a:r>
              <a:rPr lang="pt-B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3463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115616" y="908720"/>
            <a:ext cx="69847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Realizar avaliação da necessidade de atendimento odontológico em 100%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pt-BR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Resultado: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No primeiro mês da intervenção alcançamos 21 gestantes (100%), no segundo mês alcançou 29 (96,7%) e no terceiro mês foram 33 gestantes (97,1%). </a:t>
            </a:r>
            <a:endParaRPr lang="pt-BR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5" name="Objet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4336279"/>
              </p:ext>
            </p:extLst>
          </p:nvPr>
        </p:nvGraphicFramePr>
        <p:xfrm>
          <a:off x="1547664" y="2564904"/>
          <a:ext cx="4686300" cy="259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5" name="Gráfico" r:id="rId4" imgW="4682134" imgH="2591025" progId="Excel.Chart.8">
                  <p:embed/>
                </p:oleObj>
              </mc:Choice>
              <mc:Fallback>
                <p:oleObj name="Gráfico" r:id="rId4" imgW="4682134" imgH="2591025" progId="Excel.Chart.8">
                  <p:embed/>
                  <p:pic>
                    <p:nvPicPr>
                      <p:cNvPr id="0" name="Gráfico 28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2564904"/>
                        <a:ext cx="4686300" cy="2590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51520" y="364502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1187624" y="5301208"/>
            <a:ext cx="633670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Figura 6: Proporção de gestantes com avaliação de necessidade de atendimento odontológico. Fonte: planilha de coleta de dados da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UFPel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, 2015</a:t>
            </a:r>
            <a:r>
              <a:rPr lang="pt-B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377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187624" y="836712"/>
            <a:ext cx="66967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Meta: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Garantir a primeira consulta odontológica programática para 100% das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gravidas.</a:t>
            </a:r>
          </a:p>
          <a:p>
            <a:pPr algn="just"/>
            <a:r>
              <a:rPr lang="pt-BR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Resultado: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. No primeiro mês da intervenção este indicador alcançou 18 gestantes (85,7%), no segundo mês 25 (83,3%) e no terceiro mês alcançamos 26 gestantes (76,5%).</a:t>
            </a:r>
          </a:p>
          <a:p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5" name="Objet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5004217"/>
              </p:ext>
            </p:extLst>
          </p:nvPr>
        </p:nvGraphicFramePr>
        <p:xfrm>
          <a:off x="1763688" y="2628094"/>
          <a:ext cx="4724400" cy="270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8" name="Gráfico" r:id="rId4" imgW="4724809" imgH="2706859" progId="Excel.Chart.8">
                  <p:embed/>
                </p:oleObj>
              </mc:Choice>
              <mc:Fallback>
                <p:oleObj name="Gráfico" r:id="rId4" imgW="4724809" imgH="2706859" progId="Excel.Chart.8">
                  <p:embed/>
                  <p:pic>
                    <p:nvPicPr>
                      <p:cNvPr id="0" name="Gráfico 29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8" y="2628094"/>
                        <a:ext cx="4724400" cy="270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2705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1187624" y="5661248"/>
            <a:ext cx="6552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Figura 7: Proporção de gestantes com a primeira consulta odontológica programática. Fonte: planilha de coleta de dados da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UFPel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, 2015</a:t>
            </a:r>
            <a:r>
              <a:rPr lang="pt-B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1134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187624" y="836712"/>
            <a:ext cx="66247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Meta: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Realizar busca ativa de 100% das gestantes faltosas às consultas de pré-natal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..</a:t>
            </a:r>
          </a:p>
          <a:p>
            <a:pPr algn="just"/>
            <a:r>
              <a:rPr lang="pt-BR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Resultado: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urante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os três meses da intervenção, mas alcançamos apenas 2 grávidas no primeiro mês (28,6%), 7 no segundo (58,3%) totalizando 10 no terceiro mês (66,7%).</a:t>
            </a:r>
          </a:p>
          <a:p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5" name="Objet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1470241"/>
              </p:ext>
            </p:extLst>
          </p:nvPr>
        </p:nvGraphicFramePr>
        <p:xfrm>
          <a:off x="2171700" y="2492896"/>
          <a:ext cx="4800600" cy="270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2" name="Gráfico" r:id="rId4" imgW="4804064" imgH="2700762" progId="Excel.Chart.8">
                  <p:embed/>
                </p:oleObj>
              </mc:Choice>
              <mc:Fallback>
                <p:oleObj name="Gráfico" r:id="rId4" imgW="4804064" imgH="2700762" progId="Excel.Chart.8">
                  <p:embed/>
                  <p:pic>
                    <p:nvPicPr>
                      <p:cNvPr id="0" name="Gráfico 30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1700" y="2492896"/>
                        <a:ext cx="4800600" cy="270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79512" y="269205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834680" y="5661248"/>
            <a:ext cx="6768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Figura 8: Proporção de gestantes faltosas ás consulta que receberam busca ativa. Fonte: planilha de coleta de dados da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UFPel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, 2015</a:t>
            </a:r>
          </a:p>
        </p:txBody>
      </p:sp>
    </p:spTree>
    <p:extLst>
      <p:ext uri="{BB962C8B-B14F-4D97-AF65-F5344CB8AC3E}">
        <p14:creationId xmlns:p14="http://schemas.microsoft.com/office/powerpoint/2010/main" val="323031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55576" y="1052736"/>
            <a:ext cx="71287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Meta: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Manter registro na ficha espelho de acompanhamento\espelho pré-natal  100% das gestantes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pt-BR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Resultado: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Durante o primeiro mês da intervenção este indicador alcançou o 100% tendo 21 gestantes, no segundo mês foi 96,7% com 29 gestantes e no terceiro mês fechamos em 97,1% totalizando 33 gestantes</a:t>
            </a:r>
            <a:endParaRPr lang="pt-BR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5" name="Objet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0958238"/>
              </p:ext>
            </p:extLst>
          </p:nvPr>
        </p:nvGraphicFramePr>
        <p:xfrm>
          <a:off x="2051720" y="3068960"/>
          <a:ext cx="4695825" cy="261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5" name="Gráfico" r:id="rId4" imgW="4700423" imgH="2615411" progId="Excel.Chart.8">
                  <p:embed/>
                </p:oleObj>
              </mc:Choice>
              <mc:Fallback>
                <p:oleObj name="Gráfico" r:id="rId4" imgW="4700423" imgH="2615411" progId="Excel.Chart.8">
                  <p:embed/>
                  <p:pic>
                    <p:nvPicPr>
                      <p:cNvPr id="0" name="Gráfico 3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20" y="3068960"/>
                        <a:ext cx="4695825" cy="2619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2619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755576" y="5877272"/>
            <a:ext cx="705678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Figura 9: Proporção de gestantes com registro na ficha de acompanhamento/ espelho de pré-natal. Fonte: planilha de coleta de dados da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UFPel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, 2015.</a:t>
            </a:r>
          </a:p>
          <a:p>
            <a:r>
              <a:rPr lang="pt-BR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53851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63688" y="404664"/>
            <a:ext cx="4824536" cy="1143000"/>
          </a:xfrm>
        </p:spPr>
        <p:txBody>
          <a:bodyPr/>
          <a:lstStyle/>
          <a:p>
            <a:pPr algn="ctr">
              <a:buBlip>
                <a:blip r:embed="rId2"/>
              </a:buBlip>
            </a:pPr>
            <a:r>
              <a:rPr lang="pt-BR" sz="4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1187624" y="2132856"/>
            <a:ext cx="6400800" cy="3474720"/>
          </a:xfrm>
        </p:spPr>
        <p:txBody>
          <a:bodyPr>
            <a:noAutofit/>
          </a:bodyPr>
          <a:lstStyle/>
          <a:p>
            <a:pPr algn="just"/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Em face da progressiva expansão do processo de organização dos serviços de atenção básica nos municípios no brasil ,e a qualificação dos professionais da saúde ainda e um desafio , sobretudo no que diz respeito ao processo do cuidado e acompanhamento da atenção </a:t>
            </a:r>
            <a:r>
              <a:rPr lang="pt-B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natal e o puerpério .Uma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atenção pré-natal e puerperal de qualidade e humanizada é fundamental para a saúde materna e neonatal e, para sua humanização e qualificação, faz-se necessário: construir um novo olhar </a:t>
            </a:r>
          </a:p>
        </p:txBody>
      </p:sp>
    </p:spTree>
    <p:extLst>
      <p:ext uri="{BB962C8B-B14F-4D97-AF65-F5344CB8AC3E}">
        <p14:creationId xmlns:p14="http://schemas.microsoft.com/office/powerpoint/2010/main" val="201519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187624" y="764704"/>
            <a:ext cx="68407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Meta: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Avaliar risco gestacional em 100% das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gestantes</a:t>
            </a:r>
          </a:p>
          <a:p>
            <a:pPr algn="just"/>
            <a:r>
              <a:rPr lang="pt-BR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Resultado: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primeiro mês da intervenção foram 21 gestantes (100%) , no segundo mês foram 29 (96,7%) e no terceiro mês chegamos a 33 gestantes (97,1%).</a:t>
            </a:r>
          </a:p>
          <a:p>
            <a:pPr algn="just"/>
            <a:r>
              <a:rPr lang="pt-BR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5" name="Objet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7448702"/>
              </p:ext>
            </p:extLst>
          </p:nvPr>
        </p:nvGraphicFramePr>
        <p:xfrm>
          <a:off x="1907704" y="2242032"/>
          <a:ext cx="4695825" cy="248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9" name="Gráfico" r:id="rId4" imgW="4700423" imgH="2487384" progId="Excel.Chart.8">
                  <p:embed/>
                </p:oleObj>
              </mc:Choice>
              <mc:Fallback>
                <p:oleObj name="Gráfico" r:id="rId4" imgW="4700423" imgH="2487384" progId="Excel.Chart.8">
                  <p:embed/>
                  <p:pic>
                    <p:nvPicPr>
                      <p:cNvPr id="0" name="Gráfico 3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2242032"/>
                        <a:ext cx="4695825" cy="2486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2486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899592" y="5013176"/>
            <a:ext cx="6912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Figura 10: proporção de gestantes com avaliação de risco gestacional. Fonte: planilha de coleta de dados da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UFPel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, 2015</a:t>
            </a:r>
            <a:r>
              <a:rPr lang="pt-B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6661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99592" y="692696"/>
            <a:ext cx="71287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RESULTADOS PUERPÉRIO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Meta: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Ampliar a cobertura do puerpério para 100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%.</a:t>
            </a:r>
          </a:p>
          <a:p>
            <a:pPr algn="just"/>
            <a:r>
              <a:rPr lang="pt-BR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 :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no primeiro mês foram cadastradas 7 puérperas (100%), no segundo mês foram 11 (90,9%) e no terceiro mês foram cadastradas 15 puérperas (93,3%). </a:t>
            </a:r>
            <a:endParaRPr lang="pt-BR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7" name="Objet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2183750"/>
              </p:ext>
            </p:extLst>
          </p:nvPr>
        </p:nvGraphicFramePr>
        <p:xfrm>
          <a:off x="1691680" y="2852936"/>
          <a:ext cx="4752975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2" name="Gráfico" r:id="rId4" imgW="4755292" imgH="2664183" progId="Excel.Chart.8">
                  <p:embed/>
                </p:oleObj>
              </mc:Choice>
              <mc:Fallback>
                <p:oleObj name="Gráfico" r:id="rId4" imgW="4755292" imgH="2664183" progId="Excel.Chart.8">
                  <p:embed/>
                  <p:pic>
                    <p:nvPicPr>
                      <p:cNvPr id="0" name="Gráfico 3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2852936"/>
                        <a:ext cx="4752975" cy="2667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2667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1043608" y="5733256"/>
            <a:ext cx="6192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Figura 11: Proporção de puérperas com consulta até 42 dias após o parto. Fonte: planilha de coleta de dados da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UFPel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, 2015</a:t>
            </a:r>
          </a:p>
        </p:txBody>
      </p:sp>
    </p:spTree>
    <p:extLst>
      <p:ext uri="{BB962C8B-B14F-4D97-AF65-F5344CB8AC3E}">
        <p14:creationId xmlns:p14="http://schemas.microsoft.com/office/powerpoint/2010/main" val="80119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11091" y="2064455"/>
            <a:ext cx="78488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_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Importância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para a equipe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342900" indent="-342900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_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Capacitação seguindo o protocolo;</a:t>
            </a:r>
          </a:p>
          <a:p>
            <a:pPr marL="342900" indent="-342900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_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Integração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da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equipe,</a:t>
            </a:r>
          </a:p>
          <a:p>
            <a:pPr marL="342900" indent="-342900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_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Definição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das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tarefas, </a:t>
            </a:r>
          </a:p>
          <a:p>
            <a:pPr marL="342900" indent="-342900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_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Ampliação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da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cobertura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342900" indent="-342900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_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trabalho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com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qualidade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051720" y="302628"/>
            <a:ext cx="4824536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685800" indent="-685800">
              <a:buBlip>
                <a:blip r:embed="rId2"/>
              </a:buBlip>
            </a:pPr>
            <a:r>
              <a:rPr lang="pt-BR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Discussão</a:t>
            </a:r>
            <a:endParaRPr lang="pt-BR" sz="4800" b="1" dirty="0">
              <a:solidFill>
                <a:srgbClr val="363636"/>
              </a:solidFill>
              <a:effectLst>
                <a:reflection blurRad="6350" stA="60000" endA="900" endPos="580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5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051720" y="302628"/>
            <a:ext cx="4824536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685800" indent="-685800">
              <a:buBlip>
                <a:blip r:embed="rId2"/>
              </a:buBlip>
            </a:pPr>
            <a:r>
              <a:rPr lang="pt-BR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Discussão</a:t>
            </a:r>
            <a:endParaRPr lang="pt-BR" sz="4800" b="1" dirty="0">
              <a:solidFill>
                <a:srgbClr val="363636"/>
              </a:solidFill>
              <a:effectLst>
                <a:reflection blurRad="6350" stA="60000" endA="900" endPos="580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395536" y="1700808"/>
            <a:ext cx="8280920" cy="426680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_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Importância para o serviço:</a:t>
            </a:r>
          </a:p>
          <a:p>
            <a:pPr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_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Trabalho integrado</a:t>
            </a:r>
          </a:p>
          <a:p>
            <a:pPr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_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Organização no trabalho</a:t>
            </a:r>
          </a:p>
          <a:p>
            <a:pPr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_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Agendamento de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consultas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semanais. </a:t>
            </a:r>
          </a:p>
          <a:p>
            <a:pPr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_"/>
            </a:pP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Vistas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Domiciliar  mensais.</a:t>
            </a:r>
          </a:p>
          <a:p>
            <a:pPr>
              <a:lnSpc>
                <a:spcPct val="150000"/>
              </a:lnSpc>
              <a:buFontTx/>
              <a:buChar char="-"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58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/>
          <p:cNvSpPr txBox="1">
            <a:spLocks/>
          </p:cNvSpPr>
          <p:nvPr/>
        </p:nvSpPr>
        <p:spPr>
          <a:xfrm>
            <a:off x="611560" y="1700808"/>
            <a:ext cx="7560840" cy="426680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rgbClr val="0070C0"/>
              </a:buClr>
              <a:buFont typeface="Trebuchet MS" panose="020B0603020202020204" pitchFamily="34" charset="0"/>
              <a:buChar char="_"/>
            </a:pPr>
            <a:r>
              <a:rPr lang="pt-BR" sz="2400" dirty="0" smtClean="0"/>
              <a:t> Importância para a comunidade:</a:t>
            </a:r>
          </a:p>
          <a:p>
            <a:pPr>
              <a:lnSpc>
                <a:spcPct val="150000"/>
              </a:lnSpc>
              <a:buClr>
                <a:srgbClr val="0070C0"/>
              </a:buClr>
              <a:buFont typeface="Trebuchet MS" panose="020B0603020202020204" pitchFamily="34" charset="0"/>
              <a:buChar char="_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Melhoria</a:t>
            </a:r>
            <a:r>
              <a:rPr lang="pt-BR" sz="2400" dirty="0" smtClean="0"/>
              <a:t> na qualidade de atendimento na realização da </a:t>
            </a:r>
            <a:r>
              <a:rPr lang="pt-BR" sz="2400" dirty="0" err="1" smtClean="0"/>
              <a:t>atençao</a:t>
            </a:r>
            <a:r>
              <a:rPr lang="pt-BR" sz="2400" dirty="0" smtClean="0"/>
              <a:t> </a:t>
            </a:r>
            <a:r>
              <a:rPr lang="pt-BR" sz="2400" dirty="0" err="1" smtClean="0"/>
              <a:t>prenatal</a:t>
            </a:r>
            <a:r>
              <a:rPr lang="pt-BR" sz="2400" dirty="0" smtClean="0"/>
              <a:t> e </a:t>
            </a:r>
            <a:r>
              <a:rPr lang="pt-BR" sz="2400" dirty="0" err="1" smtClean="0"/>
              <a:t>puerperio</a:t>
            </a:r>
            <a:endParaRPr lang="pt-BR" sz="2400" dirty="0" smtClean="0"/>
          </a:p>
          <a:p>
            <a:pPr>
              <a:lnSpc>
                <a:spcPct val="150000"/>
              </a:lnSpc>
              <a:buClr>
                <a:srgbClr val="0070C0"/>
              </a:buClr>
              <a:buFont typeface="Trebuchet MS" panose="020B0603020202020204" pitchFamily="34" charset="0"/>
              <a:buChar char="_"/>
            </a:pPr>
            <a:r>
              <a:rPr lang="pt-BR" sz="2400" dirty="0"/>
              <a:t> </a:t>
            </a:r>
            <a:r>
              <a:rPr lang="en-US" sz="2400" dirty="0" smtClean="0"/>
              <a:t>As </a:t>
            </a:r>
            <a:r>
              <a:rPr lang="en-US" sz="2400" dirty="0" err="1" smtClean="0"/>
              <a:t>usuárias</a:t>
            </a:r>
            <a:r>
              <a:rPr lang="en-US" sz="2400" dirty="0" smtClean="0"/>
              <a:t>  </a:t>
            </a:r>
            <a:r>
              <a:rPr lang="en-US" sz="2400" dirty="0" err="1" smtClean="0"/>
              <a:t>demonstram</a:t>
            </a:r>
            <a:r>
              <a:rPr lang="en-US" sz="2400" dirty="0" smtClean="0"/>
              <a:t> </a:t>
            </a:r>
            <a:r>
              <a:rPr lang="en-US" sz="2400" dirty="0" err="1" smtClean="0"/>
              <a:t>satisfação</a:t>
            </a:r>
            <a:r>
              <a:rPr lang="en-US" sz="2400" dirty="0" smtClean="0"/>
              <a:t>, </a:t>
            </a:r>
            <a:r>
              <a:rPr lang="en-US" sz="2400" dirty="0" err="1" smtClean="0"/>
              <a:t>pois</a:t>
            </a:r>
            <a:r>
              <a:rPr lang="en-US" sz="2400" dirty="0" smtClean="0"/>
              <a:t> agora </a:t>
            </a:r>
            <a:r>
              <a:rPr lang="en-US" sz="2400" dirty="0" err="1" smtClean="0"/>
              <a:t>são</a:t>
            </a:r>
            <a:r>
              <a:rPr lang="en-US" sz="2400" dirty="0" smtClean="0"/>
              <a:t> </a:t>
            </a:r>
            <a:r>
              <a:rPr lang="en-US" sz="2400" dirty="0" err="1" smtClean="0"/>
              <a:t>acompanhadas</a:t>
            </a:r>
            <a:r>
              <a:rPr lang="en-US" sz="2400" dirty="0"/>
              <a:t> </a:t>
            </a:r>
            <a:r>
              <a:rPr lang="en-US" sz="2400" dirty="0" smtClean="0"/>
              <a:t>com </a:t>
            </a:r>
            <a:r>
              <a:rPr lang="en-US" sz="2400" dirty="0" err="1" smtClean="0"/>
              <a:t>qualidade</a:t>
            </a:r>
            <a:r>
              <a:rPr lang="en-US" sz="2400" dirty="0" smtClean="0"/>
              <a:t> </a:t>
            </a:r>
            <a:endParaRPr lang="pt-BR" sz="2400" dirty="0"/>
          </a:p>
        </p:txBody>
      </p:sp>
      <p:sp>
        <p:nvSpPr>
          <p:cNvPr id="3" name="Retângulo 2"/>
          <p:cNvSpPr/>
          <p:nvPr/>
        </p:nvSpPr>
        <p:spPr>
          <a:xfrm>
            <a:off x="2051720" y="302628"/>
            <a:ext cx="4824536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685800" indent="-685800">
              <a:buBlip>
                <a:blip r:embed="rId2"/>
              </a:buBlip>
            </a:pPr>
            <a:r>
              <a:rPr lang="pt-BR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Discussão</a:t>
            </a:r>
            <a:endParaRPr lang="pt-BR" sz="4800" b="1" dirty="0">
              <a:solidFill>
                <a:srgbClr val="363636"/>
              </a:solidFill>
              <a:effectLst>
                <a:reflection blurRad="6350" stA="60000" endA="900" endPos="580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60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331640" y="302628"/>
            <a:ext cx="6048672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685800" indent="-685800">
              <a:buBlip>
                <a:blip r:embed="rId2"/>
              </a:buBlip>
            </a:pPr>
            <a:r>
              <a:rPr lang="pt-BR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Reflexão crítica</a:t>
            </a:r>
            <a:endParaRPr lang="pt-BR" sz="4800" b="1" dirty="0">
              <a:solidFill>
                <a:srgbClr val="363636"/>
              </a:solidFill>
              <a:effectLst>
                <a:reflection blurRad="6350" stA="60000" endA="900" endPos="580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467544" y="1844824"/>
            <a:ext cx="7848872" cy="4320480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rgbClr val="0033CC"/>
              </a:buClr>
              <a:buFont typeface="Trebuchet MS" panose="020B0603020202020204" pitchFamily="34" charset="0"/>
              <a:buChar char="_"/>
            </a:pPr>
            <a:r>
              <a:rPr lang="en-US" sz="2400" dirty="0" smtClean="0"/>
              <a:t>  </a:t>
            </a:r>
            <a:r>
              <a:rPr lang="en-US" sz="2800" dirty="0" err="1" smtClean="0"/>
              <a:t>Dificuldades</a:t>
            </a:r>
            <a:r>
              <a:rPr lang="en-US" sz="2800" dirty="0" smtClean="0"/>
              <a:t> </a:t>
            </a:r>
            <a:r>
              <a:rPr lang="en-US" sz="2800" dirty="0" err="1" smtClean="0"/>
              <a:t>por</a:t>
            </a:r>
            <a:r>
              <a:rPr lang="en-US" sz="2800" dirty="0" smtClean="0"/>
              <a:t> </a:t>
            </a:r>
            <a:r>
              <a:rPr lang="en-US" sz="2800" dirty="0" err="1" smtClean="0"/>
              <a:t>estar</a:t>
            </a:r>
            <a:r>
              <a:rPr lang="en-US" sz="2800" dirty="0" smtClean="0"/>
              <a:t> </a:t>
            </a:r>
            <a:r>
              <a:rPr lang="en-US" sz="2800" dirty="0" err="1" smtClean="0"/>
              <a:t>em</a:t>
            </a:r>
            <a:r>
              <a:rPr lang="en-US" sz="2800" dirty="0" smtClean="0"/>
              <a:t> outro </a:t>
            </a:r>
            <a:r>
              <a:rPr lang="en-US" sz="2800" dirty="0" err="1" smtClean="0"/>
              <a:t>país</a:t>
            </a:r>
            <a:r>
              <a:rPr lang="en-US" sz="2800" dirty="0" smtClean="0"/>
              <a:t>, </a:t>
            </a:r>
            <a:r>
              <a:rPr lang="pt-BR" sz="2800" dirty="0" smtClean="0"/>
              <a:t>com </a:t>
            </a:r>
            <a:r>
              <a:rPr lang="pt-BR" sz="2800" dirty="0"/>
              <a:t>uma língua </a:t>
            </a:r>
            <a:r>
              <a:rPr lang="pt-BR" sz="2800" dirty="0" smtClean="0"/>
              <a:t>diferente, </a:t>
            </a:r>
            <a:r>
              <a:rPr lang="pt-BR" sz="2800" dirty="0"/>
              <a:t>com costumes, cultura, idiossincrasia diferente da nossa</a:t>
            </a:r>
            <a:r>
              <a:rPr lang="en-US" sz="2800" dirty="0" smtClean="0"/>
              <a:t>.</a:t>
            </a:r>
          </a:p>
          <a:p>
            <a:pPr>
              <a:lnSpc>
                <a:spcPct val="150000"/>
              </a:lnSpc>
              <a:buClr>
                <a:srgbClr val="0033CC"/>
              </a:buClr>
              <a:buFont typeface="Trebuchet MS" panose="020B0603020202020204" pitchFamily="34" charset="0"/>
              <a:buChar char="_"/>
            </a:pPr>
            <a:r>
              <a:rPr lang="pt-BR" sz="2800" dirty="0"/>
              <a:t>esclarecer casos clínicos  frequentes na pratica diária</a:t>
            </a:r>
            <a:endParaRPr lang="en-US" sz="2800" dirty="0" smtClean="0"/>
          </a:p>
          <a:p>
            <a:pPr>
              <a:lnSpc>
                <a:spcPct val="150000"/>
              </a:lnSpc>
              <a:buClr>
                <a:srgbClr val="0033CC"/>
              </a:buClr>
              <a:buFont typeface="Trebuchet MS" panose="020B0603020202020204" pitchFamily="34" charset="0"/>
              <a:buChar char="_"/>
            </a:pPr>
            <a:r>
              <a:rPr lang="en-US" sz="2800" dirty="0" smtClean="0"/>
              <a:t> </a:t>
            </a:r>
            <a:r>
              <a:rPr lang="en-US" sz="2800" dirty="0" err="1" smtClean="0"/>
              <a:t>Recepção</a:t>
            </a:r>
            <a:r>
              <a:rPr lang="en-US" sz="2800" dirty="0" smtClean="0"/>
              <a:t> da </a:t>
            </a:r>
            <a:r>
              <a:rPr lang="en-US" sz="2800" dirty="0" err="1" smtClean="0"/>
              <a:t>equipe</a:t>
            </a:r>
            <a:r>
              <a:rPr lang="en-US" sz="2800" dirty="0" smtClean="0"/>
              <a:t>, </a:t>
            </a:r>
            <a:r>
              <a:rPr lang="en-US" sz="2800" dirty="0" err="1" smtClean="0"/>
              <a:t>gestores</a:t>
            </a:r>
            <a:r>
              <a:rPr lang="en-US" sz="2800" dirty="0" smtClean="0"/>
              <a:t> e 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comunidade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lnSpc>
                <a:spcPct val="150000"/>
              </a:lnSpc>
              <a:buClr>
                <a:srgbClr val="0033CC"/>
              </a:buClr>
              <a:buFont typeface="Trebuchet MS" panose="020B0603020202020204" pitchFamily="34" charset="0"/>
              <a:buChar char="_"/>
            </a:pPr>
            <a:r>
              <a:rPr lang="pt-BR" sz="2800" dirty="0" smtClean="0"/>
              <a:t> Trabalho em equipe. </a:t>
            </a:r>
          </a:p>
          <a:p>
            <a:pPr>
              <a:lnSpc>
                <a:spcPct val="150000"/>
              </a:lnSpc>
              <a:buClr>
                <a:srgbClr val="0033CC"/>
              </a:buClr>
              <a:buFont typeface="Trebuchet MS" panose="020B0603020202020204" pitchFamily="34" charset="0"/>
              <a:buChar char="_"/>
            </a:pPr>
            <a:r>
              <a:rPr lang="pt-BR" sz="2800" dirty="0"/>
              <a:t> O orientador ajudou a esclarecer duvidas que surgiram durante todo o curso</a:t>
            </a:r>
            <a:endParaRPr lang="pt-BR" sz="2800" dirty="0" smtClean="0"/>
          </a:p>
        </p:txBody>
      </p:sp>
    </p:spTree>
    <p:extLst>
      <p:ext uri="{BB962C8B-B14F-4D97-AF65-F5344CB8AC3E}">
        <p14:creationId xmlns:p14="http://schemas.microsoft.com/office/powerpoint/2010/main" val="383344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331640" y="302628"/>
            <a:ext cx="6048672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685800" indent="-685800">
              <a:buBlip>
                <a:blip r:embed="rId2"/>
              </a:buBlip>
            </a:pPr>
            <a:r>
              <a:rPr lang="pt-BR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Reflexão crítica</a:t>
            </a:r>
            <a:endParaRPr lang="pt-BR" sz="4800" b="1" dirty="0">
              <a:solidFill>
                <a:srgbClr val="363636"/>
              </a:solidFill>
              <a:effectLst>
                <a:reflection blurRad="6350" stA="60000" endA="900" endPos="580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1187624" y="1844824"/>
            <a:ext cx="6768752" cy="412279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endParaRPr lang="pt-BR" sz="2600" dirty="0" smtClean="0"/>
          </a:p>
          <a:p>
            <a:pPr algn="just">
              <a:buClr>
                <a:srgbClr val="0070C0"/>
              </a:buClr>
              <a:buFont typeface="Trebuchet MS" panose="020B0603020202020204" pitchFamily="34" charset="0"/>
              <a:buChar char="_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Também me ajudou a melhorar com a língua e gramatica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portuguesa ,foi uma grande experiência 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25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/>
          <p:cNvSpPr txBox="1"/>
          <p:nvPr/>
        </p:nvSpPr>
        <p:spPr>
          <a:xfrm>
            <a:off x="2060104" y="1205136"/>
            <a:ext cx="6048672" cy="4680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899592" y="836712"/>
            <a:ext cx="6048672" cy="6021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pic>
        <p:nvPicPr>
          <p:cNvPr id="12295" name="Picture 7" descr="C:\Users\maiwabida\Desktop\20140721-0007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989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maiwabida\Desktop\CAM0038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821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51520" y="2780928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PRAZER TRABALHAR PARA  VOCES</a:t>
            </a:r>
            <a:endParaRPr lang="pt-BR" sz="28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2771800" y="3645024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OBRIGADO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01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403648" y="692696"/>
            <a:ext cx="5544616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685800" indent="-685800">
              <a:buBlip>
                <a:blip r:embed="rId2"/>
              </a:buBlip>
            </a:pPr>
            <a:r>
              <a:rPr lang="pt-BR" sz="48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</a:p>
        </p:txBody>
      </p:sp>
      <p:sp>
        <p:nvSpPr>
          <p:cNvPr id="3" name="Retângulo 2"/>
          <p:cNvSpPr/>
          <p:nvPr/>
        </p:nvSpPr>
        <p:spPr>
          <a:xfrm>
            <a:off x="539552" y="2551836"/>
            <a:ext cx="756084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—"/>
            </a:pPr>
            <a:r>
              <a:rPr lang="pt-BR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Município são </a:t>
            </a:r>
            <a:r>
              <a:rPr 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luis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piaui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-</a:t>
            </a:r>
            <a:r>
              <a:rPr 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—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População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de aproximadamente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2586   habitantes </a:t>
            </a:r>
          </a:p>
          <a:p>
            <a:pPr marL="342900" indent="-342900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—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UBS, 1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ESF </a:t>
            </a:r>
          </a:p>
          <a:p>
            <a:pPr marL="342900" indent="-342900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—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NASF</a:t>
            </a:r>
          </a:p>
        </p:txBody>
      </p:sp>
    </p:spTree>
    <p:extLst>
      <p:ext uri="{BB962C8B-B14F-4D97-AF65-F5344CB8AC3E}">
        <p14:creationId xmlns:p14="http://schemas.microsoft.com/office/powerpoint/2010/main" val="21365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403648" y="692696"/>
            <a:ext cx="5544616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685800" indent="-685800">
              <a:buBlip>
                <a:blip r:embed="rId2"/>
              </a:buBlip>
            </a:pPr>
            <a:r>
              <a:rPr lang="pt-BR" sz="48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611560" y="2060848"/>
            <a:ext cx="7920880" cy="390676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0070C0"/>
              </a:buClr>
              <a:buFont typeface="Trebuchet MS" panose="020B0603020202020204" pitchFamily="34" charset="0"/>
              <a:buChar char="—"/>
            </a:pPr>
            <a:r>
              <a:rPr lang="pt-BR" sz="2600" dirty="0" smtClean="0"/>
              <a:t>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UBS Jose Bezerra Da Silva</a:t>
            </a:r>
          </a:p>
          <a:p>
            <a:pPr algn="just">
              <a:buClr>
                <a:srgbClr val="0070C0"/>
              </a:buClr>
              <a:buFont typeface="Trebuchet MS" panose="020B0603020202020204" pitchFamily="34" charset="0"/>
              <a:buChar char="—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População </a:t>
            </a:r>
            <a:r>
              <a:rPr lang="pt-B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adscrita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2586 usuários </a:t>
            </a:r>
          </a:p>
          <a:p>
            <a:pPr algn="just">
              <a:buClr>
                <a:srgbClr val="0070C0"/>
              </a:buClr>
              <a:buFont typeface="Trebuchet MS" panose="020B0603020202020204" pitchFamily="34" charset="0"/>
              <a:buChar char="—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Uma Equipe de Saúde da Família: uma médica, um cirurgião-dentista, uma enfermeira, um técnico de higiene bucal, um técnico de enfermagem, um auxiliar de enfermagem, sete  Agentes Comunitários de Saúde (ACS), um auxiliar de serviços gerais ou de limpeza e um motorista. </a:t>
            </a:r>
          </a:p>
          <a:p>
            <a:pPr algn="just">
              <a:buClr>
                <a:srgbClr val="0070C0"/>
              </a:buClr>
              <a:buFont typeface="Trebuchet MS" panose="020B0603020202020204" pitchFamily="34" charset="0"/>
              <a:buChar char="—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UBS adaptada</a:t>
            </a:r>
          </a:p>
          <a:p>
            <a:pPr>
              <a:buFontTx/>
              <a:buChar char="-"/>
            </a:pPr>
            <a:endParaRPr lang="pt-BR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6671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403648" y="692696"/>
            <a:ext cx="5544616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685800" indent="-685800">
              <a:buBlip>
                <a:blip r:embed="rId2"/>
              </a:buBlip>
            </a:pPr>
            <a:r>
              <a:rPr lang="pt-BR" sz="48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Objetivo Geral</a:t>
            </a:r>
            <a:endParaRPr lang="pt-BR" sz="48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reflection blurRad="6350" stA="60000" endA="900" endPos="580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23529" y="2924944"/>
            <a:ext cx="8352928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070C0"/>
              </a:buClr>
              <a:buFont typeface="Trebuchet MS" panose="020B0603020202020204" pitchFamily="34" charset="0"/>
              <a:buChar char="—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Melhorar a atenção ao pré-natal e puerpério na Unidade Básica de Saúde</a:t>
            </a:r>
          </a:p>
        </p:txBody>
      </p:sp>
    </p:spTree>
    <p:extLst>
      <p:ext uri="{BB962C8B-B14F-4D97-AF65-F5344CB8AC3E}">
        <p14:creationId xmlns:p14="http://schemas.microsoft.com/office/powerpoint/2010/main" val="172657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187623" y="176989"/>
            <a:ext cx="6696745" cy="187743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685800" indent="-685800">
              <a:buBlip>
                <a:blip r:embed="rId2"/>
              </a:buBlip>
            </a:pPr>
            <a:endParaRPr lang="pt-BR" sz="2000" b="1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reflection blurRad="6350" stA="60000" endA="900" endPos="580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>
              <a:buBlip>
                <a:blip r:embed="rId2"/>
              </a:buBlip>
            </a:pPr>
            <a:endParaRPr lang="pt-BR" sz="20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reflection blurRad="6350" stA="60000" endA="900" endPos="580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>
              <a:buBlip>
                <a:blip r:embed="rId2"/>
              </a:buBlip>
            </a:pPr>
            <a:endParaRPr lang="pt-BR" sz="2000" b="1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reflection blurRad="6350" stA="60000" endA="900" endPos="580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>
              <a:buBlip>
                <a:blip r:embed="rId2"/>
              </a:buBlip>
            </a:pPr>
            <a:r>
              <a:rPr lang="pt-B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Objetivos Específicos na </a:t>
            </a:r>
            <a:r>
              <a:rPr lang="pt-BR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atençao</a:t>
            </a:r>
            <a:r>
              <a:rPr lang="pt-B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prenatal</a:t>
            </a:r>
            <a:endParaRPr lang="pt-BR" sz="28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reflection blurRad="6350" stA="60000" endA="900" endPos="580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431032" y="2276872"/>
            <a:ext cx="871296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1 Ampliar a cobertura de pré-natal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2 Melhorar a qualidade da atenção ao pré-natal e puerpério realizado na Unidade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3 Melhorar a adesão ao pré-natal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4 Melhorar o registro do programa de pré-natal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5 Realizar avaliação de risco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6 Promover a saúde no pré-natal.</a:t>
            </a:r>
          </a:p>
        </p:txBody>
      </p:sp>
    </p:spTree>
    <p:extLst>
      <p:ext uri="{BB962C8B-B14F-4D97-AF65-F5344CB8AC3E}">
        <p14:creationId xmlns:p14="http://schemas.microsoft.com/office/powerpoint/2010/main" val="405493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043608" y="1516803"/>
            <a:ext cx="6984776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Objetivos Específicos do Puerpério</a:t>
            </a:r>
            <a:r>
              <a:rPr lang="pt-BR" b="1" dirty="0" smtClean="0"/>
              <a:t>:</a:t>
            </a:r>
          </a:p>
          <a:p>
            <a:endParaRPr lang="pt-BR" dirty="0"/>
          </a:p>
          <a:p>
            <a:pPr algn="just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1 Ampliar a cobertura da atenção a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puérperas</a:t>
            </a:r>
          </a:p>
          <a:p>
            <a:pPr algn="just"/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2 Melhorar a qualidade da atenção às puérperas na Unidade de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Saúde</a:t>
            </a:r>
          </a:p>
          <a:p>
            <a:pPr algn="just"/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3 Melhorar a adesão das mães ao puerpério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4 Melhorar o registro das informações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5 Promover a saúde das puérperas</a:t>
            </a:r>
          </a:p>
        </p:txBody>
      </p:sp>
    </p:spTree>
    <p:extLst>
      <p:ext uri="{BB962C8B-B14F-4D97-AF65-F5344CB8AC3E}">
        <p14:creationId xmlns:p14="http://schemas.microsoft.com/office/powerpoint/2010/main" val="27315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31540" y="1340768"/>
            <a:ext cx="806489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Clr>
                <a:srgbClr val="0070C0"/>
              </a:buClr>
              <a:buFont typeface="Trebuchet MS" panose="020B0603020202020204" pitchFamily="34" charset="0"/>
              <a:buChar char="—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Fichas espelhos, planilhas e prontuários eletrônicos.</a:t>
            </a:r>
          </a:p>
          <a:p>
            <a:pPr marL="285750" indent="-285750" algn="just">
              <a:lnSpc>
                <a:spcPct val="150000"/>
              </a:lnSpc>
              <a:buClr>
                <a:srgbClr val="0070C0"/>
              </a:buClr>
              <a:buFont typeface="Trebuchet MS" panose="020B0603020202020204" pitchFamily="34" charset="0"/>
              <a:buChar char="—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Arquivo especifico para as fichas espelhos.</a:t>
            </a:r>
          </a:p>
          <a:p>
            <a:pPr marL="285750" indent="-285750" algn="just">
              <a:lnSpc>
                <a:spcPct val="150000"/>
              </a:lnSpc>
              <a:buClr>
                <a:srgbClr val="0070C0"/>
              </a:buClr>
              <a:buFont typeface="Trebuchet MS" panose="020B0603020202020204" pitchFamily="34" charset="0"/>
              <a:buChar char="—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Treinamento  da equipe.</a:t>
            </a:r>
          </a:p>
          <a:p>
            <a:pPr marL="285750" indent="-285750" algn="just">
              <a:lnSpc>
                <a:spcPct val="150000"/>
              </a:lnSpc>
              <a:buClr>
                <a:srgbClr val="0070C0"/>
              </a:buClr>
              <a:buFont typeface="Trebuchet MS" panose="020B0603020202020204" pitchFamily="34" charset="0"/>
              <a:buChar char="—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Caderno de Atenção Básica  .</a:t>
            </a:r>
            <a:r>
              <a:rPr lang="pt-B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Atençao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ao </a:t>
            </a:r>
            <a:r>
              <a:rPr lang="pt-B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prenatal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de baixo risco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Clr>
                <a:srgbClr val="0070C0"/>
              </a:buClr>
              <a:buFont typeface="Trebuchet MS" panose="020B0603020202020204" pitchFamily="34" charset="0"/>
              <a:buChar char="—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Atendimento clinico das gravidas y </a:t>
            </a:r>
            <a:r>
              <a:rPr lang="pt-B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odontologico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seguindo o </a:t>
            </a:r>
            <a:r>
              <a:rPr lang="pt-B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establecido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nos protocolos</a:t>
            </a:r>
          </a:p>
          <a:p>
            <a:pPr marL="285750" indent="-285750" algn="just">
              <a:lnSpc>
                <a:spcPct val="150000"/>
              </a:lnSpc>
              <a:buClr>
                <a:srgbClr val="0070C0"/>
              </a:buClr>
              <a:buFont typeface="Trebuchet MS" panose="020B0603020202020204" pitchFamily="34" charset="0"/>
              <a:buChar char="—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Atendimento clinico das  </a:t>
            </a:r>
            <a:r>
              <a:rPr lang="pt-B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puerperas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pt-B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odontologico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seguindo o </a:t>
            </a:r>
            <a:r>
              <a:rPr lang="pt-B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establecido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nos protocolo</a:t>
            </a:r>
          </a:p>
          <a:p>
            <a:pPr marL="285750" indent="-285750" algn="just">
              <a:lnSpc>
                <a:spcPct val="150000"/>
              </a:lnSpc>
              <a:buClr>
                <a:srgbClr val="0070C0"/>
              </a:buClr>
              <a:buFont typeface="Trebuchet MS" panose="020B0603020202020204" pitchFamily="34" charset="0"/>
              <a:buChar char="—"/>
            </a:pPr>
            <a:r>
              <a:rPr lang="pt-B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Relizaçao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de visitas domiciliarias.</a:t>
            </a:r>
          </a:p>
          <a:p>
            <a:pPr marL="285750" indent="-285750" algn="just">
              <a:lnSpc>
                <a:spcPct val="150000"/>
              </a:lnSpc>
              <a:buClr>
                <a:srgbClr val="0070C0"/>
              </a:buClr>
              <a:buFont typeface="Trebuchet MS" panose="020B0603020202020204" pitchFamily="34" charset="0"/>
              <a:buChar char="—"/>
            </a:pPr>
            <a:r>
              <a:rPr lang="pt-B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Realizaçao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de exames complementares para a </a:t>
            </a:r>
            <a:r>
              <a:rPr lang="pt-B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populaçao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alvo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619672" y="620688"/>
            <a:ext cx="518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METODOLOGIA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37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95536" y="1050991"/>
            <a:ext cx="79208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Clr>
                <a:srgbClr val="0070C0"/>
              </a:buClr>
              <a:buFont typeface="Trebuchet MS" panose="020B0603020202020204" pitchFamily="34" charset="0"/>
              <a:buChar char="—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Estabelecendo a função de cada membro da equipe na intervenção.</a:t>
            </a:r>
          </a:p>
          <a:p>
            <a:pPr marL="285750" indent="-285750" algn="just">
              <a:lnSpc>
                <a:spcPct val="150000"/>
              </a:lnSpc>
              <a:buClr>
                <a:srgbClr val="0070C0"/>
              </a:buClr>
              <a:buFont typeface="Trebuchet MS" panose="020B0603020202020204" pitchFamily="34" charset="0"/>
              <a:buChar char="—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Monitoramento semanal.</a:t>
            </a:r>
          </a:p>
          <a:p>
            <a:pPr marL="285750" indent="-285750" algn="just">
              <a:lnSpc>
                <a:spcPct val="150000"/>
              </a:lnSpc>
              <a:buClr>
                <a:srgbClr val="0070C0"/>
              </a:buClr>
              <a:buFont typeface="Trebuchet MS" panose="020B0603020202020204" pitchFamily="34" charset="0"/>
              <a:buChar char="—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Palestras continuas na UBS e outros espaços da comunidade. </a:t>
            </a:r>
          </a:p>
        </p:txBody>
      </p:sp>
    </p:spTree>
    <p:extLst>
      <p:ext uri="{BB962C8B-B14F-4D97-AF65-F5344CB8AC3E}">
        <p14:creationId xmlns:p14="http://schemas.microsoft.com/office/powerpoint/2010/main" val="92347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tegração">
  <a:themeElements>
    <a:clrScheme name="Integração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Integração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ntegração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1193</TotalTime>
  <Words>1388</Words>
  <Application>Microsoft Office PowerPoint</Application>
  <PresentationFormat>Apresentação na tela (4:3)</PresentationFormat>
  <Paragraphs>132</Paragraphs>
  <Slides>29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1" baseType="lpstr">
      <vt:lpstr>Integração</vt:lpstr>
      <vt:lpstr>Gráfico</vt:lpstr>
      <vt:lpstr>Apresentação do PowerPoint</vt:lpstr>
      <vt:lpstr>Introdução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.....</dc:title>
  <dc:creator>LEYSI</dc:creator>
  <cp:lastModifiedBy>maiwabida placido perez</cp:lastModifiedBy>
  <cp:revision>112</cp:revision>
  <dcterms:created xsi:type="dcterms:W3CDTF">2015-08-31T18:29:33Z</dcterms:created>
  <dcterms:modified xsi:type="dcterms:W3CDTF">2015-11-11T21:00:16Z</dcterms:modified>
</cp:coreProperties>
</file>