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3" r:id="rId5"/>
    <p:sldId id="276" r:id="rId6"/>
    <p:sldId id="277" r:id="rId7"/>
    <p:sldId id="278" r:id="rId8"/>
    <p:sldId id="275" r:id="rId9"/>
    <p:sldId id="286" r:id="rId10"/>
    <p:sldId id="280" r:id="rId11"/>
    <p:sldId id="281" r:id="rId12"/>
    <p:sldId id="287" r:id="rId13"/>
    <p:sldId id="288" r:id="rId14"/>
    <p:sldId id="290" r:id="rId15"/>
    <p:sldId id="291" r:id="rId16"/>
    <p:sldId id="292" r:id="rId17"/>
    <p:sldId id="293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 autoAdjust="0"/>
  </p:normalViewPr>
  <p:slideViewPr>
    <p:cSldViewPr>
      <p:cViewPr>
        <p:scale>
          <a:sx n="50" d="100"/>
          <a:sy n="50" d="100"/>
        </p:scale>
        <p:origin x="-1860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AF08-612F-4089-B88B-DE443E8D1E5F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3755-F151-4424-AC8B-2DDA2F305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89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AF08-612F-4089-B88B-DE443E8D1E5F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3755-F151-4424-AC8B-2DDA2F305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49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AF08-612F-4089-B88B-DE443E8D1E5F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3755-F151-4424-AC8B-2DDA2F305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01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AF08-612F-4089-B88B-DE443E8D1E5F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3755-F151-4424-AC8B-2DDA2F305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34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AF08-612F-4089-B88B-DE443E8D1E5F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3755-F151-4424-AC8B-2DDA2F305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42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AF08-612F-4089-B88B-DE443E8D1E5F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3755-F151-4424-AC8B-2DDA2F305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38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AF08-612F-4089-B88B-DE443E8D1E5F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3755-F151-4424-AC8B-2DDA2F305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15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AF08-612F-4089-B88B-DE443E8D1E5F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3755-F151-4424-AC8B-2DDA2F305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62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AF08-612F-4089-B88B-DE443E8D1E5F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3755-F151-4424-AC8B-2DDA2F305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13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AF08-612F-4089-B88B-DE443E8D1E5F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3755-F151-4424-AC8B-2DDA2F305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64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AF08-612F-4089-B88B-DE443E8D1E5F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3755-F151-4424-AC8B-2DDA2F305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73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AF08-612F-4089-B88B-DE443E8D1E5F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A3755-F151-4424-AC8B-2DDA2F305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62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ARQUIVOS\Documents\FACULDADES!!!!!!!\UFPEL\UNIDADE 4 - Avaliação da Intervenção\Avaliação da Intervenção 07\Sem Título-12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0"/>
            <a:ext cx="9154706" cy="685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4992" y="158775"/>
            <a:ext cx="6967448" cy="1326009"/>
          </a:xfrm>
        </p:spPr>
        <p:txBody>
          <a:bodyPr>
            <a:noAutofit/>
          </a:bodyPr>
          <a:lstStyle/>
          <a:p>
            <a:pPr algn="l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Departamento de Medicina Social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Curso de Especialização em Saúde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Família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996952"/>
            <a:ext cx="8856984" cy="1464568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NA ASSISTÊNCIA AOS USUÁRIOS HIPERTENSOS E/OU DIABÉTICOS DA UBS DO POVOADO JOÃO GRANDE, ADUSTINA-BA</a:t>
            </a:r>
            <a:endParaRPr lang="pt-B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541803_321830107928344_1645924286_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40" y="260648"/>
            <a:ext cx="116363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907705" y="1772816"/>
            <a:ext cx="5256583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Manoel Messias Santos Alves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11561" y="4653136"/>
            <a:ext cx="7992887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Orientadora: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Profª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Maria Aparecida G. de M. Cunha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347864" y="6021288"/>
            <a:ext cx="2304256" cy="5863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Pelotas, 2014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58"/>
            <a:ext cx="9144000" cy="68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– Resultados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39552" y="1484784"/>
            <a:ext cx="8136904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0" indent="-273050" algn="just"/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Realizar </a:t>
            </a:r>
            <a:r>
              <a:rPr lang="pt-B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 clínico apropriado em 70% dos hipertensos e/ou diabéticos</a:t>
            </a:r>
            <a:r>
              <a:rPr lang="pt-B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73050" lv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Hipertensos: no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primeiro mês de intervenção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57,4%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estavam com o exame clínico em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dia;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no segundo mês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61,6%;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no terceiro 68,8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%;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no quarto mês 35,9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%.</a:t>
            </a:r>
          </a:p>
          <a:p>
            <a:pPr marL="273050" lv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Diabéticos:  67,9%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no primeiro mês; no segundo 52,5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%;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no terceiro 71,4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%;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no quarto mês foi 64,4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Gráfic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34957"/>
            <a:ext cx="4211667" cy="243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34957"/>
            <a:ext cx="4032448" cy="243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009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2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58"/>
            <a:ext cx="9144000" cy="68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– Resultados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39552" y="1484784"/>
            <a:ext cx="8064896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0" indent="-273050" algn="just"/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Garantir a 70% dos hipertensos e/ou diabéticos a realização de exames complementares em dia de acordo com o protocolo</a:t>
            </a:r>
            <a:r>
              <a:rPr lang="pt-B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73050" lv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Hipertensos: apresentaram exames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complementares em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dia no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primeiro mês 42,6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%;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segundo mês 47,9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%;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no terceiro 57,1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%;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no quarto mês foram 30,1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%.</a:t>
            </a:r>
          </a:p>
          <a:p>
            <a:pPr marL="273050" lv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Diabéticos: no primeiro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mês 39,3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%;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no segundo 47,5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%;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no terceiro 54,8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%;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no quarto mês foram 53,8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%. </a:t>
            </a:r>
            <a:endParaRPr lang="pt-BR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áfic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668311"/>
            <a:ext cx="3287887" cy="204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49" y="4653136"/>
            <a:ext cx="3217683" cy="204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6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58"/>
            <a:ext cx="9144000" cy="68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– Resultados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39552" y="1484784"/>
            <a:ext cx="8064896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0" indent="-273050" algn="just"/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Realizar </a:t>
            </a:r>
            <a:r>
              <a:rPr lang="pt-B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estratificação do risco cardiovascular em 60% dos hipertensos e/ou diabéticos cadastrados</a:t>
            </a:r>
            <a:r>
              <a:rPr lang="pt-B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73050" lv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Hipertensos: no primeiro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mês o quantitativo de hipertensos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estratificação de risco cardiovascular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dia foi de 46,3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%;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no segundo foi de 54,8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%;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no terceiro 63,6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%;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no quanto mês esse quantitativo foi de 32,7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%. Diabéticos: </a:t>
            </a:r>
            <a:r>
              <a:rPr lang="pt-BR" sz="2400" dirty="0"/>
              <a:t>50% </a:t>
            </a:r>
            <a:r>
              <a:rPr lang="pt-BR" sz="2400" dirty="0" smtClean="0"/>
              <a:t>no primeiro </a:t>
            </a:r>
            <a:r>
              <a:rPr lang="pt-BR" sz="2400" dirty="0"/>
              <a:t>mês; no segundo </a:t>
            </a:r>
            <a:r>
              <a:rPr lang="pt-BR" sz="2400" dirty="0" smtClean="0"/>
              <a:t>55%; </a:t>
            </a:r>
            <a:r>
              <a:rPr lang="pt-BR" sz="2400" dirty="0"/>
              <a:t>no terceiro 64,3</a:t>
            </a:r>
            <a:r>
              <a:rPr lang="pt-BR" sz="2400" dirty="0" smtClean="0"/>
              <a:t>%; </a:t>
            </a:r>
            <a:r>
              <a:rPr lang="pt-BR" sz="2400" dirty="0"/>
              <a:t>e no quarto mês </a:t>
            </a:r>
            <a:r>
              <a:rPr lang="pt-BR" sz="2400" dirty="0" smtClean="0"/>
              <a:t>64,4%.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Gráfic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6467"/>
            <a:ext cx="3938332" cy="223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27" y="4503627"/>
            <a:ext cx="3829313" cy="223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019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581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7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58"/>
            <a:ext cx="9144000" cy="68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– Resultados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39552" y="1484784"/>
            <a:ext cx="8064896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pt-B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</a:t>
            </a:r>
            <a:r>
              <a:rPr lang="pt-B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</a:t>
            </a:r>
            <a:r>
              <a:rPr lang="pt-B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nutricional sobre </a:t>
            </a:r>
            <a:r>
              <a:rPr lang="pt-B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alimentação saudável a 70% dos hipertensos e diabéticos</a:t>
            </a:r>
            <a:r>
              <a:rPr lang="pt-B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Gráfic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8" y="2442262"/>
            <a:ext cx="4254590" cy="271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30" y="2443829"/>
            <a:ext cx="3979634" cy="271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03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619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6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58"/>
            <a:ext cx="9144000" cy="68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– Resultados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39552" y="1484784"/>
            <a:ext cx="8064896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Garantir </a:t>
            </a:r>
            <a:r>
              <a:rPr lang="pt-B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</a:t>
            </a:r>
            <a:r>
              <a:rPr lang="pt-B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a </a:t>
            </a:r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prática de atividade física regular a 80% dos </a:t>
            </a: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usuários hipertensos </a:t>
            </a:r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diabéticos e 70% </a:t>
            </a:r>
            <a:r>
              <a:rPr lang="pt-B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os riscos do </a:t>
            </a:r>
            <a:r>
              <a:rPr lang="pt-B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tabagismo. </a:t>
            </a:r>
            <a:endParaRPr lang="pt-BR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03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619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Gráfic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80566"/>
            <a:ext cx="4032448" cy="282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71165"/>
            <a:ext cx="4032448" cy="282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3505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2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58"/>
            <a:ext cx="9144000" cy="68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 </a:t>
            </a:r>
            <a:endParaRPr lang="pt-BR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39552" y="1484784"/>
            <a:ext cx="8064896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Importância da intervenção:</a:t>
            </a:r>
          </a:p>
          <a:p>
            <a:pPr marL="808038" lvl="0" indent="0" algn="just">
              <a:lnSpc>
                <a:spcPct val="150000"/>
              </a:lnSpc>
              <a:buNone/>
            </a:pP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- Para a equipe;</a:t>
            </a:r>
          </a:p>
          <a:p>
            <a:pPr marL="808038" lvl="0" indent="0" algn="just">
              <a:lnSpc>
                <a:spcPct val="150000"/>
              </a:lnSpc>
              <a:buNone/>
            </a:pP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- Para o serviço;</a:t>
            </a:r>
          </a:p>
          <a:p>
            <a:pPr marL="808038" lvl="0" indent="0" algn="just">
              <a:lnSpc>
                <a:spcPct val="150000"/>
              </a:lnSpc>
              <a:buNone/>
            </a:pP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- Para a comunidade.</a:t>
            </a:r>
            <a:endParaRPr lang="pt-BR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 Incorporação da intervenção à rotina do serviço;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 Adaptações necessárias.</a:t>
            </a:r>
            <a:endParaRPr lang="pt-BR" sz="2400" dirty="0">
              <a:solidFill>
                <a:srgbClr val="0070C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03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619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3505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58"/>
            <a:ext cx="9144000" cy="68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 sobre o processo pessoal de aprendizagem </a:t>
            </a:r>
            <a:endParaRPr lang="pt-BR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39552" y="1484784"/>
            <a:ext cx="8064896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Expectativas iniciais;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Prática </a:t>
            </a: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profissional:</a:t>
            </a:r>
          </a:p>
          <a:p>
            <a:pPr marL="628650" indent="0" algn="just">
              <a:lnSpc>
                <a:spcPct val="150000"/>
              </a:lnSpc>
              <a:buNone/>
            </a:pP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- Melhoria </a:t>
            </a:r>
            <a:r>
              <a:rPr lang="pt-BR" sz="2400" dirty="0">
                <a:latin typeface="Arial" pitchFamily="34" charset="0"/>
                <a:cs typeface="Arial" panose="020B0604020202020204" pitchFamily="34" charset="0"/>
              </a:rPr>
              <a:t>na prática clínica</a:t>
            </a: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;</a:t>
            </a:r>
          </a:p>
          <a:p>
            <a:pPr marL="628650" indent="0" algn="just">
              <a:lnSpc>
                <a:spcPct val="150000"/>
              </a:lnSpc>
              <a:buNone/>
            </a:pPr>
            <a:r>
              <a:rPr lang="pt-BR" sz="2400" dirty="0">
                <a:latin typeface="Arial" pitchFamily="34" charset="0"/>
                <a:cs typeface="Arial" panose="020B0604020202020204" pitchFamily="34" charset="0"/>
              </a:rPr>
              <a:t>- Trabalho </a:t>
            </a: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multidisciplinar.</a:t>
            </a:r>
            <a:endParaRPr lang="pt-BR" sz="2400" dirty="0">
              <a:latin typeface="Arial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Aprendizados </a:t>
            </a: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mais relevantes:</a:t>
            </a:r>
          </a:p>
          <a:p>
            <a:pPr marL="628650" lvl="0" indent="0" algn="just">
              <a:lnSpc>
                <a:spcPct val="150000"/>
              </a:lnSpc>
              <a:buNone/>
            </a:pP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- </a:t>
            </a: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Troca </a:t>
            </a:r>
            <a:r>
              <a:rPr lang="pt-BR" sz="2400" dirty="0">
                <a:latin typeface="Arial" pitchFamily="34" charset="0"/>
                <a:cs typeface="Arial" panose="020B0604020202020204" pitchFamily="34" charset="0"/>
              </a:rPr>
              <a:t>de experiências entre colegas e orientadores;</a:t>
            </a:r>
          </a:p>
          <a:p>
            <a:pPr marL="628650" lvl="0" indent="0" algn="just">
              <a:lnSpc>
                <a:spcPct val="150000"/>
              </a:lnSpc>
              <a:buNone/>
            </a:pP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- Material </a:t>
            </a:r>
            <a:r>
              <a:rPr lang="pt-BR" sz="2400" dirty="0">
                <a:latin typeface="Arial" pitchFamily="34" charset="0"/>
                <a:cs typeface="Arial" panose="020B0604020202020204" pitchFamily="34" charset="0"/>
              </a:rPr>
              <a:t>pedagógico excelente</a:t>
            </a: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;</a:t>
            </a:r>
            <a:endParaRPr lang="pt-BR" sz="2400" dirty="0">
              <a:latin typeface="Arial" pitchFamily="34" charset="0"/>
              <a:cs typeface="Arial" panose="020B0604020202020204" pitchFamily="34" charset="0"/>
            </a:endParaRPr>
          </a:p>
          <a:p>
            <a:pPr marL="628650" lvl="0" indent="0" algn="just">
              <a:lnSpc>
                <a:spcPct val="150000"/>
              </a:lnSpc>
              <a:buNone/>
            </a:pP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- Importância </a:t>
            </a:r>
            <a:r>
              <a:rPr lang="pt-BR" sz="2400" dirty="0">
                <a:latin typeface="Arial" pitchFamily="34" charset="0"/>
                <a:cs typeface="Arial" panose="020B0604020202020204" pitchFamily="34" charset="0"/>
              </a:rPr>
              <a:t>das ações </a:t>
            </a: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educativas/preventivas.</a:t>
            </a:r>
            <a:endParaRPr lang="pt-BR" sz="2400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03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619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3505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55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ARQUIVOS\Documents\FACULDADES!!!!!!!\UFPEL\UNIDADE 4 - Avaliação da Intervenção\Avaliação da Intervenção 07\fi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987824" y="3222104"/>
            <a:ext cx="3425553" cy="1143000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  <a:endParaRPr lang="pt-BR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55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58"/>
            <a:ext cx="9144000" cy="68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6724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ação</a:t>
            </a:r>
            <a:r>
              <a:rPr lang="pt-B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programática/intervenção;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Caracterização do município de Adustina;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do Pov. João Grande.</a:t>
            </a: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ARQUIVOS\Pictures\ADUSTINA\327500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7" b="19989"/>
          <a:stretch/>
        </p:blipFill>
        <p:spPr bwMode="auto">
          <a:xfrm>
            <a:off x="12737" y="3284984"/>
            <a:ext cx="913126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7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58"/>
            <a:ext cx="9144000" cy="68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 – Local do estudo</a:t>
            </a:r>
            <a:endParaRPr lang="pt-BR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1124744"/>
            <a:ext cx="8280920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Localização: </a:t>
            </a:r>
            <a:r>
              <a:rPr lang="pt-B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nordeste da Bahia, a 340 Km de Salvador;</a:t>
            </a:r>
          </a:p>
          <a:p>
            <a:pPr marL="355600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total: </a:t>
            </a:r>
            <a:r>
              <a:rPr lang="pt-B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15.702 habitantes (IBGE, 2010);</a:t>
            </a:r>
          </a:p>
          <a:p>
            <a:pPr marL="355600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 de Saúde: </a:t>
            </a:r>
          </a:p>
          <a:p>
            <a:pPr marL="627063" indent="0">
              <a:buNone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Secretaria Municipal de Saúde;</a:t>
            </a:r>
          </a:p>
          <a:p>
            <a:pPr marL="627063" indent="0">
              <a:buNone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Unidade Mista Hospitalar Maria dos Santos Almeida;</a:t>
            </a:r>
          </a:p>
          <a:p>
            <a:pPr marL="804863" indent="-177800">
              <a:buNone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Unidade de Estratégia de Saúde da Família (ESF) no Povoado São Francisco;</a:t>
            </a:r>
          </a:p>
          <a:p>
            <a:pPr marL="627063" indent="0">
              <a:buFontTx/>
              <a:buChar char="-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Três equipes de Programa de Agentes </a:t>
            </a:r>
          </a:p>
          <a:p>
            <a:pPr marL="804863" indent="0">
              <a:buNone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Comunitários de Saúde (PACS):</a:t>
            </a:r>
          </a:p>
          <a:p>
            <a:pPr marL="1528763" indent="0">
              <a:buNone/>
              <a:tabLst>
                <a:tab pos="1077913" algn="l"/>
                <a:tab pos="1528763" algn="l"/>
              </a:tabLst>
            </a:pPr>
            <a:r>
              <a:rPr lang="pt-BR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01 na sede do município;</a:t>
            </a:r>
          </a:p>
          <a:p>
            <a:pPr marL="1528763" indent="0">
              <a:buNone/>
              <a:tabLst>
                <a:tab pos="1077913" algn="l"/>
                <a:tab pos="1528763" algn="l"/>
              </a:tabLst>
            </a:pPr>
            <a:r>
              <a:rPr lang="pt-BR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01 no Povoado Bom Jesus;</a:t>
            </a:r>
          </a:p>
          <a:p>
            <a:pPr marL="1528763" indent="0">
              <a:buNone/>
              <a:tabLst>
                <a:tab pos="1077913" algn="l"/>
                <a:tab pos="1528763" algn="l"/>
              </a:tabLst>
            </a:pPr>
            <a:r>
              <a:rPr lang="pt-BR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01 no Povoado João Grande.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upload.wikimedia.org/wikipedia/commons/thumb/d/d8/Bahia_Municip_Adustina.svg/280px-Bahia_Municip_Adustin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752" y="4005064"/>
            <a:ext cx="2777736" cy="272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82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58"/>
            <a:ext cx="9144000" cy="68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 – Local do estudo</a:t>
            </a:r>
            <a:endParaRPr lang="pt-BR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1484784"/>
            <a:ext cx="8280920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/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do Pov. João Grande:</a:t>
            </a:r>
          </a:p>
          <a:p>
            <a:pPr marL="804863" indent="0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Zona rural;</a:t>
            </a:r>
          </a:p>
          <a:p>
            <a:pPr marL="804863" indent="0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Famílias: 780</a:t>
            </a:r>
          </a:p>
          <a:p>
            <a:pPr marL="804863" indent="0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Pessoas: 2792 (SIAB, novembro 2013)</a:t>
            </a:r>
          </a:p>
          <a:p>
            <a:pPr marL="804863" indent="0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01 equipe de PACS:</a:t>
            </a:r>
          </a:p>
          <a:p>
            <a:pPr marL="1528763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- 01 enfermeiro;</a:t>
            </a:r>
          </a:p>
          <a:p>
            <a:pPr marL="1528763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- 01 médico clínico geral (cedido de outra UBS);</a:t>
            </a:r>
          </a:p>
          <a:p>
            <a:pPr marL="1528763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- 01 técnica de enfermagem;</a:t>
            </a:r>
          </a:p>
          <a:p>
            <a:pPr marL="1528763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- 01 recepcionista.</a:t>
            </a:r>
          </a:p>
          <a:p>
            <a:pPr marL="1528763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- 11 Agentes Comunitários de Saúde.</a:t>
            </a:r>
          </a:p>
          <a:p>
            <a:pPr marL="355600">
              <a:buFont typeface="Wingdings" panose="05000000000000000000" pitchFamily="2" charset="2"/>
              <a:buChar char="ü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58"/>
            <a:ext cx="9144000" cy="68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pt-BR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1484784"/>
            <a:ext cx="8280920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buNone/>
            </a:pPr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</a:p>
          <a:p>
            <a:pPr marL="271463" indent="0" algn="just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atenção a saúde dos usuários portadores de Hipertensão Arterial Sistêmica e/ou Diabetes Mellitus na área de abrangência da UBS do Povoado João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Grande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indent="0" algn="just">
              <a:buNone/>
            </a:pPr>
            <a:endParaRPr lang="pt-BR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indent="0" algn="just">
              <a:buNone/>
            </a:pPr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  <a:p>
            <a:pPr marL="698500" lvl="0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à cobertura de hipertensos e/ou diabéticos;</a:t>
            </a:r>
          </a:p>
          <a:p>
            <a:pPr marL="698500" lvl="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adesão do hipertenso e/ou diabético ao programa;</a:t>
            </a:r>
          </a:p>
          <a:p>
            <a:pPr marL="698500" lvl="0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qualidade do atendimento aos pacientes;</a:t>
            </a:r>
          </a:p>
          <a:p>
            <a:pPr marL="698500" lvl="0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o registro das informações;</a:t>
            </a:r>
          </a:p>
          <a:p>
            <a:pPr marL="698500" lvl="0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a saúde e prevenir doenças.</a:t>
            </a:r>
          </a:p>
          <a:p>
            <a:pPr marL="12700" indent="0" algn="just">
              <a:buNone/>
            </a:pPr>
            <a:endParaRPr lang="pt-BR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indent="0" algn="just">
              <a:buNone/>
            </a:pPr>
            <a:endParaRPr lang="pt-BR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58"/>
            <a:ext cx="9144000" cy="68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– Ações </a:t>
            </a:r>
            <a:endParaRPr lang="pt-BR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536" y="1484784"/>
            <a:ext cx="8496944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Divulgação na </a:t>
            </a: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comunidade;</a:t>
            </a:r>
            <a:endParaRPr lang="pt-BR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Capacitação dos </a:t>
            </a: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profissionais;</a:t>
            </a:r>
            <a:endParaRPr lang="pt-BR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Monitoramento </a:t>
            </a:r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 número de hipertensos e diabéticos cadastrados no </a:t>
            </a: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HIPERDIA;</a:t>
            </a:r>
            <a:endParaRPr lang="pt-BR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Contato com lideranças </a:t>
            </a: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comunitárias;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Atendimento </a:t>
            </a:r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clínico dos hipertensos e </a:t>
            </a: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diabéticos;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Avaliação e estratificação </a:t>
            </a:r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risco </a:t>
            </a: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cardiovascular;</a:t>
            </a:r>
            <a:endParaRPr lang="pt-BR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Grupos </a:t>
            </a:r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hipertensos e </a:t>
            </a: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diabéticos;</a:t>
            </a:r>
            <a:endParaRPr lang="pt-BR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Busca </a:t>
            </a:r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ativa dos hipertensos e diabéticos faltosos às </a:t>
            </a: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consultas;</a:t>
            </a:r>
            <a:endParaRPr lang="pt-BR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Monitoramento das </a:t>
            </a: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intervenções.</a:t>
            </a:r>
          </a:p>
        </p:txBody>
      </p:sp>
    </p:spTree>
    <p:extLst>
      <p:ext uri="{BB962C8B-B14F-4D97-AF65-F5344CB8AC3E}">
        <p14:creationId xmlns:p14="http://schemas.microsoft.com/office/powerpoint/2010/main" val="32257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58"/>
            <a:ext cx="9144000" cy="68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– Logística</a:t>
            </a:r>
            <a:endParaRPr lang="pt-BR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536" y="1484784"/>
            <a:ext cx="8496944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Manuais Técnicos </a:t>
            </a: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Ministério da Saúde, 2013</a:t>
            </a: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pt-BR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Ficha </a:t>
            </a:r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Cadastro do Hipertenso e/ou Diabético </a:t>
            </a: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 HIPERDIA;</a:t>
            </a:r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Ficha-espelho </a:t>
            </a:r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fornecida pela </a:t>
            </a: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UFPEL;</a:t>
            </a:r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Análise </a:t>
            </a:r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situacional e definição do foco para </a:t>
            </a: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intervenção;</a:t>
            </a:r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Melhoria no acolhimento </a:t>
            </a:r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dos </a:t>
            </a: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usuários;</a:t>
            </a:r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Monitoramento semanal das ações programáticas;</a:t>
            </a:r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Solicitação </a:t>
            </a:r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ao Gestor </a:t>
            </a: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Municipal de melhores condições de trabalho.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58"/>
            <a:ext cx="9144000" cy="68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– Resultados</a:t>
            </a:r>
            <a:endParaRPr lang="pt-BR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39552" y="1484784"/>
            <a:ext cx="8136904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0" indent="-273050" algn="just"/>
            <a:r>
              <a:rPr lang="pt-BR" sz="2400" dirty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Cadastrar 60% dos hipertensos e/ou diabéticos da área de abrangência no Programa de Atenção à Hipertensão Arterial e à Diabetes Mellitus da unidade de saúde</a:t>
            </a:r>
            <a:r>
              <a:rPr lang="pt-B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73050" lv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Antes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iniciar o projeto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intervenção: 177 hipertensos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96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diabéticos;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Após as 16 semanas, esse quantitativo aumentou para 227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116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respectivamente.</a:t>
            </a:r>
          </a:p>
        </p:txBody>
      </p:sp>
      <p:pic>
        <p:nvPicPr>
          <p:cNvPr id="3" name="Gráfic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23452"/>
            <a:ext cx="4042122" cy="270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Gráfico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09822"/>
            <a:ext cx="4071203" cy="271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49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58"/>
            <a:ext cx="9144000" cy="68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– Resultados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39552" y="1484784"/>
            <a:ext cx="8136904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0" indent="-273050" algn="just"/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Buscar </a:t>
            </a:r>
            <a:r>
              <a:rPr lang="pt-B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dos hipertensos e/ou diabéticos faltosos às consultas na unidade de saúde conforme a periodicidade recomendada</a:t>
            </a:r>
            <a:r>
              <a:rPr lang="pt-B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 indent="12700" algn="just">
              <a:buFontTx/>
              <a:buChar char="-"/>
            </a:pPr>
            <a:r>
              <a:rPr lang="pt-BR" sz="2400" smtClean="0">
                <a:latin typeface="Arial" pitchFamily="34" charset="0"/>
                <a:cs typeface="Arial" pitchFamily="34" charset="0"/>
              </a:rPr>
              <a:t> Hipertensos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primeiro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mês 78,9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%;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no segundo 114,3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%;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no terceiro 97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%;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no quarto mês 81,5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%.</a:t>
            </a:r>
          </a:p>
          <a:p>
            <a:pPr lvl="0" indent="12700" algn="just">
              <a:buFontTx/>
              <a:buChar char="-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Diabéticos: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primeiro mês 78,6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%;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segundo mês com 127,3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%;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terceiro 118,2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%;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no quarto mês com 92,9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%. </a:t>
            </a:r>
            <a:endParaRPr lang="pt-BR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Gráfic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86" y="4293096"/>
            <a:ext cx="3945198" cy="218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3888432" cy="218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924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5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902</Words>
  <Application>Microsoft Office PowerPoint</Application>
  <PresentationFormat>Apresentação na tela (4:3)</PresentationFormat>
  <Paragraphs>111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Universidade Federal de Pelotas Departamento de Medicina Social Curso de Especialização em Saúde da Família</vt:lpstr>
      <vt:lpstr>Introdução</vt:lpstr>
      <vt:lpstr>Introdução – Local do estudo</vt:lpstr>
      <vt:lpstr>Introdução – Local do estudo</vt:lpstr>
      <vt:lpstr>Objetivos</vt:lpstr>
      <vt:lpstr>Metodologia – Ações </vt:lpstr>
      <vt:lpstr>Metodologia – Logística</vt:lpstr>
      <vt:lpstr>Metas – Resultados</vt:lpstr>
      <vt:lpstr>Metas – Resultados</vt:lpstr>
      <vt:lpstr>Metas – Resultados</vt:lpstr>
      <vt:lpstr>Metas – Resultados</vt:lpstr>
      <vt:lpstr>Metas – Resultados</vt:lpstr>
      <vt:lpstr>Metas – Resultados</vt:lpstr>
      <vt:lpstr>Metas – Resultados</vt:lpstr>
      <vt:lpstr>Discussão </vt:lpstr>
      <vt:lpstr>Reflexão crítica sobre o processo pessoal de aprendizagem 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Messias</dc:creator>
  <cp:lastModifiedBy>Messias</cp:lastModifiedBy>
  <cp:revision>52</cp:revision>
  <dcterms:created xsi:type="dcterms:W3CDTF">2014-03-26T00:15:51Z</dcterms:created>
  <dcterms:modified xsi:type="dcterms:W3CDTF">2014-03-27T03:57:47Z</dcterms:modified>
</cp:coreProperties>
</file>