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7"/>
  </p:notesMasterIdLst>
  <p:sldIdLst>
    <p:sldId id="256" r:id="rId2"/>
    <p:sldId id="378" r:id="rId3"/>
    <p:sldId id="289" r:id="rId4"/>
    <p:sldId id="340" r:id="rId5"/>
    <p:sldId id="291" r:id="rId6"/>
    <p:sldId id="258" r:id="rId7"/>
    <p:sldId id="344" r:id="rId8"/>
    <p:sldId id="346" r:id="rId9"/>
    <p:sldId id="373" r:id="rId10"/>
    <p:sldId id="374" r:id="rId11"/>
    <p:sldId id="365" r:id="rId12"/>
    <p:sldId id="375" r:id="rId13"/>
    <p:sldId id="376" r:id="rId14"/>
    <p:sldId id="347" r:id="rId15"/>
    <p:sldId id="348" r:id="rId16"/>
    <p:sldId id="368" r:id="rId17"/>
    <p:sldId id="370" r:id="rId18"/>
    <p:sldId id="349" r:id="rId19"/>
    <p:sldId id="372" r:id="rId20"/>
    <p:sldId id="358" r:id="rId21"/>
    <p:sldId id="360" r:id="rId22"/>
    <p:sldId id="361" r:id="rId23"/>
    <p:sldId id="362" r:id="rId24"/>
    <p:sldId id="377" r:id="rId25"/>
    <p:sldId id="330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B20A6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6" autoAdjust="0"/>
    <p:restoredTop sz="94660"/>
  </p:normalViewPr>
  <p:slideViewPr>
    <p:cSldViewPr>
      <p:cViewPr varScale="1">
        <p:scale>
          <a:sx n="79" d="100"/>
          <a:sy n="79" d="100"/>
        </p:scale>
        <p:origin x="9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81055-6822-4D54-9B65-4D74733CE053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A19EB-449A-499E-9F90-5B86D0500D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4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A19EB-449A-499E-9F90-5B86D0500DEC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55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B8B33A-161B-4368-8864-C4793A933587}" type="datetimeFigureOut">
              <a:rPr lang="pt-BR" smtClean="0"/>
              <a:pPr>
                <a:defRPr/>
              </a:pPr>
              <a:t>23/10/2015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E3D9E3-EEBB-47BB-9253-37DB7EA8A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929618" cy="30003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x-none" sz="3600" dirty="0"/>
              <a:t>Melhoria da atenção ao Pré-natal e Puerpério no centro de saúde Edite Cardoso, Mucajaí/RR</a:t>
            </a:r>
            <a:r>
              <a:rPr lang="pt-BR" sz="3600" dirty="0"/>
              <a:t/>
            </a:r>
            <a:br>
              <a:rPr lang="pt-BR" sz="3600" dirty="0"/>
            </a:br>
            <a:endParaRPr lang="pt-BR" sz="28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2214546" y="5414986"/>
            <a:ext cx="6172200" cy="13716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Manuel Alejandro La Cruz </a:t>
            </a:r>
            <a:endParaRPr lang="pt-BR" dirty="0" smtClean="0">
              <a:solidFill>
                <a:srgbClr val="002060"/>
              </a:solidFill>
            </a:endParaRPr>
          </a:p>
          <a:p>
            <a:pPr algn="ctr"/>
            <a:r>
              <a:rPr lang="pt-BR" dirty="0" smtClean="0">
                <a:solidFill>
                  <a:srgbClr val="002060"/>
                </a:solidFill>
              </a:rPr>
              <a:t>Orientador: Pablo Viana Stolz</a:t>
            </a:r>
          </a:p>
          <a:p>
            <a:pPr algn="ctr" eaLnBrk="1" hangingPunct="1"/>
            <a:endParaRPr lang="pt-BR" dirty="0" smtClean="0">
              <a:solidFill>
                <a:srgbClr val="B20A6E"/>
              </a:solidFill>
            </a:endParaRPr>
          </a:p>
          <a:p>
            <a:pPr algn="ctr" eaLnBrk="1" hangingPunct="1"/>
            <a:endParaRPr lang="pt-BR" dirty="0" smtClean="0">
              <a:solidFill>
                <a:srgbClr val="B20A6E"/>
              </a:solidFill>
            </a:endParaRPr>
          </a:p>
          <a:p>
            <a:pPr eaLnBrk="1" hangingPunct="1"/>
            <a:endParaRPr lang="pt-BR" dirty="0" smtClean="0">
              <a:solidFill>
                <a:srgbClr val="B20A6E"/>
              </a:solidFill>
            </a:endParaRPr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1368152" cy="11290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2195736" y="12842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Universidade Aberta do SUS - UNASUS</a:t>
            </a:r>
            <a:endParaRPr lang="en-US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  <a:p>
            <a:pPr algn="ctr"/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Universidade Federal de Pelotas</a:t>
            </a:r>
            <a:endParaRPr lang="en-US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  <a:p>
            <a:pPr algn="ctr"/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Especialização em Saúde da Família</a:t>
            </a:r>
            <a:endParaRPr lang="en-US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  <a:p>
            <a:pPr algn="ctr"/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Modalidade a Distância</a:t>
            </a:r>
          </a:p>
          <a:p>
            <a:pPr algn="ctr"/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Turma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5</a:t>
            </a:r>
            <a:endParaRPr lang="en-US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296144"/>
          </a:xfrm>
        </p:spPr>
        <p:txBody>
          <a:bodyPr>
            <a:noAutofit/>
          </a:bodyPr>
          <a:lstStyle/>
          <a:p>
            <a:r>
              <a:rPr lang="pt-BR" sz="2000" cap="none" dirty="0" smtClean="0">
                <a:solidFill>
                  <a:prstClr val="black"/>
                </a:solidFill>
              </a:rPr>
              <a:t>Meta </a:t>
            </a:r>
            <a:r>
              <a:rPr lang="pt-BR" sz="2000" cap="none" dirty="0">
                <a:solidFill>
                  <a:prstClr val="black"/>
                </a:solidFill>
              </a:rPr>
              <a:t>2.3. Realizar pelo menos um exame de mamas em 100% das gestantes.</a:t>
            </a:r>
            <a:br>
              <a:rPr lang="pt-BR" sz="2000" cap="none" dirty="0">
                <a:solidFill>
                  <a:prstClr val="black"/>
                </a:solidFill>
              </a:rPr>
            </a:br>
            <a:endParaRPr lang="pt-BR" sz="20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99592" y="1628800"/>
            <a:ext cx="6916911" cy="3859636"/>
          </a:xfrm>
          <a:prstGeom prst="rect">
            <a:avLst/>
          </a:prstGeom>
        </p:spPr>
      </p:pic>
      <p:sp>
        <p:nvSpPr>
          <p:cNvPr id="4" name="CaixaDeTexto 5"/>
          <p:cNvSpPr txBox="1"/>
          <p:nvPr/>
        </p:nvSpPr>
        <p:spPr>
          <a:xfrm>
            <a:off x="5796136" y="2708920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26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29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35 gestantes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16787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Meta </a:t>
            </a:r>
            <a:r>
              <a:rPr lang="pt-BR" dirty="0"/>
              <a:t>2.4: Garantir a 100% das gestantes a solicitação de exames laboratoriais de acordo com protocolo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Meta 2.5: Garantir a 100% das gestantes a prescrição de sulfato ferroso e ácido fólico conforme protocolo.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Estas ações foram realizadas </a:t>
            </a:r>
            <a:r>
              <a:rPr lang="pt-BR" dirty="0"/>
              <a:t>em 100% das gestantes durante os três </a:t>
            </a:r>
            <a:r>
              <a:rPr lang="pt-BR" dirty="0" smtClean="0"/>
              <a:t>meses.</a:t>
            </a:r>
            <a:endParaRPr lang="pt-BR" dirty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285" y="116632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5"/>
          <p:cNvSpPr txBox="1"/>
          <p:nvPr/>
        </p:nvSpPr>
        <p:spPr>
          <a:xfrm>
            <a:off x="3203848" y="4293096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26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31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35 gestantes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3076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064896" cy="1368152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ts val="600"/>
              </a:spcBef>
            </a:pP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2400" cap="none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2200" cap="none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pt-BR" sz="2200" cap="none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pt-BR" sz="2200" cap="none" dirty="0" smtClean="0">
                <a:solidFill>
                  <a:schemeClr val="tx1"/>
                </a:solidFill>
                <a:ea typeface="+mn-ea"/>
                <a:cs typeface="+mn-cs"/>
              </a:rPr>
              <a:t>Meta 2.6: Garantir 100% das gestantes com vacina antitetânica em dia.</a:t>
            </a:r>
            <a:br>
              <a:rPr lang="pt-BR" sz="2200" cap="none" dirty="0" smtClean="0">
                <a:solidFill>
                  <a:schemeClr val="tx1"/>
                </a:solidFill>
                <a:ea typeface="+mn-ea"/>
                <a:cs typeface="+mn-cs"/>
              </a:rPr>
            </a:br>
            <a:endParaRPr lang="pt-BR" sz="2200" dirty="0">
              <a:solidFill>
                <a:schemeClr val="tx1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59972" y="1988840"/>
            <a:ext cx="7364828" cy="3963401"/>
          </a:xfrm>
          <a:prstGeom prst="rect">
            <a:avLst/>
          </a:prstGeom>
        </p:spPr>
      </p:pic>
      <p:sp>
        <p:nvSpPr>
          <p:cNvPr id="5" name="CaixaDeTexto 5"/>
          <p:cNvSpPr txBox="1"/>
          <p:nvPr/>
        </p:nvSpPr>
        <p:spPr>
          <a:xfrm>
            <a:off x="5796136" y="2708920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21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28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33 gestantes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03735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827912" cy="1307546"/>
          </a:xfrm>
        </p:spPr>
        <p:txBody>
          <a:bodyPr>
            <a:normAutofit/>
          </a:bodyPr>
          <a:lstStyle/>
          <a:p>
            <a:r>
              <a:rPr lang="pt-BR" sz="2000" cap="none" dirty="0" smtClean="0">
                <a:solidFill>
                  <a:schemeClr val="tx1"/>
                </a:solidFill>
              </a:rPr>
              <a:t>Meta 2.7: </a:t>
            </a:r>
            <a:r>
              <a:rPr lang="pt-BR" sz="2000" cap="none" dirty="0">
                <a:solidFill>
                  <a:schemeClr val="tx1"/>
                </a:solidFill>
              </a:rPr>
              <a:t>Garantir 100% das gestantes com vacina </a:t>
            </a:r>
            <a:r>
              <a:rPr lang="pt-BR" sz="2000" cap="none" dirty="0" smtClean="0">
                <a:solidFill>
                  <a:schemeClr val="tx1"/>
                </a:solidFill>
              </a:rPr>
              <a:t>contra Hepatite B </a:t>
            </a:r>
            <a:r>
              <a:rPr lang="pt-BR" sz="2000" cap="none" dirty="0">
                <a:solidFill>
                  <a:schemeClr val="tx1"/>
                </a:solidFill>
              </a:rPr>
              <a:t>em dia.</a:t>
            </a:r>
            <a:br>
              <a:rPr lang="pt-BR" sz="2000" cap="none" dirty="0">
                <a:solidFill>
                  <a:schemeClr val="tx1"/>
                </a:solidFill>
              </a:rPr>
            </a:b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1555050"/>
            <a:ext cx="7312345" cy="4021046"/>
          </a:xfrm>
          <a:prstGeom prst="rect">
            <a:avLst/>
          </a:prstGeom>
        </p:spPr>
      </p:pic>
      <p:sp>
        <p:nvSpPr>
          <p:cNvPr id="5" name="CaixaDeTexto 5"/>
          <p:cNvSpPr txBox="1"/>
          <p:nvPr/>
        </p:nvSpPr>
        <p:spPr>
          <a:xfrm>
            <a:off x="5796136" y="2521361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24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30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34 gestantes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00362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 algn="just"/>
            <a:r>
              <a:rPr lang="pt-BR" sz="2000" dirty="0" smtClean="0"/>
              <a:t>Meta 2.8: Realizar avaliação da necessidade de atendimento odontológico em 100% das gestantes durante o pré-natal.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80628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594" y="1988841"/>
            <a:ext cx="7070378" cy="3907314"/>
          </a:xfrm>
          <a:prstGeom prst="rect">
            <a:avLst/>
          </a:prstGeom>
        </p:spPr>
      </p:pic>
      <p:sp>
        <p:nvSpPr>
          <p:cNvPr id="5" name="CaixaDeTexto 5"/>
          <p:cNvSpPr txBox="1"/>
          <p:nvPr/>
        </p:nvSpPr>
        <p:spPr>
          <a:xfrm>
            <a:off x="6012160" y="2852936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20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29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3</a:t>
            </a:r>
            <a:r>
              <a:rPr lang="es-ES" sz="1600" dirty="0" smtClean="0"/>
              <a:t>5 gestantes</a:t>
            </a:r>
            <a:endParaRPr lang="pt-B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Meta 2.9</a:t>
            </a:r>
            <a:r>
              <a:rPr lang="pt-BR" sz="2000" b="1" dirty="0" smtClean="0"/>
              <a:t>:</a:t>
            </a:r>
            <a:r>
              <a:rPr lang="pt-BR" sz="2000" dirty="0" smtClean="0"/>
              <a:t> Garantir a primeira consulta odontológica programática para 100% das gestantes cadastradas. </a:t>
            </a:r>
          </a:p>
          <a:p>
            <a:endParaRPr lang="pt-BR" sz="1400" dirty="0"/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73778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089" y="2071856"/>
            <a:ext cx="7001711" cy="400700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940152" y="3191166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22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29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34 gestantes</a:t>
            </a:r>
            <a:endParaRPr lang="pt-B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534672" cy="640871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Meta </a:t>
            </a:r>
            <a:r>
              <a:rPr lang="pt-BR" dirty="0"/>
              <a:t>3.1: Realizar busca ativa de 100% das gestantes faltosas às consultas de pré-natal.</a:t>
            </a:r>
          </a:p>
          <a:p>
            <a:pPr algn="just"/>
            <a:r>
              <a:rPr lang="pt-BR" dirty="0"/>
              <a:t>Esta ação foi realizada em 100% das gestantes durante os três meses.</a:t>
            </a:r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Meta </a:t>
            </a:r>
            <a:r>
              <a:rPr lang="pt-BR" dirty="0"/>
              <a:t>4.1: Manter registro na ficha espelho de pré-natal/vacinação em 100% das gestantes. </a:t>
            </a:r>
          </a:p>
          <a:p>
            <a:pPr algn="just"/>
            <a:r>
              <a:rPr lang="pt-BR" dirty="0" smtClean="0"/>
              <a:t>Esta </a:t>
            </a:r>
            <a:r>
              <a:rPr lang="pt-BR" dirty="0"/>
              <a:t>ação foi realizada em 100% das gestantes durante os três meses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Meta </a:t>
            </a:r>
            <a:r>
              <a:rPr lang="pt-BR" dirty="0"/>
              <a:t>5.1: Avaliar risco gestacional em 100% das gestantes.</a:t>
            </a:r>
          </a:p>
          <a:p>
            <a:pPr algn="just"/>
            <a:r>
              <a:rPr lang="pt-BR" dirty="0"/>
              <a:t>Esta ação foi realizada em 100% das gestantes durante os três meses.</a:t>
            </a:r>
          </a:p>
          <a:p>
            <a:endParaRPr lang="pt-BR" dirty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73778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5"/>
          <p:cNvSpPr txBox="1"/>
          <p:nvPr/>
        </p:nvSpPr>
        <p:spPr>
          <a:xfrm>
            <a:off x="4545251" y="1484784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26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3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5 gestantes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32040" y="5805264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26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31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35 gestantes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296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Objetivo 6: Promover a saúde no pré-natal.	</a:t>
            </a:r>
          </a:p>
          <a:p>
            <a:pPr algn="just"/>
            <a:r>
              <a:rPr lang="pt-BR" sz="1800" dirty="0"/>
              <a:t>Meta 6.1: Garantir a 100% das gestantes orientações nutricional durante a gestação.</a:t>
            </a:r>
          </a:p>
          <a:p>
            <a:pPr algn="just"/>
            <a:r>
              <a:rPr lang="pt-BR" sz="1800" dirty="0" smtClean="0"/>
              <a:t>Meta </a:t>
            </a:r>
            <a:r>
              <a:rPr lang="pt-BR" sz="1800" dirty="0"/>
              <a:t>6.2: Promover o aleitamento materno junto a 100% das gestantes.</a:t>
            </a:r>
          </a:p>
          <a:p>
            <a:pPr algn="just"/>
            <a:r>
              <a:rPr lang="pt-BR" sz="1800" dirty="0" smtClean="0"/>
              <a:t>Meta </a:t>
            </a:r>
            <a:r>
              <a:rPr lang="pt-BR" sz="1800" dirty="0"/>
              <a:t>6.3: Orientar 100% das gestantes sobre os cuidados com o recém-nascido (teste do pezinho, decúbito dorsal para dormir).</a:t>
            </a:r>
          </a:p>
          <a:p>
            <a:pPr algn="just"/>
            <a:r>
              <a:rPr lang="pt-BR" sz="1800" dirty="0"/>
              <a:t>Meta 6.4: Orientar 100% das gestantes sobre anticoncepção após o parto.</a:t>
            </a:r>
          </a:p>
          <a:p>
            <a:pPr algn="just"/>
            <a:r>
              <a:rPr lang="pt-BR" sz="1800" dirty="0"/>
              <a:t>Meta 6.5: Orientar 100% das gestantes sobre os riscos do tabagismo e do uso de álcool e drogas na gestação.</a:t>
            </a:r>
          </a:p>
          <a:p>
            <a:pPr algn="just"/>
            <a:r>
              <a:rPr lang="pt-BR" sz="1800" dirty="0"/>
              <a:t>Meta 6.6: Orientar 100% das gestantes sobre higiene bucal</a:t>
            </a:r>
            <a:r>
              <a:rPr lang="pt-BR" sz="1800" dirty="0" smtClean="0"/>
              <a:t>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Estas ações foram realizadas </a:t>
            </a:r>
            <a:r>
              <a:rPr lang="pt-BR" sz="1800" dirty="0"/>
              <a:t>em 100% das gestantes durante os três meses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73778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3635896" y="5445224"/>
            <a:ext cx="2855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26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31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35 gestantes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590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6779096" cy="5925272"/>
          </a:xfrm>
        </p:spPr>
        <p:txBody>
          <a:bodyPr/>
          <a:lstStyle/>
          <a:p>
            <a:r>
              <a:rPr lang="pt-BR" sz="2000" dirty="0" smtClean="0"/>
              <a:t>Objetivo 1. Ampliar a cobertura da atenção a puérperas.</a:t>
            </a:r>
          </a:p>
          <a:p>
            <a:pPr algn="just"/>
            <a:r>
              <a:rPr lang="pt-BR" sz="2000" dirty="0" smtClean="0"/>
              <a:t>Meta 1.1: Garantir a 80% das puérperas cadastradas no programa de Puerpério da Unidade de Saúde consulta puerperal antes dos 42 dias após o parto.</a:t>
            </a:r>
          </a:p>
          <a:p>
            <a:pPr algn="just"/>
            <a:r>
              <a:rPr lang="pt-BR" sz="2000" dirty="0"/>
              <a:t> Objetivo 2: Melhorar a qualidade da atenção às puérperas na unidade de saúde</a:t>
            </a:r>
          </a:p>
          <a:p>
            <a:pPr algn="just"/>
            <a:r>
              <a:rPr lang="pt-BR" sz="2000" dirty="0"/>
              <a:t>Meta 2.1: Examinar as mamas em 100% das puérperas cadastradas no Programa.</a:t>
            </a:r>
          </a:p>
          <a:p>
            <a:pPr algn="just"/>
            <a:r>
              <a:rPr lang="pt-BR" sz="2000" dirty="0"/>
              <a:t>Meta 2.2: Examinar o abdome em 100% das puérperas cadastradas no Programa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/>
              <a:t>Meta 2.3: Realizar exame ginecológico em 100 % das puérperas cadastradas no Programa.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Estas ações foram realizadas em 100% das puérperas durante os três meses.</a:t>
            </a:r>
          </a:p>
          <a:p>
            <a:pPr algn="just"/>
            <a:endParaRPr lang="pt-BR" sz="2000" dirty="0" smtClean="0"/>
          </a:p>
          <a:p>
            <a:endParaRPr lang="pt-BR" sz="1400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476672"/>
            <a:ext cx="7313240" cy="5997280"/>
          </a:xfrm>
        </p:spPr>
        <p:txBody>
          <a:bodyPr>
            <a:normAutofit/>
          </a:bodyPr>
          <a:lstStyle/>
          <a:p>
            <a:r>
              <a:rPr lang="pt-BR" sz="1800" dirty="0"/>
              <a:t>Meta 2.4: Avaliar o estado psíquico em 100% das puérperas cadastradas no Programa.</a:t>
            </a:r>
            <a:endParaRPr lang="pt-BR" sz="1800" dirty="0" smtClean="0"/>
          </a:p>
          <a:p>
            <a:endParaRPr lang="pt-BR" sz="1800" dirty="0"/>
          </a:p>
          <a:p>
            <a:r>
              <a:rPr lang="pt-BR" sz="1800" dirty="0" smtClean="0"/>
              <a:t>Meta </a:t>
            </a:r>
            <a:r>
              <a:rPr lang="pt-BR" sz="1800" dirty="0"/>
              <a:t>2.5: Avaliar intercorrências em 100% das puérperas cadastradas no Programa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/>
              <a:t>Meta 2.6. Prescrever a 100% das puérperas um dos métodos de </a:t>
            </a:r>
            <a:r>
              <a:rPr lang="pt-BR" sz="1800" dirty="0" smtClean="0"/>
              <a:t>anticoncepção.</a:t>
            </a:r>
          </a:p>
          <a:p>
            <a:endParaRPr lang="pt-BR" sz="1800" dirty="0" smtClean="0"/>
          </a:p>
          <a:p>
            <a:pPr algn="just"/>
            <a:r>
              <a:rPr lang="pt-BR" sz="1800" dirty="0"/>
              <a:t>Objetivo 3: Melhorar a adesão das mães ao puerpério. </a:t>
            </a:r>
          </a:p>
          <a:p>
            <a:pPr algn="just"/>
            <a:r>
              <a:rPr lang="pt-BR" sz="1800" dirty="0"/>
              <a:t>Meta 3.1: Realizar busca ativa em 100% das puérperas que não realizaram a consulta de puerpério até 30 dias após o parto.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Esta ação foi realizada </a:t>
            </a:r>
            <a:r>
              <a:rPr lang="pt-BR" sz="1800" dirty="0"/>
              <a:t>em 100% das puérperas durante os três meses</a:t>
            </a:r>
            <a:r>
              <a:rPr lang="pt-BR" sz="1800" dirty="0" smtClean="0"/>
              <a:t>.</a:t>
            </a:r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47864" y="5301208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7 puérperas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6 puérperas</a:t>
            </a:r>
          </a:p>
          <a:p>
            <a:r>
              <a:rPr lang="pt-BR" sz="1600" dirty="0" smtClean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4 puérperas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963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400" b="1" dirty="0"/>
              <a:t>centro de saúde Edite Cardoso, Mucajaí/RR</a:t>
            </a: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41" y="1556792"/>
            <a:ext cx="6456717" cy="484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26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/>
              <a:t>Objetivo 4. Melhorar o registro das informações.</a:t>
            </a:r>
          </a:p>
          <a:p>
            <a:pPr algn="just"/>
            <a:r>
              <a:rPr lang="pt-BR" sz="1800" dirty="0" smtClean="0"/>
              <a:t>Meta 4.1: Manter registro na ficha de acompanhamento do Programa 100% das puérperas.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algn="just"/>
            <a:r>
              <a:rPr lang="pt-BR" sz="1800" dirty="0" smtClean="0"/>
              <a:t>Objetivo 5. Promover a saúde das puérperas 	</a:t>
            </a:r>
          </a:p>
          <a:p>
            <a:pPr algn="just"/>
            <a:r>
              <a:rPr lang="pt-BR" sz="1800" dirty="0" smtClean="0"/>
              <a:t>Meta 5.1: Orientar 100% das puérperas cadastradas no Programa sobre os cuidados do recém-nascido </a:t>
            </a:r>
          </a:p>
          <a:p>
            <a:pPr algn="just"/>
            <a:r>
              <a:rPr lang="pt-BR" sz="1800" dirty="0" smtClean="0"/>
              <a:t>Objetivo 5.2: Orientar as puérperas cadastradas no Programa sobre aleitamento materno exclusivo.</a:t>
            </a:r>
          </a:p>
          <a:p>
            <a:pPr algn="just"/>
            <a:r>
              <a:rPr lang="pt-BR" sz="1800" dirty="0" smtClean="0"/>
              <a:t>Meta 5.2: Orientar 100% das puérperas cadastradas no Programa sobre aleitamento materno exclusivo.</a:t>
            </a:r>
          </a:p>
          <a:p>
            <a:pPr algn="just"/>
            <a:r>
              <a:rPr lang="pt-BR" sz="1800" dirty="0"/>
              <a:t>Objetivo 5.3: Orientaremos as puérperas cadastradas no Programa sobre planejamento familiar.</a:t>
            </a:r>
          </a:p>
          <a:p>
            <a:pPr algn="just"/>
            <a:r>
              <a:rPr lang="pt-BR" sz="1800" dirty="0"/>
              <a:t>Meta 5.3: Orientaremos 100% das puérperas cadastradas no Programa sobre planejamento familiar</a:t>
            </a:r>
            <a:r>
              <a:rPr lang="pt-BR" sz="1800" dirty="0" smtClean="0"/>
              <a:t>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Estas ações foram realizadas em 100% das puérperas durante os três meses.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80628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5148064" y="6027003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7 puérperas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6 puérperas</a:t>
            </a:r>
          </a:p>
          <a:p>
            <a:r>
              <a:rPr lang="pt-BR" sz="1600" dirty="0" smtClean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4 puérperas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dirty="0" smtClean="0"/>
              <a:t>O ponto de partida desse trabalho foi de conscientização, com a apresentação do projeto, dos protocolos do MS, discutindo as responsabilidades </a:t>
            </a:r>
            <a:r>
              <a:rPr lang="pt-BR" sz="2000" dirty="0"/>
              <a:t>da Atenção </a:t>
            </a:r>
            <a:r>
              <a:rPr lang="pt-BR" sz="2000" dirty="0" smtClean="0"/>
              <a:t>Primária em Saúde e dos profissionais, que tem um papel fundamental nas ações de prevenção. </a:t>
            </a:r>
            <a:r>
              <a:rPr lang="pt-BR" sz="2000" dirty="0"/>
              <a:t>A partir daí passamos </a:t>
            </a:r>
            <a:r>
              <a:rPr lang="pt-BR" sz="2000" dirty="0" smtClean="0"/>
              <a:t>a estudar estratégias a fim de atingir </a:t>
            </a:r>
            <a:r>
              <a:rPr lang="pt-BR" sz="2000" dirty="0"/>
              <a:t>os </a:t>
            </a:r>
            <a:r>
              <a:rPr lang="pt-BR" sz="2000" dirty="0" smtClean="0"/>
              <a:t>objetivos propostos.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Percebo </a:t>
            </a:r>
            <a:r>
              <a:rPr lang="pt-BR" sz="2000" dirty="0"/>
              <a:t>a equipe está mais unida e responsável em relação à funcionalidade dos serviços, com uma visão de ampliar as ações para outros programas. A flexibilidade da gestão em relação ao atendimento programado beneficiou a comunidade que se encontra muito satisfeita com todas estas ações desenvolvidas. O acolhimento e a escuta qualificada no atendimento clínico também contribuiu para a melhoria dos serviços, reflexo das capacitações realizadas no início da intervenção.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DISCUSSÃO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algn="just"/>
            <a:endParaRPr lang="pt-BR" sz="2000" dirty="0" smtClean="0"/>
          </a:p>
          <a:p>
            <a:pPr algn="just">
              <a:buNone/>
            </a:pPr>
            <a:r>
              <a:rPr lang="pt-BR" sz="2000" dirty="0" smtClean="0"/>
              <a:t>     	Referente á comunidade, todas as mudanças que fizemos foram primeiramente pensando na melhoria da população, que demonstraram seu agradecimento durante o acolhimento, nas consultas clínicas, nas palestras e visitas domiciliares. </a:t>
            </a:r>
            <a:r>
              <a:rPr lang="pt-BR" sz="2000" dirty="0"/>
              <a:t>As ações realizadas na comunidade como as reuniões de grupo, as campanhas de saúde com foco na prevenção, a prioridade de atendimento, e agilidade na realização dos exames, contribuiu para que a comunidade percebesse que a equipe estava desenvolvendo um trabalho diferenciado, procurando atender todas as necessidades dentro do programa, conforme preconizado pelo Ministério da Saúde</a:t>
            </a:r>
            <a:r>
              <a:rPr lang="pt-BR" sz="2000" dirty="0" smtClean="0"/>
              <a:t>.</a:t>
            </a:r>
          </a:p>
          <a:p>
            <a:pPr algn="just">
              <a:buNone/>
            </a:pPr>
            <a:r>
              <a:rPr lang="pt-BR" sz="2000" dirty="0" smtClean="0"/>
              <a:t> 		Vejo </a:t>
            </a:r>
            <a:r>
              <a:rPr lang="pt-BR" sz="2000" dirty="0"/>
              <a:t>como uma importante realização pessoal e profissional a incorporação das ações a rotina dos serviços e uma visão da equipe em ampliar as ações para outros programas. 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  <a:p>
            <a:endParaRPr lang="pt-BR" dirty="0"/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559" y="260648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Ao me inscrever nessa especialização, confesso que fiquei apreensivo, devido a todas as exigências do curso e sem saber se teria condições de adequar os meus horários a extensa carga horária </a:t>
            </a:r>
            <a:r>
              <a:rPr lang="pt-BR" dirty="0" smtClean="0"/>
              <a:t>que temos que cumprir.</a:t>
            </a:r>
          </a:p>
          <a:p>
            <a:pPr algn="just"/>
            <a:r>
              <a:rPr lang="pt-BR" dirty="0"/>
              <a:t>Dentro do proposto pela </a:t>
            </a:r>
            <a:r>
              <a:rPr lang="pt-BR" dirty="0" smtClean="0"/>
              <a:t>especialização, de </a:t>
            </a:r>
            <a:r>
              <a:rPr lang="pt-BR" dirty="0"/>
              <a:t>posse </a:t>
            </a:r>
            <a:r>
              <a:rPr lang="pt-BR" dirty="0" smtClean="0"/>
              <a:t>do  </a:t>
            </a:r>
            <a:r>
              <a:rPr lang="pt-BR" dirty="0"/>
              <a:t>material disponibilizado </a:t>
            </a:r>
            <a:r>
              <a:rPr lang="pt-BR" dirty="0" smtClean="0"/>
              <a:t>pelo curso, </a:t>
            </a:r>
            <a:r>
              <a:rPr lang="pt-BR" dirty="0"/>
              <a:t>comecei a </a:t>
            </a:r>
            <a:r>
              <a:rPr lang="pt-BR" dirty="0" smtClean="0"/>
              <a:t>estudar. No </a:t>
            </a:r>
            <a:r>
              <a:rPr lang="pt-BR" dirty="0"/>
              <a:t>entanto, tive muitas dificuldades no início, de adaptação em relação ao grande número de atividades e </a:t>
            </a:r>
            <a:r>
              <a:rPr lang="pt-BR" dirty="0" smtClean="0"/>
              <a:t>de domínio do idioma, </a:t>
            </a:r>
            <a:r>
              <a:rPr lang="pt-BR" dirty="0"/>
              <a:t>fato que foi superado com a ajuda do meu </a:t>
            </a:r>
            <a:r>
              <a:rPr lang="pt-BR" dirty="0" smtClean="0"/>
              <a:t>orientador a </a:t>
            </a:r>
            <a:r>
              <a:rPr lang="pt-BR" dirty="0"/>
              <a:t>partir do momento que comecei a entender a dinâmica das atividades e usar todas as ferramentas disponibilizadas.</a:t>
            </a:r>
          </a:p>
          <a:p>
            <a:pPr algn="just"/>
            <a:endParaRPr lang="pt-BR" dirty="0">
              <a:solidFill>
                <a:schemeClr val="tx2"/>
              </a:solidFill>
            </a:endParaRP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57158" y="357166"/>
            <a:ext cx="7567642" cy="1060472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</a:rPr>
              <a:t>Reflexão crítica sobre meu processo pessoal de aprendizagem</a:t>
            </a:r>
            <a:endParaRPr lang="pt-B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548680"/>
            <a:ext cx="7241232" cy="5925272"/>
          </a:xfrm>
        </p:spPr>
        <p:txBody>
          <a:bodyPr>
            <a:normAutofit/>
          </a:bodyPr>
          <a:lstStyle/>
          <a:p>
            <a:pPr marL="0" indent="539750" algn="just"/>
            <a:r>
              <a:rPr lang="pt-BR" sz="2800" dirty="0"/>
              <a:t>Ao término da intervenção percebi que poderia ter aproveitado mais se tivesse programado melhor o meu tempo, e organizado melhor as minhas </a:t>
            </a:r>
            <a:r>
              <a:rPr lang="pt-BR" sz="2800" dirty="0" smtClean="0"/>
              <a:t>atividades.</a:t>
            </a:r>
          </a:p>
          <a:p>
            <a:pPr marL="0" indent="539750" algn="just"/>
            <a:r>
              <a:rPr lang="pt-BR" sz="2800" dirty="0" smtClean="0"/>
              <a:t>Agradeço </a:t>
            </a:r>
            <a:r>
              <a:rPr lang="pt-BR" sz="2800" dirty="0"/>
              <a:t>todas as relações que tive com diferentes pessoas que me ajudaram a superar as minhas limitações e a me tornar não somente um profissional mais qualificado, como também uma pessoa mais extrovertida e feliz com mais essa realização na minha carreira profissional. </a:t>
            </a:r>
          </a:p>
          <a:p>
            <a:pPr marL="0" indent="539750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15603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71462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5400" smtClean="0">
                <a:latin typeface="Aharoni" pitchFamily="2" charset="-79"/>
                <a:cs typeface="Aharoni" pitchFamily="2" charset="-79"/>
              </a:rPr>
              <a:t>Obrigado </a:t>
            </a:r>
            <a:endParaRPr lang="pt-BR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INTRODUÇÃO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51592"/>
            <a:ext cx="8003232" cy="4873752"/>
          </a:xfrm>
        </p:spPr>
        <p:txBody>
          <a:bodyPr>
            <a:normAutofit fontScale="77500" lnSpcReduction="20000"/>
          </a:bodyPr>
          <a:lstStyle/>
          <a:p>
            <a:pPr marL="0" indent="539750" algn="just">
              <a:lnSpc>
                <a:spcPct val="120000"/>
              </a:lnSpc>
              <a:buNone/>
            </a:pPr>
            <a:r>
              <a:rPr lang="pt-BR" sz="2800" dirty="0" smtClean="0">
                <a:solidFill>
                  <a:srgbClr val="002060"/>
                </a:solidFill>
              </a:rPr>
              <a:t>   	</a:t>
            </a:r>
            <a:r>
              <a:rPr lang="pt-BR" sz="3200" dirty="0" smtClean="0"/>
              <a:t>A atenção Pré-natal e Puerpério é o processo de acompanhamento á gestante desde a concepção da gravidez, parto e até depois deste (período de puerpério). </a:t>
            </a:r>
          </a:p>
          <a:p>
            <a:pPr marL="0" indent="539750" algn="just">
              <a:lnSpc>
                <a:spcPct val="120000"/>
              </a:lnSpc>
              <a:buNone/>
            </a:pPr>
            <a:r>
              <a:rPr lang="pt-BR" sz="3200" dirty="0" smtClean="0"/>
              <a:t>O </a:t>
            </a:r>
            <a:r>
              <a:rPr lang="pt-BR" sz="3200" dirty="0"/>
              <a:t>profissional que </a:t>
            </a:r>
            <a:r>
              <a:rPr lang="pt-BR" sz="3200" dirty="0" smtClean="0"/>
              <a:t>presta </a:t>
            </a:r>
            <a:r>
              <a:rPr lang="pt-BR" sz="3200" dirty="0"/>
              <a:t>a assistência na Atenção Primária tem o papel de acolher e entender todos os fatores que envolvem uma gravidez, da concepção ao nascimento e a partir daí, estabelecer vínculos com a gestante e a família, através de uma escuta qualificada, promovendo uma assistência conforme preconiza o programa de atenção. </a:t>
            </a:r>
            <a:endParaRPr lang="pt-BR" sz="3200" dirty="0" smtClean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080120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pt-BR" dirty="0" smtClean="0"/>
              <a:t>                    </a:t>
            </a:r>
            <a:r>
              <a:rPr lang="pt-BR" sz="3200" b="1" dirty="0" smtClean="0">
                <a:solidFill>
                  <a:srgbClr val="002060"/>
                </a:solidFill>
              </a:rPr>
              <a:t>INTRODUÇÃO</a:t>
            </a:r>
            <a:endParaRPr lang="pt-BR" dirty="0"/>
          </a:p>
        </p:txBody>
      </p:sp>
      <p:pic>
        <p:nvPicPr>
          <p:cNvPr id="6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769" y="224644"/>
            <a:ext cx="1080120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16732"/>
            <a:ext cx="7467600" cy="5076564"/>
          </a:xfrm>
        </p:spPr>
        <p:txBody>
          <a:bodyPr>
            <a:noAutofit/>
          </a:bodyPr>
          <a:lstStyle/>
          <a:p>
            <a:pPr marL="0" indent="539750" algn="just"/>
            <a:r>
              <a:rPr lang="pt-BR" sz="2800" dirty="0"/>
              <a:t>O município de Mucajaí foi criado em 1° de julho de 1982 (Lei n° 7.009), limitando-se ao norte com o município de Alto Alegre e Boa Vista; </a:t>
            </a:r>
            <a:endParaRPr lang="pt-BR" sz="2800" dirty="0" smtClean="0"/>
          </a:p>
          <a:p>
            <a:pPr marL="0" indent="539750" algn="just"/>
            <a:endParaRPr lang="pt-BR" sz="2800" dirty="0" smtClean="0"/>
          </a:p>
          <a:p>
            <a:pPr marL="0" indent="539750" algn="just"/>
            <a:r>
              <a:rPr lang="pt-BR" sz="2800" dirty="0" smtClean="0"/>
              <a:t>A </a:t>
            </a:r>
            <a:r>
              <a:rPr lang="pt-BR" sz="2800" dirty="0"/>
              <a:t>Unidade Básica de Saúde (UBS) é denominada Centro de Saúde Edite </a:t>
            </a:r>
            <a:r>
              <a:rPr lang="pt-BR" sz="2800" dirty="0" smtClean="0"/>
              <a:t>Cardoso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/>
              <a:t>é composta </a:t>
            </a:r>
            <a:r>
              <a:rPr lang="pt-BR" sz="2800" dirty="0"/>
              <a:t>por três equipes de </a:t>
            </a:r>
            <a:r>
              <a:rPr lang="pt-BR" sz="2800" dirty="0" smtClean="0"/>
              <a:t>saúde, da qual uma eu faço parte, para assistir uma população total </a:t>
            </a:r>
            <a:r>
              <a:rPr lang="pt-BR" sz="2800" dirty="0"/>
              <a:t>de </a:t>
            </a:r>
            <a:r>
              <a:rPr lang="pt-BR" sz="2800" dirty="0" smtClean="0"/>
              <a:t>3.000 habitantes. </a:t>
            </a:r>
            <a:endParaRPr lang="pt-B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pt-BR" sz="2000" dirty="0" smtClean="0"/>
              <a:t>Segundo os dados da UBS, existiam 30  grávidas e somente 9 (30% de cobertura) estavam sendo assistidas;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pt-BR" sz="2000" dirty="0" smtClean="0"/>
              <a:t>Com relação as puérperas, apenas 24% estavam cadastradas, com acompanhamento irregular.</a:t>
            </a:r>
            <a:endParaRPr lang="pt-BR" sz="2000" dirty="0" smtClean="0"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pt-BR" sz="2000" dirty="0" smtClean="0">
                <a:cs typeface="Arial" panose="020B0604020202020204" pitchFamily="34" charset="0"/>
              </a:rPr>
              <a:t>Registros inadequados;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pt-BR" sz="2000" dirty="0"/>
              <a:t>Sem grupos de educação, prevenção e promoção à </a:t>
            </a:r>
            <a:r>
              <a:rPr lang="pt-BR" sz="2000" dirty="0" smtClean="0"/>
              <a:t>saúde;</a:t>
            </a:r>
            <a:endParaRPr lang="pt-BR" sz="2000" dirty="0" smtClean="0"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pt-BR" sz="2000" dirty="0"/>
              <a:t>Necessidade de participação de toda a </a:t>
            </a:r>
            <a:r>
              <a:rPr lang="pt-BR" sz="2000" dirty="0" smtClean="0"/>
              <a:t>equipe, na reorganização dos serviços, para </a:t>
            </a:r>
            <a:r>
              <a:rPr lang="pt-BR" sz="2000" dirty="0"/>
              <a:t>ofertar atenção e assistência mais </a:t>
            </a:r>
            <a:r>
              <a:rPr lang="pt-BR" sz="2000" dirty="0" smtClean="0"/>
              <a:t>qualificadas;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pt-BR" sz="2000" dirty="0" smtClean="0">
                <a:cs typeface="Arial" panose="020B0604020202020204" pitchFamily="34" charset="0"/>
              </a:rPr>
              <a:t>Necessidade de capacitação da equipe;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pt-BR" sz="2000" dirty="0" smtClean="0">
                <a:cs typeface="Arial" panose="020B0604020202020204" pitchFamily="34" charset="0"/>
              </a:rPr>
              <a:t>Vacinação com dados incorreto;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pt-BR" sz="2000" dirty="0" smtClean="0">
                <a:cs typeface="Arial" panose="020B0604020202020204" pitchFamily="34" charset="0"/>
              </a:rPr>
              <a:t>Pouco atendimento odontológico;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endParaRPr lang="pt-BR" sz="2000" dirty="0" smtClean="0">
              <a:cs typeface="Arial" panose="020B0604020202020204" pitchFamily="34" charset="0"/>
            </a:endParaRP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6672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000" b="1" dirty="0" smtClean="0">
                <a:solidFill>
                  <a:schemeClr val="tx1"/>
                </a:solidFill>
              </a:rPr>
              <a:t>OBJETIVO GERAL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1024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214554"/>
            <a:ext cx="7859216" cy="477301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pt-BR" sz="2800" b="1" dirty="0" smtClean="0"/>
          </a:p>
          <a:p>
            <a:pPr algn="just"/>
            <a:r>
              <a:rPr lang="pt-BR" sz="3600" dirty="0" smtClean="0"/>
              <a:t>Melhorar a atenção à saúde das gestantes e puérperas </a:t>
            </a:r>
            <a:r>
              <a:rPr lang="x-none" sz="3600" dirty="0" smtClean="0"/>
              <a:t>no </a:t>
            </a:r>
            <a:r>
              <a:rPr lang="x-none" sz="3600" dirty="0"/>
              <a:t>centro de saúde Edite Cardoso, Mucajaí/RR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-142908" y="2643182"/>
            <a:ext cx="80648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solidFill>
                  <a:srgbClr val="B20A6E"/>
                </a:solidFill>
                <a:latin typeface="+mj-lt"/>
              </a:rPr>
              <a:t>.</a:t>
            </a:r>
            <a:endParaRPr lang="es-VE" sz="4000" dirty="0">
              <a:solidFill>
                <a:srgbClr val="B20A6E"/>
              </a:solidFill>
              <a:latin typeface="+mj-lt"/>
            </a:endParaRPr>
          </a:p>
          <a:p>
            <a:pPr algn="ctr"/>
            <a:r>
              <a:rPr lang="pt-BR" dirty="0" smtClean="0">
                <a:solidFill>
                  <a:srgbClr val="B20A6E"/>
                </a:solidFill>
              </a:rPr>
              <a:t>.</a:t>
            </a:r>
            <a:r>
              <a:rPr lang="es-VE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VE" dirty="0">
                <a:solidFill>
                  <a:schemeClr val="tx2">
                    <a:lumMod val="75000"/>
                  </a:schemeClr>
                </a:solidFill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accent3">
                    <a:lumMod val="75000"/>
                  </a:schemeClr>
                </a:solidFill>
              </a:rPr>
              <a:t>OBJETIVOS, METAS E RESULTADOS</a:t>
            </a:r>
            <a:endParaRPr lang="pt-BR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1016732"/>
            <a:ext cx="7600928" cy="558062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 smtClean="0">
              <a:solidFill>
                <a:srgbClr val="B20A6E"/>
              </a:solidFill>
            </a:endParaRPr>
          </a:p>
          <a:p>
            <a:r>
              <a:rPr lang="pt-BR" sz="2000" dirty="0" smtClean="0"/>
              <a:t>Objetivo 1. Ampliar a cobertura de pré-natal</a:t>
            </a:r>
          </a:p>
          <a:p>
            <a:pPr algn="just"/>
            <a:r>
              <a:rPr lang="pt-BR" sz="2000" dirty="0" smtClean="0"/>
              <a:t>Meta 1.1. Alcançar 80% de cobertura do programa de pré-natal.  </a:t>
            </a:r>
            <a:endParaRPr lang="pt-BR" sz="2000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86" y="2623473"/>
            <a:ext cx="6728874" cy="3783303"/>
          </a:xfrm>
          <a:prstGeom prst="rect">
            <a:avLst/>
          </a:prstGeom>
        </p:spPr>
      </p:pic>
      <p:sp>
        <p:nvSpPr>
          <p:cNvPr id="7" name="CaixaDeTexto 5"/>
          <p:cNvSpPr txBox="1"/>
          <p:nvPr/>
        </p:nvSpPr>
        <p:spPr>
          <a:xfrm>
            <a:off x="5786821" y="3356991"/>
            <a:ext cx="2025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26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31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3</a:t>
            </a:r>
            <a:r>
              <a:rPr lang="es-ES" sz="1600" dirty="0" smtClean="0"/>
              <a:t>5 gestantes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27168" cy="59252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1400" dirty="0" smtClean="0">
              <a:solidFill>
                <a:srgbClr val="B20A6E"/>
              </a:solidFill>
            </a:endParaRPr>
          </a:p>
          <a:p>
            <a:pPr algn="just">
              <a:buNone/>
            </a:pPr>
            <a:endParaRPr lang="pt-BR" sz="1400" dirty="0" smtClean="0"/>
          </a:p>
          <a:p>
            <a:pPr algn="just">
              <a:buNone/>
            </a:pPr>
            <a:r>
              <a:rPr lang="pt-BR" sz="2000" dirty="0" smtClean="0"/>
              <a:t>Objetivo 2: Melhorar a qualidade da atenção ao pré-natal  </a:t>
            </a:r>
          </a:p>
          <a:p>
            <a:pPr algn="just">
              <a:buNone/>
            </a:pPr>
            <a:r>
              <a:rPr lang="pt-BR" sz="2000" dirty="0" smtClean="0"/>
              <a:t>Meta 2.1: Garantir a 100% das gestantes o ingresso no primeiro trimestre de gestação. 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492896"/>
            <a:ext cx="6768752" cy="3873684"/>
          </a:xfrm>
          <a:prstGeom prst="rect">
            <a:avLst/>
          </a:prstGeom>
        </p:spPr>
      </p:pic>
      <p:sp>
        <p:nvSpPr>
          <p:cNvPr id="5" name="CaixaDeTexto 5"/>
          <p:cNvSpPr txBox="1"/>
          <p:nvPr/>
        </p:nvSpPr>
        <p:spPr>
          <a:xfrm>
            <a:off x="5868144" y="3212976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26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31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33 gestantes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36904" cy="1656184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ts val="600"/>
              </a:spcBef>
            </a:pPr>
            <a:r>
              <a:rPr lang="pt-BR" sz="2000" cap="none" dirty="0" smtClean="0">
                <a:solidFill>
                  <a:prstClr val="black"/>
                </a:solidFill>
                <a:ea typeface="+mn-ea"/>
                <a:cs typeface="+mn-cs"/>
              </a:rPr>
              <a:t>	</a:t>
            </a:r>
            <a:r>
              <a:rPr lang="pt-BR" sz="20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t-BR" sz="20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cap="none" dirty="0">
                <a:solidFill>
                  <a:prstClr val="black"/>
                </a:solidFill>
                <a:ea typeface="+mn-ea"/>
                <a:cs typeface="+mn-cs"/>
              </a:rPr>
              <a:t>Meta 2.2. Realizar pelo menos um exame ginecológico por trimestre em 100% das gestantes.</a:t>
            </a:r>
            <a:br>
              <a:rPr lang="pt-BR" sz="200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71600" y="2348880"/>
            <a:ext cx="6469432" cy="3565830"/>
          </a:xfrm>
          <a:prstGeom prst="rect">
            <a:avLst/>
          </a:prstGeom>
        </p:spPr>
      </p:pic>
      <p:sp>
        <p:nvSpPr>
          <p:cNvPr id="5" name="CaixaDeTexto 5"/>
          <p:cNvSpPr txBox="1"/>
          <p:nvPr/>
        </p:nvSpPr>
        <p:spPr>
          <a:xfrm>
            <a:off x="5436096" y="2954815"/>
            <a:ext cx="217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1: </a:t>
            </a:r>
            <a:r>
              <a:rPr lang="es-ES" sz="1600" dirty="0" smtClean="0"/>
              <a:t>26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</a:t>
            </a:r>
            <a:r>
              <a:rPr lang="es-ES" sz="1600" dirty="0"/>
              <a:t> 2: </a:t>
            </a:r>
            <a:r>
              <a:rPr lang="es-ES" sz="1600" dirty="0" smtClean="0"/>
              <a:t>30 gestantes</a:t>
            </a:r>
            <a:endParaRPr lang="es-ES" sz="1600" dirty="0"/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Mês </a:t>
            </a:r>
            <a:r>
              <a:rPr lang="es-ES" sz="1600" dirty="0"/>
              <a:t>3: </a:t>
            </a:r>
            <a:r>
              <a:rPr lang="es-ES" sz="1600" dirty="0" smtClean="0"/>
              <a:t>35 gestantes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308541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1791</TotalTime>
  <Words>1278</Words>
  <Application>Microsoft Office PowerPoint</Application>
  <PresentationFormat>Apresentação na tela (4:3)</PresentationFormat>
  <Paragraphs>158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Aharoni</vt:lpstr>
      <vt:lpstr>Arial</vt:lpstr>
      <vt:lpstr>Arial Rounded MT Bold</vt:lpstr>
      <vt:lpstr>Calibri</vt:lpstr>
      <vt:lpstr>Century Schoolbook</vt:lpstr>
      <vt:lpstr>Wingdings</vt:lpstr>
      <vt:lpstr>Wingdings 2</vt:lpstr>
      <vt:lpstr>Balcão Envidraçado</vt:lpstr>
      <vt:lpstr>Melhoria da atenção ao Pré-natal e Puerpério no centro de saúde Edite Cardoso, Mucajaí/RR </vt:lpstr>
      <vt:lpstr>centro de saúde Edite Cardoso, Mucajaí/RR </vt:lpstr>
      <vt:lpstr>INTRODUÇÃO</vt:lpstr>
      <vt:lpstr>                    INTRODUÇÃO</vt:lpstr>
      <vt:lpstr>Apresentação do PowerPoint</vt:lpstr>
      <vt:lpstr>OBJETIVO GERAL</vt:lpstr>
      <vt:lpstr>OBJETIVOS, METAS E RESULTADOS</vt:lpstr>
      <vt:lpstr>Apresentação do PowerPoint</vt:lpstr>
      <vt:lpstr>  Meta 2.2. Realizar pelo menos um exame ginecológico por trimestre em 100% das gestantes. </vt:lpstr>
      <vt:lpstr>Meta 2.3. Realizar pelo menos um exame de mamas em 100% das gestantes. </vt:lpstr>
      <vt:lpstr>Apresentação do PowerPoint</vt:lpstr>
      <vt:lpstr>             Meta 2.6: Garantir 100% das gestantes com vacina antitetânica em dia. </vt:lpstr>
      <vt:lpstr>Meta 2.7: Garantir 100% das gestantes com vacina contra Hepatite B em dia.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Reflexão crítica sobre meu processo pessoal de aprendizagem</vt:lpstr>
      <vt:lpstr>Apresentação do PowerPoint</vt:lpstr>
      <vt:lpstr>Obrigado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no pré-natal e puerpério na Unidade Tabajara Brites, Posto 14, Uruguaiana-RS</dc:title>
  <dc:creator>Mariluz Rosendo</dc:creator>
  <cp:lastModifiedBy>home</cp:lastModifiedBy>
  <cp:revision>229</cp:revision>
  <dcterms:created xsi:type="dcterms:W3CDTF">2015-01-27T20:28:34Z</dcterms:created>
  <dcterms:modified xsi:type="dcterms:W3CDTF">2015-10-23T18:52:08Z</dcterms:modified>
</cp:coreProperties>
</file>