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6" r:id="rId12"/>
    <p:sldId id="287" r:id="rId13"/>
    <p:sldId id="288" r:id="rId14"/>
    <p:sldId id="289" r:id="rId15"/>
    <p:sldId id="290" r:id="rId16"/>
    <p:sldId id="291" r:id="rId17"/>
    <p:sldId id="306" r:id="rId18"/>
    <p:sldId id="307" r:id="rId19"/>
    <p:sldId id="308" r:id="rId20"/>
    <p:sldId id="293" r:id="rId21"/>
    <p:sldId id="309" r:id="rId22"/>
    <p:sldId id="294" r:id="rId23"/>
    <p:sldId id="295" r:id="rId24"/>
    <p:sldId id="296" r:id="rId25"/>
    <p:sldId id="298" r:id="rId26"/>
    <p:sldId id="300" r:id="rId27"/>
    <p:sldId id="302" r:id="rId28"/>
    <p:sldId id="285" r:id="rId29"/>
    <p:sldId id="316" r:id="rId30"/>
    <p:sldId id="317" r:id="rId31"/>
    <p:sldId id="311" r:id="rId32"/>
    <p:sldId id="312" r:id="rId33"/>
    <p:sldId id="314" r:id="rId34"/>
    <p:sldId id="315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PROVAB%20-%20Tarefas\TAREFAS\UNIDADE%203\23.%20Manuela%20da%20Silva%20Planilha%20Coleta%20de%20Dados%20-%20Semana%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PROVAB%20-%20Tarefas\TAREFAS\UNIDADE%203\23.%20Manuela%20da%20Silva%20Planilha%20Coleta%20de%20Dados%20-%20Semana%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PROVAB%20-%20Tarefas\TAREFAS\UNIDADE%203\23.%20Manuela%20da%20Silva%20Planilha%20Coleta%20de%20Dados%20-%20Semana%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PROVAB%20-%20Tarefas\TAREFAS\UNIDADE%203\23.%20Manuela%20da%20Silva%20Planilha%20Coleta%20de%20Dados%20-%20Semana%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a\Desktop\PROVAB%20-%20Tarefas\TAREFAS\UNIDADE%203\23.%20Manuela%20da%20Silva%20Planilha%20Coleta%20de%20Dados%20-%20Semana%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849069097634634"/>
          <c:y val="0.143066444998175"/>
          <c:w val="0.85849155468239269"/>
          <c:h val="0.724578552118548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5.0000000000000114E-2</c:v>
                </c:pt>
                <c:pt idx="1">
                  <c:v>8.4615384615384648E-2</c:v>
                </c:pt>
                <c:pt idx="2">
                  <c:v>0.11666666666666795</c:v>
                </c:pt>
              </c:numCache>
            </c:numRef>
          </c:val>
        </c:ser>
        <c:axId val="80004608"/>
        <c:axId val="80006144"/>
      </c:barChart>
      <c:catAx>
        <c:axId val="80004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006144"/>
        <c:crosses val="autoZero"/>
        <c:auto val="1"/>
        <c:lblAlgn val="ctr"/>
        <c:lblOffset val="100"/>
      </c:catAx>
      <c:valAx>
        <c:axId val="80006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004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33362746019674"/>
          <c:y val="0.13075298396796511"/>
          <c:w val="0.87179113289406718"/>
          <c:h val="0.7731960941537909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6.4257028112449793E-2</c:v>
                </c:pt>
                <c:pt idx="1">
                  <c:v>0.12449799196787149</c:v>
                </c:pt>
                <c:pt idx="2">
                  <c:v>0.15662650602409639</c:v>
                </c:pt>
              </c:numCache>
            </c:numRef>
          </c:val>
        </c:ser>
        <c:axId val="82184832"/>
        <c:axId val="82186624"/>
      </c:barChart>
      <c:catAx>
        <c:axId val="82184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186624"/>
        <c:crosses val="autoZero"/>
        <c:auto val="1"/>
        <c:lblAlgn val="ctr"/>
        <c:lblOffset val="100"/>
      </c:catAx>
      <c:valAx>
        <c:axId val="82186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18483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8.9557950351195736E-2"/>
          <c:y val="0.10545577678130341"/>
          <c:w val="0.88888580281203322"/>
          <c:h val="0.8005369379761578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</c:v>
                </c:pt>
                <c:pt idx="1">
                  <c:v>0.18181818181818457</c:v>
                </c:pt>
                <c:pt idx="2">
                  <c:v>0.32967032967033238</c:v>
                </c:pt>
              </c:numCache>
            </c:numRef>
          </c:val>
        </c:ser>
        <c:axId val="82227200"/>
        <c:axId val="82228736"/>
      </c:barChart>
      <c:catAx>
        <c:axId val="82227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228736"/>
        <c:crosses val="autoZero"/>
        <c:auto val="1"/>
        <c:lblAlgn val="ctr"/>
        <c:lblOffset val="100"/>
      </c:catAx>
      <c:valAx>
        <c:axId val="822287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2272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9.4234923818242042E-2"/>
          <c:y val="0.13365860583391967"/>
          <c:w val="0.88308313928397819"/>
          <c:h val="0.7681560073572072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1"/>
              <c:dLblPos val="inEnd"/>
              <c:showVal val="1"/>
            </c:dLbl>
            <c:dLbl>
              <c:idx val="2"/>
              <c:dLblPos val="inEnd"/>
              <c:showVal val="1"/>
            </c:dLbl>
            <c:delete val="1"/>
          </c:dLbls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</c:v>
                </c:pt>
                <c:pt idx="1">
                  <c:v>0.17391304347826447</c:v>
                </c:pt>
                <c:pt idx="2">
                  <c:v>0.31250000000000361</c:v>
                </c:pt>
              </c:numCache>
            </c:numRef>
          </c:val>
        </c:ser>
        <c:axId val="73868416"/>
        <c:axId val="73869952"/>
      </c:barChart>
      <c:catAx>
        <c:axId val="73868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869952"/>
        <c:crosses val="autoZero"/>
        <c:auto val="1"/>
        <c:lblAlgn val="ctr"/>
        <c:lblOffset val="100"/>
      </c:catAx>
      <c:valAx>
        <c:axId val="73869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86841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02201132703507"/>
          <c:y val="0.12913057969404337"/>
          <c:w val="0.85257908544524286"/>
          <c:h val="0.733304391299517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Pos val="inEnd"/>
            <c:showVal val="1"/>
          </c:dLbls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</c:v>
                </c:pt>
                <c:pt idx="1">
                  <c:v>6.4516129032258132E-2</c:v>
                </c:pt>
                <c:pt idx="2">
                  <c:v>0.1025641025641036</c:v>
                </c:pt>
              </c:numCache>
            </c:numRef>
          </c:val>
        </c:ser>
        <c:axId val="73910528"/>
        <c:axId val="73920512"/>
      </c:barChart>
      <c:catAx>
        <c:axId val="73910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920512"/>
        <c:crosses val="autoZero"/>
        <c:auto val="1"/>
        <c:lblAlgn val="ctr"/>
        <c:lblOffset val="100"/>
      </c:catAx>
      <c:valAx>
        <c:axId val="739205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91052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0344F-9611-4D12-B9B2-0B59F5245935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6FA2F-8C38-41CC-9D97-316D9CFAC1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6FA2F-8C38-41CC-9D97-316D9CFAC195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643075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  <a:t>UNIVERSIDADE ABERTA DO SUS – UNASUS</a:t>
            </a:r>
            <a:b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</a:br>
            <a: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  <a:t>UNIVERSIDADE FEDERAL DE PELOTAS</a:t>
            </a:r>
            <a:b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</a:br>
            <a: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  <a:t>DEPARTAMENTO DE MEDICINA SOCIAL</a:t>
            </a:r>
            <a:b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</a:br>
            <a: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  <a:t>ESPECIALIZAÇÃO EM SAÚDE DA FAMÍLIA</a:t>
            </a:r>
            <a:b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</a:br>
            <a: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  <a:t>MODALIDADE À DISTÂNCIA</a:t>
            </a:r>
            <a:endParaRPr lang="pt-BR" sz="2000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2500306"/>
            <a:ext cx="6882558" cy="178595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Garamond" pitchFamily="18" charset="0"/>
              </a:rPr>
              <a:t>MELHORIA NAS AÇÕES DE PREVENÇÃO E CONTROLE DO CÂNCER DE COLO DE ÚTERO E DO CÂNCER DE MAMA, NA ESF VIDA E SAÚDE, ARROIO DO TIGRE/RS</a:t>
            </a:r>
            <a:endParaRPr lang="pt-BR" sz="2400" dirty="0" smtClean="0">
              <a:solidFill>
                <a:srgbClr val="002060"/>
              </a:solidFill>
              <a:latin typeface="Garamond" pitchFamily="18" charset="0"/>
            </a:endParaRPr>
          </a:p>
          <a:p>
            <a:endParaRPr lang="pt-BR" dirty="0"/>
          </a:p>
        </p:txBody>
      </p:sp>
      <p:pic>
        <p:nvPicPr>
          <p:cNvPr id="4" name="Imagem 3" descr="http://www.ufpel.edu.br/img/ufpel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61060" cy="82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357290" y="4643446"/>
            <a:ext cx="6858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7030A0"/>
                </a:solidFill>
                <a:latin typeface="Garamond" pitchFamily="18" charset="0"/>
              </a:rPr>
              <a:t>Aluna: Manuela da Silva </a:t>
            </a:r>
          </a:p>
          <a:p>
            <a:pPr algn="ctr"/>
            <a:r>
              <a:rPr lang="pt-BR" sz="2400" dirty="0" smtClean="0">
                <a:solidFill>
                  <a:srgbClr val="7030A0"/>
                </a:solidFill>
                <a:latin typeface="Garamond" pitchFamily="18" charset="0"/>
              </a:rPr>
              <a:t>Orientadora: </a:t>
            </a:r>
            <a:r>
              <a:rPr lang="pt-BR" sz="2400" dirty="0" smtClean="0">
                <a:solidFill>
                  <a:srgbClr val="7030A0"/>
                </a:solidFill>
                <a:latin typeface="Garamond" pitchFamily="18" charset="0"/>
              </a:rPr>
              <a:t>Alexandra da </a:t>
            </a:r>
            <a:r>
              <a:rPr lang="pt-BR" sz="2400" dirty="0" smtClean="0">
                <a:solidFill>
                  <a:srgbClr val="7030A0"/>
                </a:solidFill>
                <a:latin typeface="Garamond" pitchFamily="18" charset="0"/>
              </a:rPr>
              <a:t>Rosa Martins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00431" y="607220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7030A0"/>
                </a:solidFill>
                <a:latin typeface="Garamond" pitchFamily="18" charset="0"/>
              </a:rPr>
              <a:t>Pelotas, 2015</a:t>
            </a:r>
            <a:endParaRPr lang="pt-BR" sz="2000" dirty="0">
              <a:solidFill>
                <a:srgbClr val="7030A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1:</a:t>
            </a:r>
            <a:r>
              <a:rPr lang="pt-BR" sz="2600" dirty="0" smtClean="0">
                <a:latin typeface="Garamond" pitchFamily="18" charset="0"/>
              </a:rPr>
              <a:t> Ampliar a cobertura de detecção precoce do câncer de colo de útero e do câncer de mama.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1.1:</a:t>
            </a:r>
            <a:r>
              <a:rPr lang="pt-BR" sz="2600" dirty="0" smtClean="0">
                <a:latin typeface="Garamond" pitchFamily="18" charset="0"/>
              </a:rPr>
              <a:t> Ampliar a cobertura de detecção precoce do câncer de colo de útero das mulheres na faixa etária entre 25 e 64 anos de idade para 20%.</a:t>
            </a:r>
          </a:p>
          <a:p>
            <a:pPr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547664" y="1772816"/>
          <a:ext cx="568863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27584" y="5085184"/>
            <a:ext cx="752534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Garamond" pitchFamily="18" charset="0"/>
              </a:rPr>
              <a:t>Figura 1. Proporção de mulheres entre 25 e 64 anos com exame em dia para detecção precoce do câncer de colo de útero.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1:</a:t>
            </a:r>
            <a:r>
              <a:rPr lang="pt-BR" sz="2600" dirty="0" smtClean="0">
                <a:latin typeface="Garamond" pitchFamily="18" charset="0"/>
              </a:rPr>
              <a:t> Ampliar a cobertura de detecção precoce do câncer de colo de útero e do câncer de mama.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1.2:</a:t>
            </a:r>
            <a:r>
              <a:rPr lang="pt-BR" sz="2600" dirty="0" smtClean="0">
                <a:latin typeface="Garamond" pitchFamily="18" charset="0"/>
              </a:rPr>
              <a:t> Ampliar a cobertura de detecção precoce do câncer de mama das mulheres na faixa etária entre 50 e 69 anos de idade para 20%.</a:t>
            </a:r>
          </a:p>
          <a:p>
            <a:endParaRPr lang="pt-BR" dirty="0" smtClean="0"/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547664" y="1772816"/>
          <a:ext cx="56166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530120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Garamond" pitchFamily="18" charset="0"/>
              </a:rPr>
              <a:t>Figura 2.  Proporção de mulheres entre 50 e 69 anos com exame em dia para detecção precoce de câncer de mama.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2:</a:t>
            </a:r>
            <a:r>
              <a:rPr lang="pt-BR" sz="2600" dirty="0" smtClean="0">
                <a:latin typeface="Garamond" pitchFamily="18" charset="0"/>
              </a:rPr>
              <a:t> Melhorar a qualidade do atendimento das mulheres que realizam detecção precoce de câncer de colo de útero e de mama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2.1:</a:t>
            </a:r>
            <a:r>
              <a:rPr lang="pt-BR" sz="2600" dirty="0" smtClean="0">
                <a:latin typeface="Garamond" pitchFamily="18" charset="0"/>
              </a:rPr>
              <a:t> Obter 100% de coleta de amostras satisfatórias do exame citopatológico de colo de útero.</a:t>
            </a:r>
          </a:p>
          <a:p>
            <a:pPr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547664" y="1772816"/>
          <a:ext cx="58326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5373216"/>
            <a:ext cx="770485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Garamond" pitchFamily="18" charset="0"/>
              </a:rPr>
              <a:t>Figura 3. Proporção de mulheres com amostras satisfatórias do exame citopatológico de colo de útero.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329642" cy="525953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3:</a:t>
            </a:r>
            <a:r>
              <a:rPr lang="pt-BR" sz="2600" dirty="0" smtClean="0">
                <a:latin typeface="Garamond" pitchFamily="18" charset="0"/>
              </a:rPr>
              <a:t> Melhorar a adesão das mulheres à realização de exame citopatológico de colo de útero e mamografia.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3.1:</a:t>
            </a:r>
            <a:r>
              <a:rPr lang="pt-BR" sz="2600" dirty="0" smtClean="0">
                <a:latin typeface="Garamond" pitchFamily="18" charset="0"/>
              </a:rPr>
              <a:t> Identificar 100% das mulheres com exame citopatológico alterado sem acompanhamento pela unidade de saúde.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No terceiro mês, recebemos um exame citopatológico com resultado alterado. A paciente em questão compareceu à unidade, retirou seu exame e recebeu a conduta de acordo com o resultado. </a:t>
            </a:r>
          </a:p>
          <a:p>
            <a:pPr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358246" cy="550072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3:</a:t>
            </a:r>
            <a:r>
              <a:rPr lang="pt-BR" sz="2600" dirty="0" smtClean="0">
                <a:latin typeface="Garamond" pitchFamily="18" charset="0"/>
              </a:rPr>
              <a:t> Melhorar a adesão das mulheres à realização de exame citopatológico de colo de útero e mamografia.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3.2:</a:t>
            </a:r>
            <a:r>
              <a:rPr lang="pt-BR" sz="2600" dirty="0" smtClean="0">
                <a:latin typeface="Garamond" pitchFamily="18" charset="0"/>
              </a:rPr>
              <a:t> Identificar 100% das mulheres com mamografia alterada sem acompanhamento pela unidade de saúde.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Apenas no terceiro mês, recebemos dois exames de mamografia com resultados alterados. As  pacientes em questão compareceram à unidade, retiraram seu exame e receberam a conduta de acordo com o resultado. Portanto não tivemos mulheres sem acompanhamento nos três meses de intervenção.  </a:t>
            </a:r>
            <a:endParaRPr lang="pt-BR" sz="2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1880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3:</a:t>
            </a:r>
            <a:r>
              <a:rPr lang="pt-BR" sz="2600" dirty="0" smtClean="0">
                <a:latin typeface="Garamond" pitchFamily="18" charset="0"/>
              </a:rPr>
              <a:t> Melhorar a adesão das mulheres à realização de exame citopatológico de colo de útero e mamografia.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3.3:</a:t>
            </a:r>
            <a:r>
              <a:rPr lang="pt-BR" sz="2600" dirty="0" smtClean="0">
                <a:latin typeface="Garamond" pitchFamily="18" charset="0"/>
              </a:rPr>
              <a:t> Realizar busca ativa em 100% de mulheres com exame citopatológico alterado sem acompanhamento pela unidade de saúde.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Nenhuma mulher recebeu busca, pois não deixou de comparecer à unidade básica de saúde para receber a conduta adequada.</a:t>
            </a:r>
          </a:p>
          <a:p>
            <a:pPr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1880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3 :</a:t>
            </a:r>
            <a:r>
              <a:rPr lang="pt-BR" sz="2600" dirty="0" smtClean="0">
                <a:latin typeface="Garamond" pitchFamily="18" charset="0"/>
              </a:rPr>
              <a:t> Melhorar a adesão das mulheres à realização de exame citopatológico de colo de útero e mamografia.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3.4:</a:t>
            </a:r>
            <a:r>
              <a:rPr lang="pt-BR" sz="2600" dirty="0" smtClean="0">
                <a:latin typeface="Garamond" pitchFamily="18" charset="0"/>
              </a:rPr>
              <a:t> Realizar busca ativa em 100% de mulheres com mamografia alterada sem acompanhamento pela unidade de saúde.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Nenhuma mulher recebeu busca, pois não deixou de comparecer à unidade básica de saúde para receber a conduta adequada.</a:t>
            </a:r>
          </a:p>
          <a:p>
            <a:pPr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Introdução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58204" cy="5402406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Garamond" pitchFamily="18" charset="0"/>
              </a:rPr>
              <a:t>“Os elevados índices de incidência e mortalidade por câncer de colo do útero e de mama no Brasil justificam a implantação de estratégias de controle dessas doenças” (BRASIL, 2013, p.13).</a:t>
            </a:r>
          </a:p>
          <a:p>
            <a:r>
              <a:rPr lang="pt-BR" sz="2600" dirty="0" smtClean="0">
                <a:latin typeface="Garamond" pitchFamily="18" charset="0"/>
              </a:rPr>
              <a:t>O câncer de mama é o mais comum entre as mulheres (FREITAS 2011).</a:t>
            </a:r>
          </a:p>
          <a:p>
            <a:pPr algn="just"/>
            <a:r>
              <a:rPr lang="pt-BR" sz="2600" dirty="0" smtClean="0">
                <a:latin typeface="Garamond" pitchFamily="18" charset="0"/>
              </a:rPr>
              <a:t>“O câncer de colo uterino, é o terceiro tumor mais frequente na população feminina e a quarta causa de morte de mulheres por câncer no Brasil, porém apresentando um dos mais altos potenciais de cura, chegando a 100%, quando diagnosticado e tratado em estádios iniciais ou em fases precursoras” (BRASIL, 2014).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4:</a:t>
            </a:r>
            <a:r>
              <a:rPr lang="pt-BR" sz="2600" dirty="0" smtClean="0">
                <a:latin typeface="Garamond" pitchFamily="18" charset="0"/>
              </a:rPr>
              <a:t> Melhorar o registro das informações.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4.1:</a:t>
            </a:r>
            <a:r>
              <a:rPr lang="pt-BR" sz="2600" dirty="0" smtClean="0">
                <a:latin typeface="Garamond" pitchFamily="18" charset="0"/>
              </a:rPr>
              <a:t> Manter registro da coleta de exame citopatológico de colo de útero em registro específico em 100% das mulheres cadastradas.</a:t>
            </a:r>
          </a:p>
          <a:p>
            <a:pPr algn="just"/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475656" y="1772816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522920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Figura 4.  Proporção de mulheres com registro adequado do resultado do exame citopatológico de colo de útero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algn="just"/>
            <a:r>
              <a:rPr lang="pt-BR" sz="2600" b="1" dirty="0" smtClean="0">
                <a:latin typeface="Garamond" pitchFamily="18" charset="0"/>
              </a:rPr>
              <a:t>Objetivo 4:</a:t>
            </a:r>
            <a:r>
              <a:rPr lang="pt-BR" sz="2600" dirty="0" smtClean="0">
                <a:latin typeface="Garamond" pitchFamily="18" charset="0"/>
              </a:rPr>
              <a:t> Melhorar o registro das informações.</a:t>
            </a:r>
          </a:p>
          <a:p>
            <a:pPr algn="just">
              <a:buNone/>
            </a:pPr>
            <a:endParaRPr lang="pt-BR" sz="2600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4.2: </a:t>
            </a:r>
            <a:r>
              <a:rPr lang="pt-BR" sz="2600" dirty="0" smtClean="0">
                <a:latin typeface="Garamond" pitchFamily="18" charset="0"/>
              </a:rPr>
              <a:t>Manter registro da realização da mamografia em registro específico em 100% das mulheres cadastradas.</a:t>
            </a: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115616" y="1772816"/>
          <a:ext cx="640871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54452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Figura 5. Proporção de mulheres com registro adequado do resultado da mamografia.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572560" cy="54292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5:</a:t>
            </a:r>
            <a:r>
              <a:rPr lang="pt-BR" sz="2600" dirty="0" smtClean="0">
                <a:latin typeface="Garamond" pitchFamily="18" charset="0"/>
              </a:rPr>
              <a:t> Mapear as mulheres de risco para câncer de colo de útero e de mama.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5.1:</a:t>
            </a:r>
            <a:r>
              <a:rPr lang="pt-BR" sz="2600" dirty="0" smtClean="0">
                <a:latin typeface="Garamond" pitchFamily="18" charset="0"/>
              </a:rPr>
              <a:t> Pesquisar sinais de alerta para câncer de colo de útero em 100% das mulheres entre 25 e 64 anos (Dor e sangramento após relação sexual e/ou corrimento vaginal excessivo).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Nos três meses de intervenção, 100% das mulheres foram pesquisadas quanto aos sinais de alerta para câncer de colo de útero. </a:t>
            </a:r>
            <a:endParaRPr lang="pt-BR" sz="2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572560" cy="49737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5:</a:t>
            </a:r>
            <a:r>
              <a:rPr lang="pt-BR" sz="2600" dirty="0" smtClean="0">
                <a:latin typeface="Garamond" pitchFamily="18" charset="0"/>
              </a:rPr>
              <a:t> Mapear as mulheres de risco para câncer de colo de útero e de mama.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5.2:</a:t>
            </a:r>
            <a:r>
              <a:rPr lang="pt-BR" sz="2600" dirty="0" smtClean="0">
                <a:latin typeface="Garamond" pitchFamily="18" charset="0"/>
              </a:rPr>
              <a:t> Realizar avaliação de risco para câncer de mama em 100% das mulheres entre 50 e 69 anos.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Nos três meses de intervenção 100% das mulheres cadastradas foram avaliadas quanto ao risco para o câncer de mama</a:t>
            </a:r>
            <a:r>
              <a:rPr lang="pt-BR" dirty="0" smtClean="0">
                <a:latin typeface="Calibri" pitchFamily="34" charset="0"/>
              </a:rPr>
              <a:t>.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Objetivo 6:</a:t>
            </a:r>
            <a:r>
              <a:rPr lang="pt-BR" sz="2600" dirty="0" smtClean="0">
                <a:latin typeface="Garamond" pitchFamily="18" charset="0"/>
              </a:rPr>
              <a:t> Promover a saúde das mulheres que realizam detecção precoce de câncer de colo de útero e de mama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Meta 6.1:</a:t>
            </a:r>
            <a:r>
              <a:rPr lang="pt-BR" sz="2600" dirty="0" smtClean="0">
                <a:latin typeface="Garamond" pitchFamily="18" charset="0"/>
              </a:rPr>
              <a:t> Orientar 100% das mulheres cadastradas sobre doenças sexualmente transmissíveis (DST) e fatores de risco para câncer de colo de útero.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Nos três meses de intervenção 100% das mulheres cadastradas foram orientadas quanto as DST e fatores de risco para o câncer de colo de útero. </a:t>
            </a: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Objetivos, metas e resultados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501122" cy="51880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Garamond" pitchFamily="18" charset="0"/>
              </a:rPr>
              <a:t>Objetivo 6:</a:t>
            </a:r>
            <a:r>
              <a:rPr lang="pt-BR" dirty="0" smtClean="0">
                <a:latin typeface="Garamond" pitchFamily="18" charset="0"/>
              </a:rPr>
              <a:t> Promover a saúde das mulheres que realizam detecção precoce de câncer de colo de útero e de mama na unidade de saúde.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Garamond" pitchFamily="18" charset="0"/>
              </a:rPr>
              <a:t>Meta 6.2: </a:t>
            </a:r>
            <a:r>
              <a:rPr lang="pt-BR" dirty="0" smtClean="0">
                <a:latin typeface="Garamond" pitchFamily="18" charset="0"/>
              </a:rPr>
              <a:t>Orientar 100% das mulheres cadastradas sobre doenças sexualmente transmissíveis (DST) e fatores de risco para câncer de mama.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Nos três meses de intervenção 100% das mulheres cadastradas foram orientadas sobre doenças sexualmente transmissíveis e fatores de risco para câncer de mama.  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Discussão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t-BR" sz="2600" b="1" dirty="0" smtClean="0">
                <a:latin typeface="Garamond" pitchFamily="18" charset="0"/>
              </a:rPr>
              <a:t>Importância para o serviço:</a:t>
            </a:r>
            <a:endParaRPr lang="pt-BR" sz="2600" dirty="0" smtClean="0">
              <a:latin typeface="Garamond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Organização do serviço para o desenvolvimento das ações voltadas a saúde da mulher;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Melhoria do registro;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Otimização da agenda para a atenção à demanda espontânea.</a:t>
            </a:r>
          </a:p>
          <a:p>
            <a:endParaRPr lang="pt-BR" dirty="0" smtClean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Discussão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215370" cy="5045216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sz="2600" b="1" dirty="0" smtClean="0">
                <a:latin typeface="Garamond" pitchFamily="18" charset="0"/>
              </a:rPr>
              <a:t>Importância para a equipe: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União da equipe;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Multidisciplinaridade;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Capacitação.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Introdução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1166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b="1" dirty="0" smtClean="0">
                <a:latin typeface="Garamond" pitchFamily="18" charset="0"/>
              </a:rPr>
              <a:t>Município de Arroio do Tigre</a:t>
            </a:r>
            <a:endParaRPr lang="pt-BR" dirty="0" smtClean="0">
              <a:latin typeface="Garamond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Está localizado na Região Centro Serra e abrange uma área de 311.97 km².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População residente: 12.648 habitantes (IBGE, 2010).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Atualmente, conta com três Estratégias de Saúde da Família e uma UBS.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Discussão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sz="2600" b="1" dirty="0" smtClean="0">
                <a:latin typeface="Garamond" pitchFamily="18" charset="0"/>
              </a:rPr>
              <a:t>Importância para a comunidade:</a:t>
            </a:r>
            <a:endParaRPr lang="pt-BR" sz="2600" dirty="0" smtClean="0">
              <a:latin typeface="Garamond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Atendimento a um número maior de pacientes nas ações de prevenção do câncer de colo do útero e mama;</a:t>
            </a:r>
          </a:p>
          <a:p>
            <a:pPr lvl="0"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Satisfação e maior procura pelos serviços por parte da comunidade.</a:t>
            </a:r>
          </a:p>
          <a:p>
            <a:pPr algn="just"/>
            <a:endParaRPr lang="pt-BR" dirty="0" smtClean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Discussão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A intervenção está sendo incorporada à rotina do serviço. Para que o trabalho continue sendo desenvolvido é necessário conscientizar a população da importância das ações de promoção e prevenção em saúde. Com esse fim, educação em saúde deve ser fornecida em todas as oportunidades e deverá ser realizada por todos os  membros da equipe. </a:t>
            </a:r>
            <a:endParaRPr lang="pt-BR" sz="2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Reflexão crítica sobre o processo pessoal de aprendizagem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Expectativa de grandes aprendizados, porém sem imaginar o impacto da intervenção e sua incorporação às atividades da ESF.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Os estudos da prática clínica, o material de apoio, as trocas de experiências nos fóruns e o apoio do Orientador também superaram as expectativas.</a:t>
            </a:r>
          </a:p>
          <a:p>
            <a:pPr algn="just"/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Reflexão crítica sobre o processo pessoal de aprendizagem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Concluí o curso muito diferente de quando entrei, pois além das mudanças positivas que produzi em meu meio e em minha equipe, também produzi mudanças em mim mesma, através de novos conhecimentos e uma nova visão do processo de trabalho na atenção básica em saúde.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 smtClean="0">
                <a:latin typeface="Garamond" pitchFamily="18" charset="0"/>
              </a:rPr>
              <a:t>      </a:t>
            </a:r>
            <a:endParaRPr lang="pt-BR" sz="6000" dirty="0">
              <a:latin typeface="Garamond" pitchFamily="18" charset="0"/>
            </a:endParaRPr>
          </a:p>
        </p:txBody>
      </p:sp>
      <p:pic>
        <p:nvPicPr>
          <p:cNvPr id="4" name="Imagem 3" descr="C:\Users\Manuela\Desktop\PROVAB - Tarefas\IMAGENS\foto (20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90407"/>
            <a:ext cx="6715172" cy="4824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CaixaDeTexto 4"/>
          <p:cNvSpPr txBox="1"/>
          <p:nvPr/>
        </p:nvSpPr>
        <p:spPr>
          <a:xfrm>
            <a:off x="2857488" y="57148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 pitchFamily="18" charset="0"/>
              </a:rPr>
              <a:t>Obrigada!</a:t>
            </a:r>
            <a:endParaRPr lang="pt-B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Introdução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86808" cy="54024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b="1" dirty="0" smtClean="0">
                <a:latin typeface="Garamond" pitchFamily="18" charset="0"/>
              </a:rPr>
              <a:t>ESF Vida e Saúde</a:t>
            </a:r>
          </a:p>
          <a:p>
            <a:pPr>
              <a:lnSpc>
                <a:spcPct val="120000"/>
              </a:lnSpc>
            </a:pPr>
            <a:r>
              <a:rPr lang="pt-BR" sz="2600" dirty="0" smtClean="0">
                <a:latin typeface="Garamond" pitchFamily="18" charset="0"/>
              </a:rPr>
              <a:t>Está localizada na zona rural do município de Arroio do Tigre e reúne três dos seus sete distritos. </a:t>
            </a:r>
          </a:p>
          <a:p>
            <a:pPr algn="just">
              <a:lnSpc>
                <a:spcPct val="120000"/>
              </a:lnSpc>
            </a:pPr>
            <a:r>
              <a:rPr lang="pt-BR" sz="2600" dirty="0" smtClean="0">
                <a:latin typeface="Garamond" pitchFamily="18" charset="0"/>
              </a:rPr>
              <a:t>É composta por três Unidades Básicas de Saúde (UBS) que se localizam uma em cada distrito. </a:t>
            </a:r>
          </a:p>
          <a:p>
            <a:pPr algn="just">
              <a:lnSpc>
                <a:spcPct val="120000"/>
              </a:lnSpc>
            </a:pPr>
            <a:r>
              <a:rPr lang="pt-BR" sz="2600" dirty="0" smtClean="0">
                <a:latin typeface="Garamond" pitchFamily="18" charset="0"/>
              </a:rPr>
              <a:t>É formada por uma equipe de saúde da família (01 médica, 01 enfermeira, 03 técnicas de enfermagem e 07 agentes comunitárias de saúde) </a:t>
            </a:r>
          </a:p>
          <a:p>
            <a:pPr algn="just">
              <a:lnSpc>
                <a:spcPct val="120000"/>
              </a:lnSpc>
            </a:pPr>
            <a:r>
              <a:rPr lang="pt-BR" sz="2600" dirty="0" smtClean="0">
                <a:latin typeface="Garamond" pitchFamily="18" charset="0"/>
              </a:rPr>
              <a:t>Abrange uma população de 3.001 habitantes, totalizando 893 famílias.</a:t>
            </a: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Introdução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259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Ações de prevenção ao câncer de colo uterino</a:t>
            </a:r>
            <a:r>
              <a:rPr lang="pt-BR" sz="2600" dirty="0" smtClean="0">
                <a:latin typeface="Garamond" pitchFamily="18" charset="0"/>
              </a:rPr>
              <a:t>: não estavam sendo realizadas, no ano vigente. Nos anos anteriores, alguns exames foram realizados, porém sem o seguimento de um protocolo e sem organização das ações.</a:t>
            </a:r>
          </a:p>
          <a:p>
            <a:pPr algn="just">
              <a:lnSpc>
                <a:spcPct val="150000"/>
              </a:lnSpc>
            </a:pPr>
            <a:r>
              <a:rPr lang="pt-BR" sz="2600" b="1" dirty="0" smtClean="0">
                <a:latin typeface="Garamond" pitchFamily="18" charset="0"/>
              </a:rPr>
              <a:t>Ações de prevenção ao câncer de mama</a:t>
            </a:r>
            <a:r>
              <a:rPr lang="pt-BR" sz="2600" dirty="0" smtClean="0">
                <a:latin typeface="Garamond" pitchFamily="18" charset="0"/>
              </a:rPr>
              <a:t>: solicitação de exames de mamografia apenas para algumas pacientes, sem o seguimento de um protocolo e sem organização do serviço.</a:t>
            </a: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Objetivo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82893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Qualificar a atenção à saúde da mulher na ESF Vida e Saúde em Arroio do Tigre – RS, com a prevenção do câncer de mama e do câncer de colo de útero.</a:t>
            </a:r>
          </a:p>
          <a:p>
            <a:pPr algn="just">
              <a:lnSpc>
                <a:spcPct val="150000"/>
              </a:lnSpc>
              <a:buNone/>
            </a:pPr>
            <a:endParaRPr lang="pt-BR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Metodologia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>
                <a:latin typeface="Garamond" pitchFamily="18" charset="0"/>
              </a:rPr>
              <a:t>Monitoramento e Avaliação</a:t>
            </a:r>
          </a:p>
          <a:p>
            <a:r>
              <a:rPr lang="pt-BR" sz="2600" dirty="0" smtClean="0">
                <a:latin typeface="Garamond" pitchFamily="18" charset="0"/>
              </a:rPr>
              <a:t>Organização e Gestão do Serviço,</a:t>
            </a:r>
          </a:p>
          <a:p>
            <a:r>
              <a:rPr lang="pt-BR" sz="2600" dirty="0" smtClean="0">
                <a:latin typeface="Garamond" pitchFamily="18" charset="0"/>
              </a:rPr>
              <a:t>Engajamento Público </a:t>
            </a:r>
          </a:p>
          <a:p>
            <a:r>
              <a:rPr lang="pt-BR" sz="2600" dirty="0" smtClean="0">
                <a:latin typeface="Garamond" pitchFamily="18" charset="0"/>
              </a:rPr>
              <a:t>Qualificação da Prática Clínica</a:t>
            </a:r>
          </a:p>
          <a:p>
            <a:endParaRPr lang="pt-BR" sz="2600" dirty="0" smtClean="0">
              <a:latin typeface="Garamond" pitchFamily="18" charset="0"/>
            </a:endParaRPr>
          </a:p>
          <a:p>
            <a:pPr algn="just"/>
            <a:r>
              <a:rPr lang="pt-BR" sz="2600" dirty="0" smtClean="0">
                <a:latin typeface="Garamond" pitchFamily="18" charset="0"/>
              </a:rPr>
              <a:t>Levou-se em consideração as necessidades da população do território de abrangência e a viabilidade de aplicação das ações.</a:t>
            </a:r>
            <a:endParaRPr lang="pt-BR" sz="26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Metodologia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pt-BR" sz="2600" dirty="0" smtClean="0">
                <a:latin typeface="Garamond" pitchFamily="18" charset="0"/>
              </a:rPr>
              <a:t>Logística</a:t>
            </a:r>
          </a:p>
          <a:p>
            <a:pPr algn="just">
              <a:lnSpc>
                <a:spcPct val="110000"/>
              </a:lnSpc>
            </a:pPr>
            <a:r>
              <a:rPr lang="pt-BR" sz="2600" dirty="0" smtClean="0">
                <a:latin typeface="Garamond" pitchFamily="18" charset="0"/>
              </a:rPr>
              <a:t>Adoção do Caderno de Atenção Básica Controle dos Cânceres do Colo do Útero e da Mama, 2ª edição, 2013, do Ministério da Saúde;</a:t>
            </a:r>
          </a:p>
          <a:p>
            <a:pPr algn="just">
              <a:lnSpc>
                <a:spcPct val="110000"/>
              </a:lnSpc>
            </a:pPr>
            <a:r>
              <a:rPr lang="pt-BR" sz="2600" dirty="0" smtClean="0">
                <a:latin typeface="Garamond" pitchFamily="18" charset="0"/>
              </a:rPr>
              <a:t>Capacitação da equipe;</a:t>
            </a:r>
          </a:p>
          <a:p>
            <a:pPr algn="just">
              <a:lnSpc>
                <a:spcPct val="110000"/>
              </a:lnSpc>
            </a:pPr>
            <a:r>
              <a:rPr lang="pt-BR" sz="2600" dirty="0" smtClean="0">
                <a:latin typeface="Garamond" pitchFamily="18" charset="0"/>
              </a:rPr>
              <a:t>Livros de registros e fichas específicas;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Transcrição dos dados para planilha eletrônica;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Avaliação de indicadores;</a:t>
            </a:r>
          </a:p>
          <a:p>
            <a:pPr algn="just">
              <a:lnSpc>
                <a:spcPct val="110000"/>
              </a:lnSpc>
            </a:pPr>
            <a:endParaRPr lang="pt-BR" sz="2600" dirty="0" smtClean="0">
              <a:latin typeface="Garamond" pitchFamily="18" charset="0"/>
            </a:endParaRPr>
          </a:p>
          <a:p>
            <a:pPr>
              <a:buNone/>
            </a:pPr>
            <a:endParaRPr lang="pt-BR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Garamond" pitchFamily="18" charset="0"/>
              </a:rPr>
              <a:t>Metodologia</a:t>
            </a:r>
            <a:endParaRPr lang="pt-BR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358246" cy="53309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Coleta do exame citopatológico, realização de exame clínico das mamas e solicitação de mamografias;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Investigação de fatores de risco;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Orientações individuais e em sala de espera;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Busca ativa;</a:t>
            </a:r>
          </a:p>
          <a:p>
            <a:pPr>
              <a:lnSpc>
                <a:spcPct val="150000"/>
              </a:lnSpc>
            </a:pPr>
            <a:r>
              <a:rPr lang="pt-BR" sz="2600" dirty="0" smtClean="0">
                <a:latin typeface="Garamond" pitchFamily="18" charset="0"/>
              </a:rPr>
              <a:t>Distribuição de cartazes informativos em lugares públicos.</a:t>
            </a:r>
          </a:p>
          <a:p>
            <a:endParaRPr lang="pt-BR" dirty="0" smtClean="0">
              <a:latin typeface="Calibri" pitchFamily="34" charset="0"/>
            </a:endParaRP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599</TotalTime>
  <Words>1744</Words>
  <Application>Microsoft Office PowerPoint</Application>
  <PresentationFormat>Apresentação na tela (4:3)</PresentationFormat>
  <Paragraphs>129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Balcão Envidraçado</vt:lpstr>
      <vt:lpstr>UNIVERSIDADE ABERTA DO SUS – UNASUS UNIVERSIDADE FEDERAL DE PELOTAS DEPARTAMENTO DE MEDICINA SOCIAL ESPECIALIZAÇÃO EM SAÚDE DA FAMÍLIA MODALIDADE À DISTÂNCIA</vt:lpstr>
      <vt:lpstr>Introdução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Discussão</vt:lpstr>
      <vt:lpstr>Reflexão crítica sobre o processo pessoal de aprendizagem</vt:lpstr>
      <vt:lpstr>Reflexão crítica sobre o processo pessoal de aprendizagem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DEPARTAMENTO DE MEDICINA SOCIAL ESPECIALIZAÇÃO EM SAÚDE DA FAMÍLIA MODALIDADE À DISTÂNCIA</dc:title>
  <dc:creator>Manuela</dc:creator>
  <cp:lastModifiedBy>Manuela</cp:lastModifiedBy>
  <cp:revision>54</cp:revision>
  <dcterms:created xsi:type="dcterms:W3CDTF">2014-12-29T17:32:25Z</dcterms:created>
  <dcterms:modified xsi:type="dcterms:W3CDTF">2015-01-21T11:16:44Z</dcterms:modified>
</cp:coreProperties>
</file>