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1" r:id="rId19"/>
    <p:sldId id="272" r:id="rId20"/>
    <p:sldId id="273" r:id="rId21"/>
    <p:sldId id="274" r:id="rId22"/>
    <p:sldId id="303" r:id="rId23"/>
    <p:sldId id="302" r:id="rId24"/>
    <p:sldId id="304" r:id="rId25"/>
    <p:sldId id="30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00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esktop\TCC%20FINAL%20UFPEL%202\04%20-%20TCC%20FINAL%20MANUELKIS\13%20-%20MANUELKIS%20PCD%20FINAL_Corrigida_Or_Sergio_Viniciu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esktop\TCC%20FINAL%20UFPEL%202\04%20-%20TCC%20FINAL%20MANUELKIS\13%20-%20MANUELKIS%20PCD%20FINAL_Corrigida_Or_Sergio_Viniciu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esktop\TCC%20FINAL%20UFPEL%202\04%20-%20TCC%20FINAL%20MANUELKIS\13%20-%20MANUELKIS%20PCD%20FINAL_Corrigida_Or_Sergio_Viniciu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esktop\TCC%20FINAL%20UFPEL%202\04%20-%20TCC%20FINAL%20MANUELKIS\13%20-%20MANUELKIS%20PCD%20FINAL_Corrigida_Or_Sergio_Viniciu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esktop\TCC%20FINAL%20UFPEL%202\04%20-%20TCC%20FINAL%20MANUELKIS\13%20-%20MANUELKIS%20PCD%20FINAL_Corrigida_Or_Sergio_Viniciu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esktop\TCC%20FINAL%20UFPEL%202\04%20-%20TCC%20FINAL%20MANUELKIS\13%20-%20MANUELKIS%20PCD%20FINAL_Corrigida_Or_Sergio_Vinici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</c:v>
                </c:pt>
                <c:pt idx="1">
                  <c:v>0.98918918918918919</c:v>
                </c:pt>
                <c:pt idx="2">
                  <c:v>0.99447513812154698</c:v>
                </c:pt>
                <c:pt idx="3">
                  <c:v>0</c:v>
                </c:pt>
              </c:numCache>
            </c:numRef>
          </c:val>
        </c:ser>
        <c:axId val="64926080"/>
        <c:axId val="64928384"/>
      </c:barChart>
      <c:catAx>
        <c:axId val="64926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28384"/>
        <c:crosses val="autoZero"/>
        <c:auto val="1"/>
        <c:lblAlgn val="ctr"/>
        <c:lblOffset val="100"/>
      </c:catAx>
      <c:valAx>
        <c:axId val="649283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260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1</c:v>
                </c:pt>
                <c:pt idx="1">
                  <c:v>0.98245614035087658</c:v>
                </c:pt>
                <c:pt idx="2">
                  <c:v>0.99038461538461542</c:v>
                </c:pt>
                <c:pt idx="3">
                  <c:v>0</c:v>
                </c:pt>
              </c:numCache>
            </c:numRef>
          </c:val>
        </c:ser>
        <c:axId val="65041536"/>
        <c:axId val="65043072"/>
      </c:barChart>
      <c:catAx>
        <c:axId val="65041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43072"/>
        <c:crosses val="autoZero"/>
        <c:auto val="1"/>
        <c:lblAlgn val="ctr"/>
        <c:lblOffset val="100"/>
      </c:catAx>
      <c:valAx>
        <c:axId val="650430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415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0.91891891891891897</c:v>
                </c:pt>
                <c:pt idx="2">
                  <c:v>0.93922651933701651</c:v>
                </c:pt>
                <c:pt idx="3">
                  <c:v>0</c:v>
                </c:pt>
              </c:numCache>
            </c:numRef>
          </c:val>
        </c:ser>
        <c:axId val="65045248"/>
        <c:axId val="65372928"/>
      </c:barChart>
      <c:catAx>
        <c:axId val="65045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372928"/>
        <c:crosses val="autoZero"/>
        <c:auto val="1"/>
        <c:lblAlgn val="ctr"/>
        <c:lblOffset val="100"/>
      </c:catAx>
      <c:valAx>
        <c:axId val="653729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45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1</c:v>
                </c:pt>
                <c:pt idx="1">
                  <c:v>0.92982456140351011</c:v>
                </c:pt>
                <c:pt idx="2">
                  <c:v>0.90384615384615352</c:v>
                </c:pt>
                <c:pt idx="3">
                  <c:v>0</c:v>
                </c:pt>
              </c:numCache>
            </c:numRef>
          </c:val>
        </c:ser>
        <c:axId val="111775104"/>
        <c:axId val="111776896"/>
      </c:barChart>
      <c:catAx>
        <c:axId val="111775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76896"/>
        <c:crosses val="autoZero"/>
        <c:auto val="1"/>
        <c:lblAlgn val="ctr"/>
        <c:lblOffset val="100"/>
      </c:catAx>
      <c:valAx>
        <c:axId val="1117768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751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0.92972972972972978</c:v>
                </c:pt>
                <c:pt idx="2">
                  <c:v>0.96408839779005528</c:v>
                </c:pt>
                <c:pt idx="3">
                  <c:v>0</c:v>
                </c:pt>
              </c:numCache>
            </c:numRef>
          </c:val>
        </c:ser>
        <c:axId val="68650112"/>
        <c:axId val="68652416"/>
      </c:barChart>
      <c:catAx>
        <c:axId val="686501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52416"/>
        <c:crosses val="autoZero"/>
        <c:auto val="1"/>
        <c:lblAlgn val="ctr"/>
        <c:lblOffset val="100"/>
      </c:catAx>
      <c:valAx>
        <c:axId val="686524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501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1</c:v>
                </c:pt>
                <c:pt idx="1">
                  <c:v>0.91228070175438558</c:v>
                </c:pt>
                <c:pt idx="2">
                  <c:v>0.95192307692307943</c:v>
                </c:pt>
                <c:pt idx="3">
                  <c:v>0</c:v>
                </c:pt>
              </c:numCache>
            </c:numRef>
          </c:val>
        </c:ser>
        <c:axId val="114130944"/>
        <c:axId val="114132480"/>
      </c:barChart>
      <c:catAx>
        <c:axId val="114130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132480"/>
        <c:crosses val="autoZero"/>
        <c:auto val="1"/>
        <c:lblAlgn val="ctr"/>
        <c:lblOffset val="100"/>
      </c:catAx>
      <c:valAx>
        <c:axId val="1141324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130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75B7-55C7-4475-BA15-09D9E626F5B3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EB590-7332-4F2B-9AA0-0E647D6882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365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B590-7332-4F2B-9AA0-0E647D6882F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1182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8AFF7C-F867-47A5-A5D6-B869F3F8789A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A9599-0176-4E17-A64B-871DFD22D38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990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5BD7-7725-4411-9163-2FE7FED9FE4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784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12922-3878-4FDB-9853-A335B5547C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8961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886476-B954-4B1E-9DF5-481646F40DE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3970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AE3176-5A9C-4BDA-96FC-B91C059C0C6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373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74EBCA-3CBF-4F82-AA96-C2EA8B4282C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7368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425F65-E9DB-458C-BB6C-1FEC1301B2D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5621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45A1E-A6EC-4D42-8907-0FBE827253D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66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5C775-B2E5-4F79-919E-7B96ED7D70F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50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5E1E1-3258-4A8B-97C3-0E144C8739D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18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F965-AFC3-47DD-B434-E83E514790A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6555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DB8F7-2FFB-452E-8D34-0A043723BE3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444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84D88-1C1F-4131-98F8-D14D359E15D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96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A0C32-F088-4996-B54F-CB4D2EE0F04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4637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01BA-954A-45BE-861A-6A98BDAFD1E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870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556E0FE-1F5E-4A37-819F-4393DDD66E6A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10584"/>
            <a:ext cx="885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- Turma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8586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85720" y="2928934"/>
            <a:ext cx="864270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400" b="1" dirty="0" smtClean="0"/>
              <a:t>Melhoria da Atenção aos Usuários com Hipertensão Arterial Sistêmica e/ou Diabetes Mellitus, na UBS Vila Progresso, Ilha </a:t>
            </a:r>
            <a:r>
              <a:rPr lang="pt-BR" sz="2400" b="1" dirty="0" err="1" smtClean="0"/>
              <a:t>Bailique</a:t>
            </a:r>
            <a:r>
              <a:rPr lang="pt-BR" sz="2400" b="1" dirty="0" smtClean="0"/>
              <a:t>, Macapá/AP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00063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Manuelkis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Bocourt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Suárez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Orientador: Sérgio Vinicius Cardoso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Miranda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5" y="26064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1 : Ampliar a cobertura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Hipertensos e/ou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dos Hipertensos da área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1714487"/>
            <a:ext cx="8465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usuários hipertensos (18.4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egundo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185 usuários hipertensos (48.6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mês 362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usuários hipertensos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(95%).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6286544" cy="3524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1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6064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1 : Ampliar a cobertura a Hipertensos e/ou Diabéticos.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1.1: Cadastrar 95 %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área de abrangência.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1643049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usuários diabéticos (25,7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57 usuários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52,3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104 usuários (95,4%).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928934"/>
            <a:ext cx="6786610" cy="3596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7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de qualidade.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ndulado 6"/>
          <p:cNvSpPr/>
          <p:nvPr/>
        </p:nvSpPr>
        <p:spPr bwMode="auto">
          <a:xfrm>
            <a:off x="323528" y="1461930"/>
            <a:ext cx="3168352" cy="252028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</a:t>
            </a:r>
            <a:r>
              <a:rPr kumimoji="0" lang="pt-BR" sz="240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aseline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qualidade deficientes</a:t>
            </a:r>
            <a:r>
              <a:rPr lang="pt-BR" sz="2400" i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BR" sz="2400" i="1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dobrada 8"/>
          <p:cNvSpPr/>
          <p:nvPr/>
        </p:nvSpPr>
        <p:spPr bwMode="auto">
          <a:xfrm>
            <a:off x="2843808" y="1333730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Seta para baixo 10"/>
          <p:cNvSpPr/>
          <p:nvPr/>
        </p:nvSpPr>
        <p:spPr bwMode="auto">
          <a:xfrm>
            <a:off x="5522134" y="1924260"/>
            <a:ext cx="504056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Nuvem 11"/>
          <p:cNvSpPr/>
          <p:nvPr/>
        </p:nvSpPr>
        <p:spPr bwMode="auto">
          <a:xfrm>
            <a:off x="5460013" y="984442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4510821" y="2721950"/>
            <a:ext cx="4384082" cy="910043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clinico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99,4%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99%.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827585" y="5821155"/>
            <a:ext cx="8067318" cy="717437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Prescrição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medicamentos 100% para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DM</a:t>
            </a: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2555776" y="4837387"/>
            <a:ext cx="6372004" cy="846028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odontológica 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96,4% e DM 95,2%.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3464985" y="3781611"/>
            <a:ext cx="4384082" cy="918036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Exames complementares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93,9% DM 90,4%.</a:t>
            </a:r>
          </a:p>
        </p:txBody>
      </p:sp>
    </p:spTree>
    <p:extLst>
      <p:ext uri="{BB962C8B-B14F-4D97-AF65-F5344CB8AC3E}">
        <p14:creationId xmlns="" xmlns:p14="http://schemas.microsoft.com/office/powerpoint/2010/main" val="2599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2.1 e 2.2: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2035006"/>
            <a:ext cx="423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HAS (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100%).  Segundo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183 (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98,9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 Terceiro mês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99,4).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28963" y="2035006"/>
            <a:ext cx="423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28 DM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 Segundo mês 56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(98,2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 Terceiro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103 (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99,0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357158" y="3500438"/>
          <a:ext cx="392909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4857752" y="3500438"/>
          <a:ext cx="405627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756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8864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2.3 e 2.4: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realização de exames complementares em dia de acordo com o protocolo.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285992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mês 70 HAS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 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mês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170 (91,9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 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mês 340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(93,9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16016" y="2285992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mês 28 DM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mês 53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(93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Terceiro mês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94 (100%).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428596" y="3643314"/>
          <a:ext cx="4000528" cy="285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4857752" y="3643314"/>
          <a:ext cx="39290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158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844" y="50004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2.5 e 2.6: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8596" y="314324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70, 185 e 362 hipertensos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43438" y="4572008"/>
            <a:ext cx="425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28, 57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104 diabéticos respectivamente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04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2.7 e 2.8: 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cadastrados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517" y="2276872"/>
            <a:ext cx="4392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70 HAS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 Segundo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172 (93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erceiro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349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96,4%).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60032" y="2214554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rimeiro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28 DM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52 (91,2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mês 99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(95,2%). 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285720" y="3714752"/>
          <a:ext cx="400052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4857752" y="3643314"/>
          <a:ext cx="39290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241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38151" y="18864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ndulado 10"/>
          <p:cNvSpPr/>
          <p:nvPr/>
        </p:nvSpPr>
        <p:spPr bwMode="auto">
          <a:xfrm>
            <a:off x="407697" y="1084550"/>
            <a:ext cx="3312369" cy="2592288"/>
          </a:xfrm>
          <a:prstGeom prst="wave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Antes da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 indicadores de adesão deficientes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dobrada 11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Nuvem 12"/>
          <p:cNvSpPr/>
          <p:nvPr/>
        </p:nvSpPr>
        <p:spPr bwMode="auto">
          <a:xfrm>
            <a:off x="5508104" y="650305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4" name="Seta para baixo 13"/>
          <p:cNvSpPr/>
          <p:nvPr/>
        </p:nvSpPr>
        <p:spPr bwMode="auto">
          <a:xfrm>
            <a:off x="6948264" y="1659604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4067944" y="2459244"/>
            <a:ext cx="4968552" cy="3666666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Capacitações 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Organização do trabalho das equipes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Definição das atribuições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semanal 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das visitas domiciliares e busca ativa de faltosos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a esquerda 15"/>
          <p:cNvSpPr/>
          <p:nvPr/>
        </p:nvSpPr>
        <p:spPr bwMode="auto">
          <a:xfrm>
            <a:off x="3753972" y="612591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245536" y="5637798"/>
            <a:ext cx="3468547" cy="976223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atingir 100 % de faltosos a consulta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20" y="57148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3: Melhorar a adesão de hipertensos e/ou diabéticos ao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3.1 e 3.2: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Buscar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faltosos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às consultas na unidade de saúde conforme a periodicidade recomendada.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4282" y="3214686"/>
            <a:ext cx="4432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25, 44 e 51 hipertensos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29124" y="478632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12, 16 e 22 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</a:p>
        </p:txBody>
      </p:sp>
    </p:spTree>
    <p:extLst>
      <p:ext uri="{BB962C8B-B14F-4D97-AF65-F5344CB8AC3E}">
        <p14:creationId xmlns="" xmlns:p14="http://schemas.microsoft.com/office/powerpoint/2010/main" val="40996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dobrada 5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51520" y="1715808"/>
            <a:ext cx="3384376" cy="2721304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indicadores de registro da informação insuficientes (não controle, registro inadequado, não ficha de acompanhamento).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vem 9"/>
          <p:cNvSpPr/>
          <p:nvPr/>
        </p:nvSpPr>
        <p:spPr bwMode="auto">
          <a:xfrm>
            <a:off x="5580112" y="610834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067944" y="2459244"/>
            <a:ext cx="4968552" cy="248192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Capacitações 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Organização do trabalho das equipes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Definição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Monitoramento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semanal 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6948264" y="1659604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Seta dobrada 12"/>
          <p:cNvSpPr/>
          <p:nvPr/>
        </p:nvSpPr>
        <p:spPr bwMode="auto">
          <a:xfrm rot="10800000">
            <a:off x="7884368" y="5034754"/>
            <a:ext cx="813816" cy="93610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251520" y="5493454"/>
            <a:ext cx="7488834" cy="86409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atingir 100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da informação e ficha de acompanhamento.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1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357298"/>
            <a:ext cx="4143372" cy="42862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28662" y="42860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MACAPÁ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94347" y="1142984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Município capital do estado Amapá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População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estimada de 437.256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Localizada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às margens do Rio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Amazonas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Possui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23 UBS, com 72 Equipes da Estratégia de Saúde da Família (ESF)</a:t>
            </a:r>
          </a:p>
        </p:txBody>
      </p:sp>
    </p:spTree>
    <p:extLst>
      <p:ext uri="{BB962C8B-B14F-4D97-AF65-F5344CB8AC3E}">
        <p14:creationId xmlns="" xmlns:p14="http://schemas.microsoft.com/office/powerpoint/2010/main" val="14213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642918"/>
            <a:ext cx="8678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informações.                                                                                          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4.1 e 4.2: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20" y="2928934"/>
            <a:ext cx="4204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70, 185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362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hipertensos respectivamente.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65789" y="4500570"/>
            <a:ext cx="4378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28, 57 e 104 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</a:p>
        </p:txBody>
      </p:sp>
    </p:spTree>
    <p:extLst>
      <p:ext uri="{BB962C8B-B14F-4D97-AF65-F5344CB8AC3E}">
        <p14:creationId xmlns="" xmlns:p14="http://schemas.microsoft.com/office/powerpoint/2010/main" val="10301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dobrada 5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51520" y="1715808"/>
            <a:ext cx="3384376" cy="2001224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indicadores de avaliação de risco cardiovascular não se realizava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vem 9"/>
          <p:cNvSpPr/>
          <p:nvPr/>
        </p:nvSpPr>
        <p:spPr bwMode="auto">
          <a:xfrm>
            <a:off x="5580112" y="610834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067944" y="2459244"/>
            <a:ext cx="4968552" cy="2913972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Capacitações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Prioridade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atendimento aos usuários  de alto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Ajuste do tempo médio das consultas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Atribuições dos membros da equipe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6948264" y="1659604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Seta dobrada 12"/>
          <p:cNvSpPr/>
          <p:nvPr/>
        </p:nvSpPr>
        <p:spPr bwMode="auto">
          <a:xfrm rot="10800000">
            <a:off x="6973602" y="5461537"/>
            <a:ext cx="813816" cy="93610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03548" y="5733256"/>
            <a:ext cx="6264696" cy="86409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atingir 100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 avaliação do riso cardiovascular.</a:t>
            </a:r>
          </a:p>
        </p:txBody>
      </p:sp>
    </p:spTree>
    <p:extLst>
      <p:ext uri="{BB962C8B-B14F-4D97-AF65-F5344CB8AC3E}">
        <p14:creationId xmlns="" xmlns:p14="http://schemas.microsoft.com/office/powerpoint/2010/main" val="16653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57148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5: Mapear hipertensos e diabéticos de risco para doença cardiovascular.                                     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5.1 e 5.2: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70, 185 e 362 hipertensos respectivamente.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7200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28, 57 e 104 diabéticos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</a:p>
        </p:txBody>
      </p:sp>
    </p:spTree>
    <p:extLst>
      <p:ext uri="{BB962C8B-B14F-4D97-AF65-F5344CB8AC3E}">
        <p14:creationId xmlns="" xmlns:p14="http://schemas.microsoft.com/office/powerpoint/2010/main" val="16985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dobrada 5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FFFFFF"/>
              </a:solidFill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51520" y="1715808"/>
            <a:ext cx="3384376" cy="156917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indicadores de promoção de saúde insuficientes </a:t>
            </a:r>
          </a:p>
        </p:txBody>
      </p:sp>
      <p:sp>
        <p:nvSpPr>
          <p:cNvPr id="10" name="Nuvem 9"/>
          <p:cNvSpPr/>
          <p:nvPr/>
        </p:nvSpPr>
        <p:spPr bwMode="auto">
          <a:xfrm>
            <a:off x="5580112" y="610834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800" dirty="0" smtClean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499992" y="2495368"/>
            <a:ext cx="4464496" cy="2507491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Alimentação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saudável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Prática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de atividade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Riscos do tabagismo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bucal </a:t>
            </a: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6480212" y="1660608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FFFFFF"/>
              </a:solidFill>
            </a:endParaRPr>
          </a:p>
        </p:txBody>
      </p:sp>
      <p:sp>
        <p:nvSpPr>
          <p:cNvPr id="13" name="Seta dobrada 12"/>
          <p:cNvSpPr/>
          <p:nvPr/>
        </p:nvSpPr>
        <p:spPr bwMode="auto">
          <a:xfrm rot="10800000">
            <a:off x="6973602" y="5461537"/>
            <a:ext cx="813816" cy="93610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FFFFFF"/>
              </a:solidFill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050863" y="5661248"/>
            <a:ext cx="5652628" cy="86409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e atingir 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dos usuários</a:t>
            </a:r>
          </a:p>
        </p:txBody>
      </p:sp>
    </p:spTree>
    <p:extLst>
      <p:ext uri="{BB962C8B-B14F-4D97-AF65-F5344CB8AC3E}">
        <p14:creationId xmlns="" xmlns:p14="http://schemas.microsoft.com/office/powerpoint/2010/main" val="8185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57148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a saúde de hipertensos e diabéticos</a:t>
            </a:r>
          </a:p>
          <a:p>
            <a:pPr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e 6.2: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hipertensos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diabéticos cadastrados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4282" y="30003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os três meses com 70, 185 e 362 hipertensos respectivamente.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72000" y="4500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os três meses com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 57 e 104 diabéticos 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</a:p>
        </p:txBody>
      </p:sp>
    </p:spTree>
    <p:extLst>
      <p:ext uri="{BB962C8B-B14F-4D97-AF65-F5344CB8AC3E}">
        <p14:creationId xmlns="" xmlns:p14="http://schemas.microsoft.com/office/powerpoint/2010/main" val="30112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20" y="71435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diabéticos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6.3 e 6.4: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85749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os três meses com 70, 185 e 362 hipertensos respectivamente.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0" y="450057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os três meses com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 57 e 104 diabéticos 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</a:p>
        </p:txBody>
      </p:sp>
    </p:spTree>
    <p:extLst>
      <p:ext uri="{BB962C8B-B14F-4D97-AF65-F5344CB8AC3E}">
        <p14:creationId xmlns="" xmlns:p14="http://schemas.microsoft.com/office/powerpoint/2010/main" val="30020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596" y="71435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diabéticos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6.5 e 6.6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Garantir orientação sobre os riscos do tabagismo a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diabéticos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00372"/>
            <a:ext cx="4669941" cy="13778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429132"/>
            <a:ext cx="4663844" cy="1377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92867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lvl="0"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e 6.8: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43248"/>
            <a:ext cx="4669941" cy="13778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500570"/>
            <a:ext cx="4663844" cy="1377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42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1802" y="285728"/>
            <a:ext cx="300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Nuvem 13"/>
          <p:cNvSpPr/>
          <p:nvPr/>
        </p:nvSpPr>
        <p:spPr bwMode="auto">
          <a:xfrm>
            <a:off x="107504" y="1121669"/>
            <a:ext cx="2535669" cy="1592951"/>
          </a:xfrm>
          <a:prstGeom prst="cloud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3143240" y="1857364"/>
            <a:ext cx="1275964" cy="50405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428596" y="3929066"/>
            <a:ext cx="1265120" cy="45624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381941" y="5517232"/>
            <a:ext cx="2016224" cy="45529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</p:txBody>
      </p:sp>
      <p:sp>
        <p:nvSpPr>
          <p:cNvPr id="24" name="Retângulo de cantos arredondados 23"/>
          <p:cNvSpPr/>
          <p:nvPr/>
        </p:nvSpPr>
        <p:spPr bwMode="auto">
          <a:xfrm>
            <a:off x="4786314" y="1357298"/>
            <a:ext cx="4104456" cy="165618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capacitada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organizada, unida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Adequado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do processo de trabalho.</a:t>
            </a:r>
          </a:p>
          <a:p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 bwMode="auto">
          <a:xfrm>
            <a:off x="2000232" y="3286124"/>
            <a:ext cx="6946140" cy="160756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Agendamentos mais organizados 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Qualidade 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definição da função de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cobertura e adesão 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de cantos arredondados 25"/>
          <p:cNvSpPr/>
          <p:nvPr/>
        </p:nvSpPr>
        <p:spPr bwMode="auto">
          <a:xfrm>
            <a:off x="2527176" y="5072074"/>
            <a:ext cx="6437313" cy="150019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conhecimento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HAS e DM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relacionamento com as equipes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Participação 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Satisfação 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5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1 4"/>
          <p:cNvSpPr/>
          <p:nvPr/>
        </p:nvSpPr>
        <p:spPr bwMode="auto">
          <a:xfrm>
            <a:off x="214282" y="1500174"/>
            <a:ext cx="4248472" cy="3888432"/>
          </a:xfrm>
          <a:prstGeom prst="irregularSeal1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Intervenção incorporada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à rotina do serviços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 bwMode="auto">
          <a:xfrm>
            <a:off x="4714876" y="928670"/>
            <a:ext cx="4176464" cy="554461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que pretendemos</a:t>
            </a:r>
            <a:r>
              <a:rPr lang="pt-BR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Alcançar 100% da cobertura dos usuários portadores de HAS 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Estender a intervenção a todas as equipes da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Desenvolver outros projetos.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Incentivar mais apoio dos gestores.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71736" y="42860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34" y="192880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– DM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cima 5"/>
          <p:cNvSpPr/>
          <p:nvPr/>
        </p:nvSpPr>
        <p:spPr bwMode="auto">
          <a:xfrm>
            <a:off x="2571736" y="1643050"/>
            <a:ext cx="720080" cy="12241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86116" y="2071678"/>
            <a:ext cx="320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Morbimortalidade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em curva para a esquerda 8"/>
          <p:cNvSpPr/>
          <p:nvPr/>
        </p:nvSpPr>
        <p:spPr bwMode="auto">
          <a:xfrm>
            <a:off x="6715140" y="2428868"/>
            <a:ext cx="864096" cy="111841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00430" y="292893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na Atenção Básica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à esquerda, à direita e acima 10"/>
          <p:cNvSpPr/>
          <p:nvPr/>
        </p:nvSpPr>
        <p:spPr bwMode="auto">
          <a:xfrm rot="10800000">
            <a:off x="3786182" y="3929066"/>
            <a:ext cx="2274938" cy="864096"/>
          </a:xfrm>
          <a:prstGeom prst="leftRigh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43636" y="392906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57290" y="392906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357422" y="4857760"/>
            <a:ext cx="525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Evitar Complicações e sequelas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 em curva para a direita 14"/>
          <p:cNvSpPr/>
          <p:nvPr/>
        </p:nvSpPr>
        <p:spPr bwMode="auto">
          <a:xfrm>
            <a:off x="1331640" y="5000636"/>
            <a:ext cx="864096" cy="116466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25054" y="5836925"/>
            <a:ext cx="66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à saúde e à qualidade de vida.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8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4282" y="214290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de aprendizagem </a:t>
            </a:r>
            <a:endParaRPr lang="pt-B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47192" y="1071546"/>
            <a:ext cx="4032448" cy="566982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Expectativas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-Troca de conhecimentos e experiências com profissionais e aquisição de conhecimentos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-Lutar para eliminar os principais problemas de saúde da minha comunidade para melhorar o estado de saúde e qualidade de vida da população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-Conhecer  realidade do povo Brasileiro (cultura, costumes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t-BR" sz="22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4716016" y="1089108"/>
            <a:ext cx="4104456" cy="565226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Significado e aprendizado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-Instrumento prático e efetivo para enfrentar os problemas de saúde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-Identificar problemas de saúde da comunidade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-Conhecer e implantar os princípios do SUS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-Contribuir à atenção</a:t>
            </a:r>
            <a:r>
              <a:rPr kumimoji="0" lang="pt-BR" sz="22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integral da população mais carente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-Desenvolver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relações afetivas e de confiança com os usuários</a:t>
            </a:r>
            <a:endParaRPr kumimoji="0" lang="pt-BR" sz="22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9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3016229" cy="2786082"/>
          </a:xfrm>
          <a:prstGeom prst="rect">
            <a:avLst/>
          </a:prstGeom>
        </p:spPr>
      </p:pic>
      <p:pic>
        <p:nvPicPr>
          <p:cNvPr id="7" name="Imagem 6" descr="C:\Users\Computador\Pictures\Nova pasta\20150417_10261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85728"/>
            <a:ext cx="292895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E:\fotos\DSCN0817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286124"/>
            <a:ext cx="5857916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E:\Manuelkis\imagenes\visita domiciliar\DSCN1503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2165633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:\Manuelkis\imagenes\Nova pasta (7)\DSCN0382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642918"/>
            <a:ext cx="2357454" cy="221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129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00100" y="1643050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 pouco o sacrifício que se faz para o bem que pode ser conquistado porque um mundo melhor é </a:t>
            </a:r>
            <a:r>
              <a:rPr lang="pt-BR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possível!</a:t>
            </a:r>
            <a:endParaRPr lang="pt-BR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:\Manuelkis\imagenes\Nova pasta (2)\DSCN144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286808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2267744" y="551723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Muito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52"/>
            <a:ext cx="192879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362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28572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VILA PROGRESSO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dobrada para cima 4"/>
          <p:cNvSpPr/>
          <p:nvPr/>
        </p:nvSpPr>
        <p:spPr bwMode="auto">
          <a:xfrm rot="10800000">
            <a:off x="755576" y="428604"/>
            <a:ext cx="1173218" cy="1388054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Seta dobrada para cima 6"/>
          <p:cNvSpPr/>
          <p:nvPr/>
        </p:nvSpPr>
        <p:spPr bwMode="auto">
          <a:xfrm rot="10800000" flipH="1">
            <a:off x="7143768" y="428604"/>
            <a:ext cx="1244656" cy="2424332"/>
          </a:xfrm>
          <a:prstGeom prst="bentUpArrow">
            <a:avLst>
              <a:gd name="adj1" fmla="val 25000"/>
              <a:gd name="adj2" fmla="val 20363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4185668" y="923773"/>
            <a:ext cx="638360" cy="5238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88642" y="151275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ESF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1956565"/>
            <a:ext cx="59046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recepção.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consulta de enfermagem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salas de consultas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médicas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vacinação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triagem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onsultório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odontologia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curativo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Farmácia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arquivo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Copa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Sala de observação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00192" y="29755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adstrita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15000 habitantes.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65898" y="3936494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Estimativa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-HAS 2.643 usuários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-DM  755 usuários na área de abrangência da UBS.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-HAS 381 usuários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-DM 109 usuários da equipe.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9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75656" y="40466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Ação Programática de usuários portadores de HAS e DM antes da intervenção.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19672" y="2621913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Baixa Cobertura.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Deficiente qualidade dos atendimentos.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Deficientes registros.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de má qualidade.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Baixa adesão.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Insuficientes ações de promoção e prevenção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em curva para a direita 15"/>
          <p:cNvSpPr/>
          <p:nvPr/>
        </p:nvSpPr>
        <p:spPr bwMode="auto">
          <a:xfrm>
            <a:off x="323528" y="1124744"/>
            <a:ext cx="936104" cy="316835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4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0298" y="150017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2780928"/>
            <a:ext cx="8247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Melhorar a atenção aos usuários com Hipertensão Arterial Sistêmica e/ou Diabetes Mellitus, na área de abrangência da UBS Vila Progresso, município de Macapá</a:t>
            </a:r>
            <a:r>
              <a:rPr lang="pt-BR" sz="2800" dirty="0" smtClean="0"/>
              <a:t>, Amapá.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5898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57356" y="35716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00034" y="1714488"/>
            <a:ext cx="2448272" cy="151216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Avaliação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6143636" y="1357298"/>
            <a:ext cx="2460508" cy="15121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Organização e Gestão dos Serviços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4994366"/>
            <a:ext cx="2462363" cy="15121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6150058" y="4994366"/>
            <a:ext cx="2462363" cy="15121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Engajament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Público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443685" y="1484784"/>
            <a:ext cx="2136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o número de hipertensos e diabéticos cadastrados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000760" y="3214685"/>
            <a:ext cx="2567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o acolhimento e garantir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eta para a esquerda 25"/>
          <p:cNvSpPr/>
          <p:nvPr/>
        </p:nvSpPr>
        <p:spPr bwMode="auto">
          <a:xfrm>
            <a:off x="5764903" y="5589240"/>
            <a:ext cx="360040" cy="16121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Seta para a esquerda 26"/>
          <p:cNvSpPr/>
          <p:nvPr/>
        </p:nvSpPr>
        <p:spPr bwMode="auto">
          <a:xfrm rot="15987653">
            <a:off x="7055312" y="2961543"/>
            <a:ext cx="360040" cy="16121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8" name="Seta para a esquerda 27"/>
          <p:cNvSpPr/>
          <p:nvPr/>
        </p:nvSpPr>
        <p:spPr bwMode="auto">
          <a:xfrm rot="10800000">
            <a:off x="3000364" y="2357430"/>
            <a:ext cx="360040" cy="16121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9" name="Seta para a esquerda 28"/>
          <p:cNvSpPr/>
          <p:nvPr/>
        </p:nvSpPr>
        <p:spPr bwMode="auto">
          <a:xfrm rot="5400000">
            <a:off x="1503063" y="4732339"/>
            <a:ext cx="360040" cy="16121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511026" y="4632924"/>
            <a:ext cx="2501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Informar à comunidade sobre a existência do programa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85756" y="3741955"/>
            <a:ext cx="271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a equipe de saúde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8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14678" y="21429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755576" y="1052736"/>
            <a:ext cx="4392488" cy="136815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Capacitação dos profissionais utilizando os protocolos de atendimentos</a:t>
            </a: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2843808" y="1952108"/>
            <a:ext cx="4364456" cy="136815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Agendamento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consultas com prioridade aos de maior risco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3779912" y="2924944"/>
            <a:ext cx="3896404" cy="136815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Acolhimento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usuários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4918728" y="3448339"/>
            <a:ext cx="4045760" cy="136815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Preenchimento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monitoramento de fichas de cadastros e registros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4283968" y="4723688"/>
            <a:ext cx="3960440" cy="136815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Divulgação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das ações na comunidade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1675032" y="5568445"/>
            <a:ext cx="4409136" cy="1028907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Rastreamento na população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busca ativa de faltosos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331359" y="4246695"/>
            <a:ext cx="3531728" cy="136815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promoção e prevenção na UBS e comunidade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5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8662" y="285728"/>
            <a:ext cx="753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Quadro 6"/>
          <p:cNvSpPr/>
          <p:nvPr/>
        </p:nvSpPr>
        <p:spPr bwMode="auto">
          <a:xfrm>
            <a:off x="571241" y="1455165"/>
            <a:ext cx="3096344" cy="1944787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Cobertura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96 (25%)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DM  65 (60%)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2792" y="9246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71934" y="2000239"/>
            <a:ext cx="486579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Divulgação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Programa e Projeto.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Rastreamento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 população com risco.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Incremento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das visitas domiciliares, busca ativa e atividades de promoção e prevenção em saúde.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Participação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ativa de todos os membros da equipe.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Conscientização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dos membros da comunidade sobre estas doenças.</a:t>
            </a:r>
          </a:p>
          <a:p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Quadro 10"/>
          <p:cNvSpPr/>
          <p:nvPr/>
        </p:nvSpPr>
        <p:spPr bwMode="auto">
          <a:xfrm>
            <a:off x="512792" y="4352915"/>
            <a:ext cx="3344828" cy="2088232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362 (95%)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104 (95,4%)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01469" y="3795711"/>
            <a:ext cx="332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da Intervenção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em curva para a esquerda 15"/>
          <p:cNvSpPr/>
          <p:nvPr/>
        </p:nvSpPr>
        <p:spPr bwMode="auto">
          <a:xfrm rot="17863701">
            <a:off x="3933506" y="1077090"/>
            <a:ext cx="504056" cy="798957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Seta em curva para a esquerda 17"/>
          <p:cNvSpPr/>
          <p:nvPr/>
        </p:nvSpPr>
        <p:spPr bwMode="auto">
          <a:xfrm rot="2850403">
            <a:off x="4035587" y="5585985"/>
            <a:ext cx="504056" cy="798957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6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uisevac_tp06088442">
  <a:themeElements>
    <a:clrScheme name="cruisevac_tp06088442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ruisevac_tp0608844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ruisevac_tp06088442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743105-3794-492C-8756-11E3B39FE0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slides Cruzeiro de férias</Template>
  <TotalTime>1608</TotalTime>
  <Words>1654</Words>
  <Application>Microsoft Office PowerPoint</Application>
  <PresentationFormat>Apresentação na tela (4:3)</PresentationFormat>
  <Paragraphs>230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cruisevac_tp06088442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Computador</dc:creator>
  <cp:lastModifiedBy>Sergio</cp:lastModifiedBy>
  <cp:revision>128</cp:revision>
  <dcterms:created xsi:type="dcterms:W3CDTF">2015-08-06T20:39:55Z</dcterms:created>
  <dcterms:modified xsi:type="dcterms:W3CDTF">2015-08-17T19:43:18Z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TC060884421046</vt:lpwstr>
  </property>
</Properties>
</file>