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78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403" r:id="rId10"/>
    <p:sldId id="404" r:id="rId11"/>
    <p:sldId id="387" r:id="rId12"/>
    <p:sldId id="388" r:id="rId13"/>
    <p:sldId id="389" r:id="rId14"/>
    <p:sldId id="390" r:id="rId15"/>
    <p:sldId id="392" r:id="rId16"/>
    <p:sldId id="391" r:id="rId17"/>
    <p:sldId id="393" r:id="rId18"/>
    <p:sldId id="396" r:id="rId19"/>
    <p:sldId id="394" r:id="rId20"/>
    <p:sldId id="395" r:id="rId21"/>
    <p:sldId id="397" r:id="rId22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" initials="D" lastIdx="1" clrIdx="0"/>
  <p:cmAuthor id="1" name="OEM" initials="EGF" lastIdx="5" clrIdx="1"/>
  <p:cmAuthor id="2" name="Anaclaudia Gastal Fass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A1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83" autoAdjust="0"/>
  </p:normalViewPr>
  <p:slideViewPr>
    <p:cSldViewPr>
      <p:cViewPr>
        <p:scale>
          <a:sx n="82" d="100"/>
          <a:sy n="82" d="100"/>
        </p:scale>
        <p:origin x="-1026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Mara_Regina_G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Mara_Regina_G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Mara_Regina_G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Mara_Regina_G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Mara_Regina_G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Lori\EAD\Material%20dos%20alunos%20conforme%20semanas\Planilhas%20Finais\Planilha_final_Mara_Regina_G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gestantes moradores no território, que realizaram o pré-natal na UBS e estão cadastradas no programa de saúde bucal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>
                <a:rot lat="0" lon="0" rev="600000"/>
              </a:lightRig>
            </a:scene3d>
            <a:sp3d>
              <a:bevelT w="165100" prst="coolSlant"/>
            </a:sp3d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12</a:t>
                    </a:r>
                  </a:p>
                </c:rich>
              </c:tx>
              <c:spPr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24</a:t>
                    </a:r>
                  </a:p>
                </c:rich>
              </c:tx>
              <c:spPr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26</a:t>
                    </a:r>
                  </a:p>
                </c:rich>
              </c:tx>
              <c:spPr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30</a:t>
                    </a:r>
                  </a:p>
                </c:rich>
              </c:tx>
              <c:spPr/>
            </c:dLbl>
            <c:showVal val="1"/>
          </c:dLbls>
          <c:cat>
            <c:strRef>
              <c:f>Indicadores!$D$3:$G$3</c:f>
              <c:strCache>
                <c:ptCount val="4"/>
                <c:pt idx="0">
                  <c:v>Mês 1/20</c:v>
                </c:pt>
                <c:pt idx="1">
                  <c:v>Mês 2/25</c:v>
                </c:pt>
                <c:pt idx="2">
                  <c:v>Mês 3/30</c:v>
                </c:pt>
                <c:pt idx="3">
                  <c:v>Mês 4/30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0.60000000000000009</c:v>
                </c:pt>
                <c:pt idx="1">
                  <c:v>0.96000000000000008</c:v>
                </c:pt>
                <c:pt idx="2">
                  <c:v>0.8666666666666667</c:v>
                </c:pt>
                <c:pt idx="3">
                  <c:v>1</c:v>
                </c:pt>
              </c:numCache>
            </c:numRef>
          </c:val>
        </c:ser>
        <c:axId val="67576192"/>
        <c:axId val="67577728"/>
      </c:barChart>
      <c:catAx>
        <c:axId val="675761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577728"/>
        <c:crosses val="autoZero"/>
        <c:auto val="1"/>
        <c:lblAlgn val="ctr"/>
        <c:lblOffset val="100"/>
      </c:catAx>
      <c:valAx>
        <c:axId val="6757772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57619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gestantes cadastradas no programa de saúde bucal, que faltaram à consulta odontológica programática </c:v>
                </c:pt>
              </c:strCache>
            </c:strRef>
          </c:tx>
          <c:spPr>
            <a:solidFill>
              <a:srgbClr val="CA56AC"/>
            </a:solidFill>
            <a:scene3d>
              <a:camera prst="orthographicFront"/>
              <a:lightRig rig="threePt" dir="t">
                <a:rot lat="0" lon="0" rev="600000"/>
              </a:lightRig>
            </a:scene3d>
            <a:sp3d>
              <a:bevelT w="165100" prst="coolSlant"/>
            </a:sp3d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</a:t>
                    </a:r>
                  </a:p>
                </c:rich>
              </c:tx>
              <c:spPr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</a:t>
                    </a:r>
                  </a:p>
                </c:rich>
              </c:tx>
              <c:spPr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6</a:t>
                    </a:r>
                  </a:p>
                </c:rich>
              </c:tx>
              <c:spPr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7</a:t>
                    </a:r>
                  </a:p>
                </c:rich>
              </c:tx>
              <c:spPr/>
            </c:dLbl>
            <c:showVal val="1"/>
          </c:dLbls>
          <c:cat>
            <c:strRef>
              <c:f>Indicadores!$D$8:$G$8</c:f>
              <c:strCache>
                <c:ptCount val="4"/>
                <c:pt idx="0">
                  <c:v>Mês 1/12</c:v>
                </c:pt>
                <c:pt idx="1">
                  <c:v>Mês 2/24</c:v>
                </c:pt>
                <c:pt idx="2">
                  <c:v>Mês 3/26</c:v>
                </c:pt>
                <c:pt idx="3">
                  <c:v>Mês 4/30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0.16666666666666666</c:v>
                </c:pt>
                <c:pt idx="1">
                  <c:v>0.33333333333333331</c:v>
                </c:pt>
                <c:pt idx="2">
                  <c:v>0.23076923076923084</c:v>
                </c:pt>
                <c:pt idx="3">
                  <c:v>0.23333333333333336</c:v>
                </c:pt>
              </c:numCache>
            </c:numRef>
          </c:val>
        </c:ser>
        <c:axId val="66011136"/>
        <c:axId val="66012672"/>
      </c:barChart>
      <c:catAx>
        <c:axId val="660111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012672"/>
        <c:crosses val="autoZero"/>
        <c:auto val="1"/>
        <c:lblAlgn val="ctr"/>
        <c:lblOffset val="100"/>
      </c:catAx>
      <c:valAx>
        <c:axId val="66012672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60111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gestantes cadastradas no programa de saúde bucal, que receberam avaliação e mantém acompanhamento odontológico durante a gestação</c:v>
                </c:pt>
              </c:strCache>
            </c:strRef>
          </c:tx>
          <c:spPr>
            <a:solidFill>
              <a:srgbClr val="14AC88"/>
            </a:solidFill>
            <a:scene3d>
              <a:camera prst="orthographicFront"/>
              <a:lightRig rig="threePt" dir="t">
                <a:rot lat="0" lon="0" rev="600000"/>
              </a:lightRig>
            </a:scene3d>
            <a:sp3d>
              <a:bevelT w="165100" prst="coolSlant"/>
            </a:sp3d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11</a:t>
                    </a:r>
                  </a:p>
                </c:rich>
              </c:tx>
              <c:spPr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16</a:t>
                    </a:r>
                  </a:p>
                </c:rich>
              </c:tx>
              <c:spPr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19</a:t>
                    </a:r>
                  </a:p>
                </c:rich>
              </c:tx>
              <c:spPr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21</a:t>
                    </a:r>
                  </a:p>
                </c:rich>
              </c:tx>
              <c:spPr/>
            </c:dLbl>
            <c:showVal val="1"/>
          </c:dLbls>
          <c:trendline>
            <c:trendlineType val="linear"/>
          </c:trendline>
          <c:cat>
            <c:strRef>
              <c:f>Indicadores!$D$13:$G$13</c:f>
              <c:strCache>
                <c:ptCount val="4"/>
                <c:pt idx="0">
                  <c:v>Mês 1/12</c:v>
                </c:pt>
                <c:pt idx="1">
                  <c:v>Mês 2/24</c:v>
                </c:pt>
                <c:pt idx="2">
                  <c:v>Mês 3/26</c:v>
                </c:pt>
                <c:pt idx="3">
                  <c:v>Mês 4/30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0.66666666666666663</c:v>
                </c:pt>
                <c:pt idx="2">
                  <c:v>0.73076923076923073</c:v>
                </c:pt>
                <c:pt idx="3">
                  <c:v>0.70000000000000007</c:v>
                </c:pt>
              </c:numCache>
            </c:numRef>
          </c:val>
        </c:ser>
        <c:axId val="67846912"/>
        <c:axId val="67848448"/>
      </c:barChart>
      <c:catAx>
        <c:axId val="678469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48448"/>
        <c:crosses val="autoZero"/>
        <c:auto val="1"/>
        <c:lblAlgn val="ctr"/>
        <c:lblOffset val="100"/>
      </c:catAx>
      <c:valAx>
        <c:axId val="67848448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4691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gestantes cadastradas no programa, faltosas à consulta odontológica, que obtiveram atendimento odontológico após busca ativa </c:v>
                </c:pt>
              </c:strCache>
            </c:strRef>
          </c:tx>
          <c:spPr>
            <a:solidFill>
              <a:srgbClr val="598B95"/>
            </a:solidFill>
            <a:scene3d>
              <a:camera prst="orthographicFront"/>
              <a:lightRig rig="threePt" dir="t">
                <a:rot lat="0" lon="0" rev="600000"/>
              </a:lightRig>
            </a:scene3d>
            <a:sp3d>
              <a:bevelT w="165100" prst="coolSlant"/>
            </a:sp3d>
          </c:spPr>
          <c:cat>
            <c:strRef>
              <c:f>Indicadores!$D$19:$G$19</c:f>
              <c:strCache>
                <c:ptCount val="4"/>
                <c:pt idx="0">
                  <c:v>Mês 1/2</c:v>
                </c:pt>
                <c:pt idx="1">
                  <c:v>Mês 2/8</c:v>
                </c:pt>
                <c:pt idx="2">
                  <c:v>Mês 3/6</c:v>
                </c:pt>
                <c:pt idx="3">
                  <c:v>Mês 4/7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7885696"/>
        <c:axId val="67891584"/>
      </c:barChart>
      <c:catAx>
        <c:axId val="678856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91584"/>
        <c:crosses val="autoZero"/>
        <c:auto val="1"/>
        <c:lblAlgn val="ctr"/>
        <c:lblOffset val="100"/>
      </c:catAx>
      <c:valAx>
        <c:axId val="6789158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8569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gestantes cadastradas, que participaram de atividades coletivas de educação e prevenção em saúde bucal </c:v>
                </c:pt>
              </c:strCache>
            </c:strRef>
          </c:tx>
          <c:spPr>
            <a:solidFill>
              <a:srgbClr val="BD3159"/>
            </a:solidFill>
            <a:scene3d>
              <a:camera prst="orthographicFront"/>
              <a:lightRig rig="threePt" dir="t">
                <a:rot lat="0" lon="0" rev="600000"/>
              </a:lightRig>
            </a:scene3d>
            <a:sp3d>
              <a:bevelT w="165100" prst="coolSlant"/>
            </a:sp3d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10</a:t>
                    </a:r>
                  </a:p>
                </c:rich>
              </c:tx>
              <c:spPr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18</a:t>
                    </a:r>
                  </a:p>
                </c:rich>
              </c:tx>
              <c:spPr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14</a:t>
                    </a:r>
                  </a:p>
                </c:rich>
              </c:tx>
              <c:spPr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10</a:t>
                    </a:r>
                  </a:p>
                </c:rich>
              </c:tx>
              <c:spPr/>
            </c:dLbl>
            <c:showVal val="1"/>
          </c:dLbls>
          <c:cat>
            <c:strRef>
              <c:f>Indicadores!$D$24:$G$24</c:f>
              <c:strCache>
                <c:ptCount val="4"/>
                <c:pt idx="0">
                  <c:v>Mês 1/12</c:v>
                </c:pt>
                <c:pt idx="1">
                  <c:v>Mês 2/24</c:v>
                </c:pt>
                <c:pt idx="2">
                  <c:v>Mês 3/26</c:v>
                </c:pt>
                <c:pt idx="3">
                  <c:v>Mês 4/30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0.83333333333333348</c:v>
                </c:pt>
                <c:pt idx="1">
                  <c:v>0.75000000000000011</c:v>
                </c:pt>
                <c:pt idx="2">
                  <c:v>0.53846153846153844</c:v>
                </c:pt>
                <c:pt idx="3">
                  <c:v>0.33333333333333331</c:v>
                </c:pt>
              </c:numCache>
            </c:numRef>
          </c:val>
        </c:ser>
        <c:axId val="67811968"/>
        <c:axId val="67826048"/>
      </c:barChart>
      <c:catAx>
        <c:axId val="678119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26048"/>
        <c:crosses val="autoZero"/>
        <c:auto val="1"/>
        <c:lblAlgn val="ctr"/>
        <c:lblOffset val="100"/>
      </c:catAx>
      <c:valAx>
        <c:axId val="6782604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1196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gestantes cadastradas no programa de saúde bucal, que possuam registro atualizado das informações na ficha espelho</c:v>
                </c:pt>
              </c:strCache>
            </c:strRef>
          </c:tx>
          <c:spPr>
            <a:solidFill>
              <a:srgbClr val="E0DC24"/>
            </a:solidFill>
            <a:scene3d>
              <a:camera prst="orthographicFront"/>
              <a:lightRig rig="threePt" dir="t">
                <a:rot lat="0" lon="0" rev="600000"/>
              </a:lightRig>
            </a:scene3d>
            <a:sp3d>
              <a:bevelT w="165100" prst="coolSlant"/>
            </a:sp3d>
          </c:spPr>
          <c:cat>
            <c:strRef>
              <c:f>Indicadores!$D$29:$G$29</c:f>
              <c:strCache>
                <c:ptCount val="4"/>
                <c:pt idx="0">
                  <c:v>Mês 1/12</c:v>
                </c:pt>
                <c:pt idx="1">
                  <c:v>Mês 2/24</c:v>
                </c:pt>
                <c:pt idx="2">
                  <c:v>Mês 3/26</c:v>
                </c:pt>
                <c:pt idx="3">
                  <c:v>Mês 4/30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8063616"/>
        <c:axId val="68065152"/>
      </c:barChart>
      <c:catAx>
        <c:axId val="680636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65152"/>
        <c:crosses val="autoZero"/>
        <c:auto val="1"/>
        <c:lblAlgn val="ctr"/>
        <c:lblOffset val="100"/>
      </c:catAx>
      <c:valAx>
        <c:axId val="680651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6361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4A6DE4-A56E-C040-8EA1-6B5BC26E34F8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C49B3F-3C1F-C448-BBAC-B1D39761BD3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267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E0CAE-7A7F-8B44-85AD-B2E8CFC40F11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6171-24F3-6243-BC22-9570234EDCF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886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3BC5-7FED-634D-841B-611816DBE83F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E8A0-57A4-2543-9DE6-35B3245C69F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42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DB9A27-820A-BC4D-BA6F-E698C99A30E2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0621-BE97-564B-B4C4-D0124412324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69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511B6-10DB-5C4A-97A6-B5E249F1FDDF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1E741-1A62-A442-BE7F-909D12FECDA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420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D1703-5025-BD45-960A-24678269AD7F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3766-71A8-5E49-AD91-A47670E98F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2137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115CA-FFC6-A441-92D7-C47C172AECFD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BA01D-0DE3-6844-95DD-867C52F7DB4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084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F58B0-61C4-E64C-8AEE-291F0ECE32D2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45B5-AFE7-E94A-9C8D-DD0E4AA349E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231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5B3FC-4AA9-0D41-96AB-DDB049CE18D6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E750-4A66-BF42-862A-0D8C882DA31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8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87D9E-F6B4-4842-B549-D08C61871EA5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A2A0-7A91-5C40-9EBA-972696D03F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94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09169-87D6-0245-8A5F-0EE0C5B13B14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E4E4-A5C3-EF44-A9EF-15CC125EBC6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024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13F90-7BA6-F747-919C-B91F1DAB944A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8C5D-137E-F941-94BC-81ECA1810EA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785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la_principal_limp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CE79B7-D5F2-6F48-89EB-7A152884616A}" type="datetimeFigureOut">
              <a:rPr lang="pt-BR"/>
              <a:pPr/>
              <a:t>22/11/2012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ADF4B3D-AC8A-374B-9942-8DDD222ECF0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_principal_limpa.jpg"/>
          <p:cNvPicPr>
            <a:picLocks noChangeAspect="1"/>
          </p:cNvPicPr>
          <p:nvPr/>
        </p:nvPicPr>
        <p:blipFill rotWithShape="1">
          <a:blip r:embed="rId2" cstate="print"/>
          <a:srcRect b="13454"/>
          <a:stretch/>
        </p:blipFill>
        <p:spPr>
          <a:xfrm>
            <a:off x="2214546" y="-1"/>
            <a:ext cx="6929454" cy="514350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57224" y="362536"/>
            <a:ext cx="6072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Especialização em Saúde da Família- EAD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1472" y="2248585"/>
            <a:ext cx="6286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000" b="1" dirty="0" smtClean="0">
                <a:solidFill>
                  <a:srgbClr val="E47A1A"/>
                </a:solidFill>
              </a:rPr>
              <a:t>SAÚDE BUCAL DAS GESTANTES</a:t>
            </a:r>
          </a:p>
          <a:p>
            <a:pPr algn="ctr" eaLnBrk="1" hangingPunct="1"/>
            <a:r>
              <a:rPr lang="pt-BR" sz="3000" b="1" dirty="0" smtClean="0">
                <a:solidFill>
                  <a:srgbClr val="E47A1A"/>
                </a:solidFill>
              </a:rPr>
              <a:t>INTERVINDO NA UBS NAVEGANTES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148064" y="4139997"/>
            <a:ext cx="3995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pt-BR" b="1" dirty="0" smtClean="0">
                <a:solidFill>
                  <a:srgbClr val="002060"/>
                </a:solidFill>
              </a:rPr>
              <a:t>Mara Regina Jeziorski Caetano</a:t>
            </a:r>
          </a:p>
          <a:p>
            <a:pPr eaLnBrk="1" hangingPunct="1"/>
            <a:r>
              <a:rPr lang="pt-BR" b="1" dirty="0" smtClean="0">
                <a:solidFill>
                  <a:srgbClr val="002060"/>
                </a:solidFill>
              </a:rPr>
              <a:t>Orientadora Louriele Wachs</a:t>
            </a:r>
          </a:p>
        </p:txBody>
      </p:sp>
      <p:pic>
        <p:nvPicPr>
          <p:cNvPr id="8" name="Imagem 7" descr="ufp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34"/>
            <a:ext cx="1050161" cy="10131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609600" y="571486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Divulgação do projeto para a comunidade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Acolhimento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Avaliações e acompanhamento odontológico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609600" y="7142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Reunião com as gestantes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Palestras educativas sobre saúde bucal para ela e seu filho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2" descr="C:\Users\user\AppData\Local\Temp\Rar$DI91.568\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57370"/>
            <a:ext cx="6548462" cy="3071834"/>
          </a:xfrm>
          <a:prstGeom prst="roundRect">
            <a:avLst>
              <a:gd name="adj" fmla="val 3171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609600" y="392121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Indicador 1: Proporção de gestantes que realizam o pré-natal na UBS e estão cadastradas no programa de saúde bucal.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357158" y="2143122"/>
          <a:ext cx="4593772" cy="2711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286380" y="2143122"/>
            <a:ext cx="364333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No primeiro mês havia 20 gestantes realizando o pré-natal na unidade, 12 gestantes foram cadastradas, correspondendo 60%.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No segundo e terceiro mês cadastramos 24 e 26 gestantes, (96%) e (85%), respectivamente.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al.</a:t>
            </a:r>
          </a:p>
          <a:p>
            <a:pPr algn="just"/>
            <a:endParaRPr lang="pt-BR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609600" y="392121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Indicador 2 : Proporção de gestantes cadastradas no programa de saúde bucal, que faltaram a consulta odontológica programática;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14942" y="2428874"/>
            <a:ext cx="364333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Proporção de gestantes faltosas à consulta odontológica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 17%, 33% no primeiro e segundo mês.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 No terceiro e quarto mês de intervenção 23%. 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endParaRPr lang="pt-BR" sz="12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14282" y="2143122"/>
          <a:ext cx="4591050" cy="2728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Indicador 3: Proporção de gestantes cadastradas no programa de saúde bucal, que receberam avaliação e mantém acompanhamento odontológico durante a gestação;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72066" y="2384541"/>
            <a:ext cx="392909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dirty="0" smtClean="0">
                <a:solidFill>
                  <a:srgbClr val="002060"/>
                </a:solidFill>
              </a:rPr>
              <a:t>Permanecendo em acompanhamento no primeiro mês 91,7% </a:t>
            </a:r>
          </a:p>
          <a:p>
            <a:pPr algn="just">
              <a:spcBef>
                <a:spcPts val="1200"/>
              </a:spcBef>
            </a:pPr>
            <a:r>
              <a:rPr lang="pt-BR" dirty="0" smtClean="0">
                <a:solidFill>
                  <a:srgbClr val="002060"/>
                </a:solidFill>
              </a:rPr>
              <a:t>no segundo mês 66,7%</a:t>
            </a:r>
          </a:p>
          <a:p>
            <a:pPr algn="just">
              <a:spcBef>
                <a:spcPts val="1200"/>
              </a:spcBef>
            </a:pPr>
            <a:r>
              <a:rPr lang="pt-BR" dirty="0" smtClean="0">
                <a:solidFill>
                  <a:srgbClr val="002060"/>
                </a:solidFill>
              </a:rPr>
              <a:t>terceiro mês 73,1%</a:t>
            </a:r>
          </a:p>
          <a:p>
            <a:pPr algn="just">
              <a:spcBef>
                <a:spcPts val="1200"/>
              </a:spcBef>
            </a:pPr>
            <a:r>
              <a:rPr lang="pt-BR" dirty="0" smtClean="0">
                <a:solidFill>
                  <a:srgbClr val="002060"/>
                </a:solidFill>
              </a:rPr>
              <a:t>Quarto mês 70%</a:t>
            </a:r>
          </a:p>
          <a:p>
            <a:pPr algn="just"/>
            <a:endParaRPr lang="pt-BR" sz="1300" dirty="0" smtClean="0">
              <a:solidFill>
                <a:srgbClr val="002060"/>
              </a:solidFill>
            </a:endParaRPr>
          </a:p>
          <a:p>
            <a:pPr algn="just"/>
            <a:endParaRPr lang="pt-BR" sz="1300" dirty="0">
              <a:solidFill>
                <a:srgbClr val="00206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357158" y="2285998"/>
          <a:ext cx="4593772" cy="28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Indicador 4: Proporção de gestantes cadastradas no programa de saúde bucal, faltosas à consulta odontológica, que obtiveram atendimento odontológico após busca ativa;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72066" y="2755003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 número de atendimento pós busca ativa foi realizado respectivamente, para 2, 8, 6 e 7 gestantes, nos quatro meses de intervenção. 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357158" y="2500312"/>
          <a:ext cx="4143404" cy="264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Indicador 5 : Proporção de gestantes cadastradas no programa de saúde bucal, que participaram de atividades  coletivas de educação e prevenção em saúde bucal;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72066" y="2486757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dirty="0" smtClean="0">
                <a:solidFill>
                  <a:srgbClr val="002060"/>
                </a:solidFill>
              </a:rPr>
              <a:t>Em decréscimo, podemos justificar que os resultados são positivos e o número reduzido de participantes deve-se ao fato que muitas gestantes já haviam participado nos meses anteriores da programação coletiva de escovação e orientação. </a:t>
            </a:r>
          </a:p>
          <a:p>
            <a:pPr algn="just"/>
            <a:endParaRPr lang="pt-BR" dirty="0" smtClean="0">
              <a:solidFill>
                <a:srgbClr val="002060"/>
              </a:solidFill>
            </a:endParaRP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357158" y="2357436"/>
          <a:ext cx="4593772" cy="261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Resultados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Indicador 6 : Proporção de gestantes cadastradas no programa de saúde bucal que possuem registros atualizados nas ficha espelho.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14910" y="3000378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Para o indicador que demonstra o registro adequado de todas as informações, os resultados são 100% para todos os meses de intervenção.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428596" y="2428874"/>
          <a:ext cx="4593772" cy="271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Discussão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Incorporação da saúde bucal no pré-natal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Pré natal odontológico é uma ação programática 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Qualificação da atenção as gestantes  com a saúde bucal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Importância do serviço odontológico para a  gestante e o bebe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Integração da equipe e saberes no pré-natal 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Melhoria do vinculo com a comunidade</a:t>
            </a:r>
          </a:p>
          <a:p>
            <a:pPr>
              <a:buNone/>
            </a:pPr>
            <a:endParaRPr lang="pt-BR" sz="2400" dirty="0" smtClean="0"/>
          </a:p>
          <a:p>
            <a:endParaRPr lang="pt-BR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Discussão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1472" y="1000114"/>
            <a:ext cx="307183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ANTES DA INTERVE</a:t>
            </a:r>
            <a:r>
              <a:rPr lang="pt-BR" dirty="0" smtClean="0"/>
              <a:t>ÇÃO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143504" y="1000114"/>
            <a:ext cx="307183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DEPOIS DA INTERVEÇÃO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14282" y="1522767"/>
            <a:ext cx="4000528" cy="3477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Ausência de protocolo de atendimento 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Gestantes com atendimento odontológico por livre demanda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Ações odontológicas realizadas isoladamente e aleatoriamente 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Ausência de registros sistemáticos em odontologia 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Não havia ações coletivas para orientação em grupo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643438" y="1522767"/>
            <a:ext cx="4429156" cy="3477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Protocolo instituído e disponibilizado 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O pré-natal odontológico  é uma ação programática 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A saúde bucal faz parte do pré-natal, com os demais profissionais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Registros das informações de maneira sistemática, monitorada e avaliada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</a:rPr>
              <a:t>Grupos de capacitação com a equipe e com as gestantes</a:t>
            </a:r>
          </a:p>
          <a:p>
            <a:pPr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Introdução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80" y="1200150"/>
            <a:ext cx="8229600" cy="3394075"/>
          </a:xfrm>
        </p:spPr>
        <p:txBody>
          <a:bodyPr/>
          <a:lstStyle/>
          <a:p>
            <a:pPr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DADOS DA SAÚDE MUNICIPAL</a:t>
            </a:r>
          </a:p>
          <a:p>
            <a:pPr>
              <a:buNone/>
            </a:pPr>
            <a:endParaRPr lang="pt-BR" sz="2200" dirty="0" smtClean="0">
              <a:solidFill>
                <a:srgbClr val="002060"/>
              </a:solidFill>
            </a:endParaRPr>
          </a:p>
          <a:p>
            <a:r>
              <a:rPr lang="pt-BR" sz="2200" dirty="0" smtClean="0">
                <a:solidFill>
                  <a:srgbClr val="002060"/>
                </a:solidFill>
              </a:rPr>
              <a:t>População total 327721  habitantes 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Zona Urbana 87%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Serviços de Saúde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22 Unidades ESF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29 Tradicionais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7 ESB inserida na ESF</a:t>
            </a:r>
          </a:p>
          <a:p>
            <a:pPr>
              <a:buNone/>
            </a:pPr>
            <a:endParaRPr lang="pt-BR" sz="22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Reflexão Crítica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Importante crescimento profissional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Qualificação da clínica através dos fóruns 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Capacitação em áreas paralelas pelas experiências relatadas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Discussão sobre duvidas clínicas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Aprendizado no uso de planilhas</a:t>
            </a:r>
            <a:endParaRPr lang="pt-BR" sz="2400" dirty="0" smtClean="0"/>
          </a:p>
          <a:p>
            <a:endParaRPr lang="pt-BR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Agradecimentos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71472" y="214296"/>
            <a:ext cx="8229600" cy="28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000" dirty="0" smtClean="0"/>
          </a:p>
          <a:p>
            <a:pPr marL="342900" indent="-342900" algn="just" eaLnBrk="0" hangingPunct="0">
              <a:spcBef>
                <a:spcPts val="1200"/>
              </a:spcBef>
            </a:pPr>
            <a:r>
              <a:rPr lang="pt-BR" sz="2000" dirty="0" smtClean="0"/>
              <a:t> 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Aos colegas que trabalham na UBS Navegante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As gestantes que participaram deste estudo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A coordenação do curso pela oportunidade alavancar conhecimentos</a:t>
            </a:r>
          </a:p>
          <a:p>
            <a:pPr>
              <a:spcBef>
                <a:spcPts val="12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E o agradecimento especial para  a  orientadora  Louriele que pela sua dedicação tornou possível este  trabalho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Introdução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1556" y="1200150"/>
            <a:ext cx="8229600" cy="3394075"/>
          </a:xfrm>
        </p:spPr>
        <p:txBody>
          <a:bodyPr/>
          <a:lstStyle/>
          <a:p>
            <a:pPr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UNIDADE BÁSICA DE SAÚDE NAVEGANTES</a:t>
            </a:r>
          </a:p>
          <a:p>
            <a:pPr>
              <a:buNone/>
            </a:pPr>
            <a:endParaRPr lang="pt-BR" sz="2200" dirty="0" smtClean="0">
              <a:solidFill>
                <a:srgbClr val="002060"/>
              </a:solidFill>
            </a:endParaRPr>
          </a:p>
          <a:p>
            <a:r>
              <a:rPr lang="pt-BR" sz="2200" dirty="0" smtClean="0">
                <a:solidFill>
                  <a:srgbClr val="002060"/>
                </a:solidFill>
              </a:rPr>
              <a:t>Localização zona sul de Pelotas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População  9 mil habitantes (IBGE2010)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Número de prontuários 7720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Famílias cadastradas 2418 (SIAB)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Número de gestantes 30 (março a junho)2012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Introdução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1285866"/>
            <a:ext cx="8229600" cy="3394075"/>
          </a:xfrm>
        </p:spPr>
        <p:txBody>
          <a:bodyPr/>
          <a:lstStyle/>
          <a:p>
            <a:pPr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UNIDADE BÁSICA DE SAÚDE NAVEGANTE</a:t>
            </a:r>
          </a:p>
          <a:p>
            <a:pPr>
              <a:buNone/>
            </a:pPr>
            <a:endParaRPr lang="pt-BR" sz="2200" dirty="0" smtClean="0">
              <a:solidFill>
                <a:srgbClr val="002060"/>
              </a:solidFill>
            </a:endParaRPr>
          </a:p>
          <a:p>
            <a:r>
              <a:rPr lang="pt-BR" sz="2200" dirty="0" smtClean="0">
                <a:solidFill>
                  <a:srgbClr val="002060"/>
                </a:solidFill>
              </a:rPr>
              <a:t>Inicialmente após uma analise situacional da UBS  NAVEGANTES,   foi verificado o nó crítico e a partir desse momento foi decidido desenvolver uma estratégia de saúde bucal em gestantes.</a:t>
            </a:r>
          </a:p>
          <a:p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Objetivos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002060"/>
                </a:solidFill>
              </a:rPr>
              <a:t>Objetivo Geral</a:t>
            </a:r>
            <a:r>
              <a:rPr lang="pt-BR" sz="2400" dirty="0" smtClean="0"/>
              <a:t> </a:t>
            </a:r>
          </a:p>
          <a:p>
            <a:pPr>
              <a:spcBef>
                <a:spcPts val="1200"/>
              </a:spcBef>
              <a:buNone/>
            </a:pPr>
            <a:r>
              <a:rPr lang="pt-BR" sz="2200" dirty="0" smtClean="0">
                <a:solidFill>
                  <a:srgbClr val="002060"/>
                </a:solidFill>
              </a:rPr>
              <a:t>Melhorar ia da qualidade da assistência à saúde bucal da gestante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002060"/>
                </a:solidFill>
              </a:rPr>
              <a:t>Objetivos  Específicos</a:t>
            </a:r>
          </a:p>
          <a:p>
            <a:pPr algn="just">
              <a:buNone/>
            </a:pPr>
            <a:r>
              <a:rPr lang="pt-BR" sz="2200" dirty="0" smtClean="0">
                <a:solidFill>
                  <a:srgbClr val="002060"/>
                </a:solidFill>
              </a:rPr>
              <a:t>Ampliar a cobertura de atendimento odontológico a gestantes;</a:t>
            </a:r>
          </a:p>
          <a:p>
            <a:pPr algn="just">
              <a:buNone/>
            </a:pPr>
            <a:r>
              <a:rPr lang="pt-BR" sz="2200" dirty="0" smtClean="0">
                <a:solidFill>
                  <a:srgbClr val="002060"/>
                </a:solidFill>
              </a:rPr>
              <a:t>Melhorar a adesão das gestantes na atenção à saúde bucal;</a:t>
            </a:r>
          </a:p>
          <a:p>
            <a:pPr algn="just">
              <a:buNone/>
            </a:pPr>
            <a:r>
              <a:rPr lang="pt-BR" sz="2200" dirty="0" smtClean="0">
                <a:solidFill>
                  <a:srgbClr val="002060"/>
                </a:solidFill>
              </a:rPr>
              <a:t>Melhorar a qualidade do atendimento em saúde bucal das gestantes;</a:t>
            </a:r>
          </a:p>
          <a:p>
            <a:pPr algn="just">
              <a:buNone/>
            </a:pPr>
            <a:r>
              <a:rPr lang="pt-BR" sz="2200" dirty="0" smtClean="0">
                <a:solidFill>
                  <a:srgbClr val="002060"/>
                </a:solidFill>
              </a:rPr>
              <a:t>Monitorar registros de informações; </a:t>
            </a:r>
          </a:p>
          <a:p>
            <a:pPr algn="just">
              <a:buNone/>
            </a:pPr>
            <a:r>
              <a:rPr lang="pt-BR" sz="2200" dirty="0" smtClean="0">
                <a:solidFill>
                  <a:srgbClr val="002060"/>
                </a:solidFill>
              </a:rPr>
              <a:t>Promover saúde bucal em gestante.</a:t>
            </a:r>
          </a:p>
          <a:p>
            <a:endParaRPr lang="pt-BR" sz="2400" dirty="0" smtClean="0"/>
          </a:p>
          <a:p>
            <a:endParaRPr lang="pt-BR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Metas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Cadastrara 100% das gestantes que realizam o pré-natal na UBS, no programa de saúde bucal;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Buscar 100% das gestantes faltosas à consulta odontológica programática;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Realizar avaliação odontológica em 100% das gestantes cadastradas no programa de saúde bucal;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Realizar tratamento necessário em 100% das gestantes cadastradas no programa;</a:t>
            </a:r>
          </a:p>
          <a:p>
            <a:pPr algn="just"/>
            <a:endParaRPr lang="pt-BR" sz="2200" dirty="0" smtClean="0"/>
          </a:p>
          <a:p>
            <a:endParaRPr lang="pt-BR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Metas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Manter registro atualizado das informações em planilha/prontuário de 100% das gestantes;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Realizar ações educativas/preventivas com 100% das gestantes cadastradas no programa de saúde bucal;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Realizar orientações para 100% das gestantes sobre noções básicas de higiene e importância da saúde bucal do recém-nascido.</a:t>
            </a:r>
          </a:p>
          <a:p>
            <a:pPr algn="just"/>
            <a:endParaRPr lang="pt-BR" sz="2200" dirty="0" smtClean="0"/>
          </a:p>
          <a:p>
            <a:endParaRPr lang="pt-BR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200" dirty="0" smtClean="0"/>
          </a:p>
          <a:p>
            <a:endParaRPr lang="pt-BR" sz="2200" dirty="0">
              <a:solidFill>
                <a:srgbClr val="002060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09600" y="13525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 eaLnBrk="0" hangingPunct="0">
              <a:spcBef>
                <a:spcPts val="1200"/>
              </a:spcBef>
            </a:pPr>
            <a:r>
              <a:rPr lang="pt-BR" sz="2200" dirty="0" smtClean="0">
                <a:solidFill>
                  <a:srgbClr val="002060"/>
                </a:solidFill>
              </a:rPr>
              <a:t>AÇÕES REALIZADAS</a:t>
            </a:r>
          </a:p>
          <a:p>
            <a:pPr marL="342900" indent="-342900" algn="just" eaLnBrk="0" hangingPunct="0">
              <a:spcBef>
                <a:spcPts val="1200"/>
              </a:spcBef>
            </a:pPr>
            <a:endParaRPr lang="pt-BR" sz="2200" dirty="0" smtClean="0">
              <a:solidFill>
                <a:srgbClr val="002060"/>
              </a:solidFill>
            </a:endParaRP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Reunião para divulgação na UBS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Reunião para divulgação  a comunidade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Implantação dos registros e carteira materno infantil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500034" y="142858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  </a:t>
            </a:r>
          </a:p>
          <a:p>
            <a:pPr marL="342900" indent="-3429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002060"/>
                </a:solidFill>
              </a:rPr>
              <a:t>Capacitação dos ACS</a:t>
            </a:r>
          </a:p>
          <a:p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2" descr="C:\Users\user\AppData\Local\Temp\Rar$DI10.568\002.jpg"/>
          <p:cNvPicPr>
            <a:picLocks noChangeAspect="1" noChangeArrowheads="1"/>
          </p:cNvPicPr>
          <p:nvPr/>
        </p:nvPicPr>
        <p:blipFill>
          <a:blip r:embed="rId2" cstate="print"/>
          <a:srcRect b="19607"/>
          <a:stretch>
            <a:fillRect/>
          </a:stretch>
        </p:blipFill>
        <p:spPr bwMode="auto">
          <a:xfrm>
            <a:off x="1000132" y="1571618"/>
            <a:ext cx="6858016" cy="3571882"/>
          </a:xfrm>
          <a:prstGeom prst="roundRect">
            <a:avLst>
              <a:gd name="adj" fmla="val 3509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840</Words>
  <Application>Microsoft Office PowerPoint</Application>
  <PresentationFormat>Apresentação na tela (16:9)</PresentationFormat>
  <Paragraphs>186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Slide 1</vt:lpstr>
      <vt:lpstr>Introdução</vt:lpstr>
      <vt:lpstr>Introdução</vt:lpstr>
      <vt:lpstr>Introdução</vt:lpstr>
      <vt:lpstr>Objetivos</vt:lpstr>
      <vt:lpstr>Metas</vt:lpstr>
      <vt:lpstr>Metas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Reflexão Crítica</vt:lpstr>
      <vt:lpstr>Agradecimentos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Caetano</cp:lastModifiedBy>
  <cp:revision>281</cp:revision>
  <dcterms:created xsi:type="dcterms:W3CDTF">2011-06-02T13:04:44Z</dcterms:created>
  <dcterms:modified xsi:type="dcterms:W3CDTF">2012-11-22T23:45:06Z</dcterms:modified>
</cp:coreProperties>
</file>