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6" r:id="rId3"/>
    <p:sldId id="281" r:id="rId4"/>
    <p:sldId id="279" r:id="rId5"/>
    <p:sldId id="258" r:id="rId6"/>
    <p:sldId id="317" r:id="rId7"/>
    <p:sldId id="259" r:id="rId8"/>
    <p:sldId id="260" r:id="rId9"/>
    <p:sldId id="306" r:id="rId10"/>
    <p:sldId id="307" r:id="rId11"/>
    <p:sldId id="309" r:id="rId12"/>
    <p:sldId id="310" r:id="rId13"/>
    <p:sldId id="312" r:id="rId14"/>
    <p:sldId id="300" r:id="rId15"/>
    <p:sldId id="326" r:id="rId16"/>
    <p:sldId id="263" r:id="rId17"/>
    <p:sldId id="265" r:id="rId18"/>
    <p:sldId id="325" r:id="rId19"/>
    <p:sldId id="322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3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434" autoAdjust="0"/>
  </p:normalViewPr>
  <p:slideViewPr>
    <p:cSldViewPr snapToGrid="0">
      <p:cViewPr>
        <p:scale>
          <a:sx n="81" d="100"/>
          <a:sy n="81" d="100"/>
        </p:scale>
        <p:origin x="-834" y="72"/>
      </p:cViewPr>
      <p:guideLst>
        <p:guide orient="horz" pos="2205"/>
        <p:guide orient="horz" pos="234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5157903649141"/>
          <c:y val="0.14551688421497647"/>
          <c:w val="0.85377487088307513"/>
          <c:h val="0.70875907625640755"/>
        </c:manualLayout>
      </c:layout>
      <c:barChart>
        <c:barDir val="col"/>
        <c:grouping val="clustered"/>
        <c:varyColors val="0"/>
        <c:ser>
          <c:idx val="0"/>
          <c:order val="0"/>
          <c:tx>
            <c:v>Proporção de gestantes cadastradas no Programa de Pré-natal. </c:v>
          </c:tx>
          <c:spPr>
            <a:solidFill>
              <a:srgbClr val="99CCFF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pt-BR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Lit>
              <c:ptCount val="3"/>
              <c:pt idx="0">
                <c:v>Mês 1</c:v>
              </c:pt>
              <c:pt idx="1">
                <c:v>Mês 2</c:v>
              </c:pt>
              <c:pt idx="2">
                <c:v>Mês 3</c:v>
              </c:pt>
            </c:strLit>
          </c:cat>
          <c:val>
            <c:numLit>
              <c:formatCode>General</c:formatCode>
              <c:ptCount val="3"/>
              <c:pt idx="0">
                <c:v>0.76190476190476186</c:v>
              </c:pt>
              <c:pt idx="1">
                <c:v>1</c:v>
              </c:pt>
              <c:pt idx="2">
                <c:v>0.90476190476189999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50720"/>
        <c:axId val="50349184"/>
      </c:barChart>
      <c:valAx>
        <c:axId val="50349184"/>
        <c:scaling>
          <c:orientation val="minMax"/>
          <c:max val="1"/>
        </c:scaling>
        <c:delete val="0"/>
        <c:axPos val="l"/>
        <c:majorGridlines>
          <c:spPr>
            <a:ln w="3172" cap="flat">
              <a:solidFill>
                <a:srgbClr val="808080"/>
              </a:solidFill>
              <a:prstDash val="solid"/>
              <a:round/>
            </a:ln>
          </c:spPr>
        </c:majorGridlines>
        <c:numFmt formatCode="0.0%" sourceLinked="0"/>
        <c:majorTickMark val="out"/>
        <c:minorTickMark val="none"/>
        <c:tickLblPos val="nextTo"/>
        <c:spPr>
          <a:noFill/>
          <a:ln w="3172" cap="flat">
            <a:solidFill>
              <a:srgbClr val="808080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350720"/>
        <c:crossesAt val="1"/>
        <c:crossBetween val="between"/>
        <c:majorUnit val="0.1"/>
      </c:valAx>
      <c:catAx>
        <c:axId val="5035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3172" cap="flat">
            <a:solidFill>
              <a:srgbClr val="808080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349184"/>
        <c:crossesAt val="0"/>
        <c:auto val="1"/>
        <c:lblAlgn val="ctr"/>
        <c:lblOffset val="100"/>
        <c:tickLblSkip val="1"/>
        <c:tickMarkSkip val="1"/>
        <c:noMultiLvlLbl val="0"/>
      </c:catAx>
      <c:spPr>
        <a:solidFill>
          <a:srgbClr val="FFFFFF"/>
        </a:solidFill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3172" cap="flat">
      <a:solidFill>
        <a:srgbClr val="808080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100" b="0" i="0" u="none" strike="noStrike" kern="1200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26460101858414"/>
          <c:y val="9.8638467541900726E-2"/>
          <c:w val="0.85375906310108274"/>
          <c:h val="0.71509933314272911"/>
        </c:manualLayout>
      </c:layout>
      <c:barChart>
        <c:barDir val="col"/>
        <c:grouping val="clustered"/>
        <c:varyColors val="0"/>
        <c:ser>
          <c:idx val="0"/>
          <c:order val="0"/>
          <c:tx>
            <c:v>Proporção de gestantes com ingresso no primeiro trimestre de gestação</c:v>
          </c:tx>
          <c:spPr>
            <a:solidFill>
              <a:srgbClr val="93CDDD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pt-BR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Lit>
              <c:ptCount val="3"/>
              <c:pt idx="0">
                <c:v>Mês 1</c:v>
              </c:pt>
              <c:pt idx="1">
                <c:v>Mês 2</c:v>
              </c:pt>
              <c:pt idx="2">
                <c:v>Mês 3</c:v>
              </c:pt>
            </c:strLit>
          </c:cat>
          <c:val>
            <c:numLit>
              <c:formatCode>General</c:formatCode>
              <c:ptCount val="3"/>
              <c:pt idx="0">
                <c:v>0.59375</c:v>
              </c:pt>
              <c:pt idx="1">
                <c:v>0.5</c:v>
              </c:pt>
              <c:pt idx="2">
                <c:v>0.47368421052631576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75296"/>
        <c:axId val="50373760"/>
      </c:barChart>
      <c:valAx>
        <c:axId val="50373760"/>
        <c:scaling>
          <c:orientation val="minMax"/>
          <c:max val="1"/>
        </c:scaling>
        <c:delete val="0"/>
        <c:axPos val="l"/>
        <c:majorGridlines>
          <c:spPr>
            <a:ln w="3172" cap="flat">
              <a:solidFill>
                <a:srgbClr val="808080"/>
              </a:solidFill>
              <a:prstDash val="solid"/>
              <a:round/>
            </a:ln>
          </c:spPr>
        </c:majorGridlines>
        <c:numFmt formatCode="0.0%" sourceLinked="0"/>
        <c:majorTickMark val="out"/>
        <c:minorTickMark val="none"/>
        <c:tickLblPos val="nextTo"/>
        <c:spPr>
          <a:noFill/>
          <a:ln w="3172" cap="flat">
            <a:solidFill>
              <a:srgbClr val="808080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375296"/>
        <c:crossesAt val="1"/>
        <c:crossBetween val="between"/>
      </c:valAx>
      <c:catAx>
        <c:axId val="50375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3172" cap="flat">
            <a:solidFill>
              <a:srgbClr val="808080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373760"/>
        <c:crossesAt val="0"/>
        <c:auto val="1"/>
        <c:lblAlgn val="ctr"/>
        <c:lblOffset val="100"/>
        <c:tickLblSkip val="1"/>
        <c:tickMarkSkip val="1"/>
        <c:noMultiLvlLbl val="0"/>
      </c:catAx>
      <c:spPr>
        <a:solidFill>
          <a:srgbClr val="FFFFFF"/>
        </a:solidFill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3172" cap="flat">
      <a:solidFill>
        <a:srgbClr val="808080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100" b="0" i="0" u="none" strike="noStrike" kern="1200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2208882305554"/>
          <c:y val="0.10123540266269787"/>
          <c:w val="0.86805602765000911"/>
          <c:h val="0.71570364690261645"/>
        </c:manualLayout>
      </c:layout>
      <c:barChart>
        <c:barDir val="col"/>
        <c:grouping val="clustered"/>
        <c:varyColors val="0"/>
        <c:ser>
          <c:idx val="0"/>
          <c:order val="0"/>
          <c:tx>
            <c:v>Proporção de gestantes com pelo menos um exame ginecológico por trimestre</c:v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pt-BR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Lit>
              <c:ptCount val="3"/>
              <c:pt idx="0">
                <c:v>Mês 1</c:v>
              </c:pt>
              <c:pt idx="1">
                <c:v>Mês 2</c:v>
              </c:pt>
              <c:pt idx="2">
                <c:v>Mês 3</c:v>
              </c:pt>
            </c:strLit>
          </c:cat>
          <c:val>
            <c:numLit>
              <c:formatCode>General</c:formatCode>
              <c:ptCount val="3"/>
              <c:pt idx="0">
                <c:v>0.5</c:v>
              </c:pt>
              <c:pt idx="1">
                <c:v>0.5</c:v>
              </c:pt>
              <c:pt idx="2">
                <c:v>0.5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78944"/>
        <c:axId val="50577408"/>
      </c:barChart>
      <c:valAx>
        <c:axId val="50577408"/>
        <c:scaling>
          <c:orientation val="minMax"/>
          <c:max val="1"/>
        </c:scaling>
        <c:delete val="0"/>
        <c:axPos val="l"/>
        <c:majorGridlines>
          <c:spPr>
            <a:ln w="3172" cap="flat">
              <a:solidFill>
                <a:srgbClr val="808080"/>
              </a:solidFill>
              <a:prstDash val="solid"/>
              <a:round/>
            </a:ln>
          </c:spPr>
        </c:majorGridlines>
        <c:numFmt formatCode="0.0%" sourceLinked="0"/>
        <c:majorTickMark val="out"/>
        <c:minorTickMark val="none"/>
        <c:tickLblPos val="nextTo"/>
        <c:spPr>
          <a:noFill/>
          <a:ln w="3172" cap="flat">
            <a:solidFill>
              <a:srgbClr val="808080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578944"/>
        <c:crossesAt val="1"/>
        <c:crossBetween val="between"/>
        <c:majorUnit val="0.1"/>
      </c:valAx>
      <c:catAx>
        <c:axId val="5057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3172" cap="flat">
            <a:solidFill>
              <a:srgbClr val="808080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577408"/>
        <c:crossesAt val="0"/>
        <c:auto val="1"/>
        <c:lblAlgn val="ctr"/>
        <c:lblOffset val="100"/>
        <c:tickLblSkip val="1"/>
        <c:tickMarkSkip val="1"/>
        <c:noMultiLvlLbl val="0"/>
      </c:catAx>
      <c:spPr>
        <a:solidFill>
          <a:srgbClr val="FFFFFF"/>
        </a:solidFill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3172" cap="flat">
      <a:solidFill>
        <a:srgbClr val="808080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100" b="0" i="0" u="none" strike="noStrike" kern="1200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"/>
          <c:y val="0"/>
          <c:w val="0.9749779866226399"/>
          <c:h val="0.87494389097577407"/>
        </c:manualLayout>
      </c:layout>
      <c:barChart>
        <c:barDir val="col"/>
        <c:grouping val="clustered"/>
        <c:varyColors val="0"/>
        <c:ser>
          <c:idx val="0"/>
          <c:order val="0"/>
          <c:tx>
            <c:v>Proporção de gestantes com vacina antitetânica em dia</c:v>
          </c:tx>
          <c:spPr>
            <a:solidFill>
              <a:srgbClr val="99CCFF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pt-BR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Lit>
              <c:ptCount val="3"/>
              <c:pt idx="0">
                <c:v>Mês 1</c:v>
              </c:pt>
              <c:pt idx="1">
                <c:v>Mês 2</c:v>
              </c:pt>
              <c:pt idx="2">
                <c:v>Mês 3</c:v>
              </c:pt>
            </c:strLit>
          </c:cat>
          <c:val>
            <c:numLit>
              <c:formatCode>General</c:formatCode>
              <c:ptCount val="3"/>
              <c:pt idx="0">
                <c:v>0.75000000000000622</c:v>
              </c:pt>
              <c:pt idx="1">
                <c:v>0.76190476190476186</c:v>
              </c:pt>
              <c:pt idx="2">
                <c:v>0.71052631578947367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453376"/>
        <c:axId val="52443392"/>
      </c:barChart>
      <c:valAx>
        <c:axId val="52443392"/>
        <c:scaling>
          <c:orientation val="minMax"/>
          <c:max val="1"/>
          <c:min val="0.1"/>
        </c:scaling>
        <c:delete val="0"/>
        <c:axPos val="l"/>
        <c:majorGridlines>
          <c:spPr>
            <a:ln w="3172" cap="flat">
              <a:solidFill>
                <a:srgbClr val="808080"/>
              </a:solidFill>
              <a:prstDash val="solid"/>
              <a:round/>
            </a:ln>
          </c:spPr>
        </c:majorGridlines>
        <c:numFmt formatCode="0.0%" sourceLinked="0"/>
        <c:majorTickMark val="out"/>
        <c:minorTickMark val="none"/>
        <c:tickLblPos val="nextTo"/>
        <c:spPr>
          <a:noFill/>
          <a:ln w="3172" cap="flat">
            <a:solidFill>
              <a:srgbClr val="808080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453376"/>
        <c:crossesAt val="1"/>
        <c:crossBetween val="between"/>
        <c:majorUnit val="0.1"/>
      </c:valAx>
      <c:catAx>
        <c:axId val="52453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3172" cap="flat">
            <a:solidFill>
              <a:srgbClr val="808080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443392"/>
        <c:crossesAt val="0"/>
        <c:auto val="1"/>
        <c:lblAlgn val="ctr"/>
        <c:lblOffset val="100"/>
        <c:tickLblSkip val="1"/>
        <c:tickMarkSkip val="1"/>
        <c:noMultiLvlLbl val="0"/>
      </c:catAx>
      <c:spPr>
        <a:solidFill>
          <a:srgbClr val="FFFFFF"/>
        </a:solidFill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3172" cap="flat">
      <a:solidFill>
        <a:srgbClr val="808080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100" b="0" i="0" u="none" strike="noStrike" kern="1200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228146358382715E-2"/>
          <c:y val="1.9512453029702222E-2"/>
          <c:w val="0.90172194067823097"/>
          <c:h val="0.80200129660051489"/>
        </c:manualLayout>
      </c:layout>
      <c:barChart>
        <c:barDir val="col"/>
        <c:grouping val="clustered"/>
        <c:varyColors val="0"/>
        <c:ser>
          <c:idx val="0"/>
          <c:order val="0"/>
          <c:tx>
            <c:v>Proporção de gestantes com vacina contra hepatite B em dia</c:v>
          </c:tx>
          <c:spPr>
            <a:solidFill>
              <a:srgbClr val="99CCFF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pt-BR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Lit>
              <c:ptCount val="3"/>
              <c:pt idx="0">
                <c:v>Mês 1</c:v>
              </c:pt>
              <c:pt idx="1">
                <c:v>Mês 2</c:v>
              </c:pt>
              <c:pt idx="2">
                <c:v>Mês 3</c:v>
              </c:pt>
            </c:strLit>
          </c:cat>
          <c:val>
            <c:numLit>
              <c:formatCode>General</c:formatCode>
              <c:ptCount val="3"/>
              <c:pt idx="0">
                <c:v>0.62500000000000622</c:v>
              </c:pt>
              <c:pt idx="1">
                <c:v>0.66666666666666663</c:v>
              </c:pt>
              <c:pt idx="2">
                <c:v>0.57894736842105254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766976"/>
        <c:axId val="52765440"/>
      </c:barChart>
      <c:valAx>
        <c:axId val="52765440"/>
        <c:scaling>
          <c:orientation val="minMax"/>
          <c:max val="1"/>
          <c:min val="0.1"/>
        </c:scaling>
        <c:delete val="0"/>
        <c:axPos val="l"/>
        <c:majorGridlines>
          <c:spPr>
            <a:ln w="3172" cap="flat">
              <a:solidFill>
                <a:srgbClr val="808080"/>
              </a:solidFill>
              <a:prstDash val="solid"/>
              <a:round/>
            </a:ln>
          </c:spPr>
        </c:majorGridlines>
        <c:numFmt formatCode="0.0%" sourceLinked="0"/>
        <c:majorTickMark val="out"/>
        <c:minorTickMark val="none"/>
        <c:tickLblPos val="nextTo"/>
        <c:spPr>
          <a:noFill/>
          <a:ln w="3172" cap="flat">
            <a:solidFill>
              <a:srgbClr val="808080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766976"/>
        <c:crossesAt val="1"/>
        <c:crossBetween val="between"/>
        <c:majorUnit val="0.1"/>
      </c:valAx>
      <c:catAx>
        <c:axId val="52766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3172" cap="flat">
            <a:solidFill>
              <a:srgbClr val="808080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765440"/>
        <c:crossesAt val="0"/>
        <c:auto val="1"/>
        <c:lblAlgn val="ctr"/>
        <c:lblOffset val="100"/>
        <c:tickLblSkip val="1"/>
        <c:tickMarkSkip val="1"/>
        <c:noMultiLvlLbl val="0"/>
      </c:catAx>
      <c:spPr>
        <a:solidFill>
          <a:srgbClr val="FFFFFF"/>
        </a:solidFill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3172" cap="flat">
      <a:solidFill>
        <a:srgbClr val="808080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100" b="0" i="0" u="none" strike="noStrike" kern="1200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38496418995297"/>
          <c:y val="8.7791075097184118E-2"/>
          <c:w val="0.86555190709070118"/>
          <c:h val="0.72542367703552091"/>
        </c:manualLayout>
      </c:layout>
      <c:barChart>
        <c:barDir val="col"/>
        <c:grouping val="clustered"/>
        <c:varyColors val="0"/>
        <c:ser>
          <c:idx val="0"/>
          <c:order val="0"/>
          <c:tx>
            <c:v>Proporção de gestantes com primeira consulta odontológica programática</c:v>
          </c:tx>
          <c:spPr>
            <a:solidFill>
              <a:srgbClr val="99CCFF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pt-BR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Lit>
              <c:ptCount val="3"/>
              <c:pt idx="0">
                <c:v>Mês 1</c:v>
              </c:pt>
              <c:pt idx="1">
                <c:v>Mês 2</c:v>
              </c:pt>
              <c:pt idx="2">
                <c:v>Mês 3</c:v>
              </c:pt>
            </c:strLit>
          </c:cat>
          <c:val>
            <c:numLit>
              <c:formatCode>General</c:formatCode>
              <c:ptCount val="3"/>
              <c:pt idx="0">
                <c:v>0.28125</c:v>
              </c:pt>
              <c:pt idx="1">
                <c:v>0.19047619047619302</c:v>
              </c:pt>
              <c:pt idx="2">
                <c:v>0.23684210526315788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22976"/>
        <c:axId val="50221440"/>
      </c:barChart>
      <c:valAx>
        <c:axId val="50221440"/>
        <c:scaling>
          <c:orientation val="minMax"/>
          <c:max val="1"/>
        </c:scaling>
        <c:delete val="0"/>
        <c:axPos val="l"/>
        <c:majorGridlines>
          <c:spPr>
            <a:ln w="3172" cap="flat">
              <a:solidFill>
                <a:srgbClr val="808080"/>
              </a:solidFill>
              <a:prstDash val="solid"/>
              <a:round/>
            </a:ln>
          </c:spPr>
        </c:majorGridlines>
        <c:numFmt formatCode="0.0%" sourceLinked="0"/>
        <c:majorTickMark val="out"/>
        <c:minorTickMark val="none"/>
        <c:tickLblPos val="nextTo"/>
        <c:spPr>
          <a:noFill/>
          <a:ln w="3172" cap="flat">
            <a:solidFill>
              <a:srgbClr val="808080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222976"/>
        <c:crossesAt val="1"/>
        <c:crossBetween val="between"/>
        <c:majorUnit val="0.1"/>
      </c:valAx>
      <c:catAx>
        <c:axId val="50222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3172" cap="flat">
            <a:solidFill>
              <a:srgbClr val="808080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221440"/>
        <c:crossesAt val="0"/>
        <c:auto val="1"/>
        <c:lblAlgn val="ctr"/>
        <c:lblOffset val="100"/>
        <c:tickLblSkip val="1"/>
        <c:tickMarkSkip val="1"/>
        <c:noMultiLvlLbl val="0"/>
      </c:catAx>
      <c:spPr>
        <a:solidFill>
          <a:srgbClr val="FFFFFF"/>
        </a:solidFill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3172" cap="flat">
      <a:solidFill>
        <a:srgbClr val="808080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100" b="0" i="0" u="none" strike="noStrike" kern="1200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895018873702"/>
          <c:y val="8.5732984537245399E-2"/>
          <c:w val="0.853774470851694"/>
          <c:h val="0.75935083653259894"/>
        </c:manualLayout>
      </c:layout>
      <c:barChart>
        <c:barDir val="col"/>
        <c:grouping val="clustered"/>
        <c:varyColors val="0"/>
        <c:ser>
          <c:idx val="0"/>
          <c:order val="0"/>
          <c:tx>
            <c:v>Proporção de puérperas que receberam exame ginecológico</c:v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pt-BR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Lit>
              <c:ptCount val="3"/>
              <c:pt idx="0">
                <c:v>Mês 1</c:v>
              </c:pt>
              <c:pt idx="1">
                <c:v>Mês 2</c:v>
              </c:pt>
              <c:pt idx="2">
                <c:v>Mês 3</c:v>
              </c:pt>
            </c:strLit>
          </c:cat>
          <c:val>
            <c:numLit>
              <c:formatCode>General</c:formatCode>
              <c:ptCount val="3"/>
              <c:pt idx="0">
                <c:v>0.45454545454545453</c:v>
              </c:pt>
              <c:pt idx="1">
                <c:v>0.70000000000000062</c:v>
              </c:pt>
              <c:pt idx="2">
                <c:v>0.94117647058823561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43616"/>
        <c:axId val="50248320"/>
      </c:barChart>
      <c:valAx>
        <c:axId val="50248320"/>
        <c:scaling>
          <c:orientation val="minMax"/>
        </c:scaling>
        <c:delete val="0"/>
        <c:axPos val="l"/>
        <c:majorGridlines>
          <c:spPr>
            <a:ln w="3172" cap="flat">
              <a:solidFill>
                <a:srgbClr val="808080"/>
              </a:solidFill>
              <a:prstDash val="solid"/>
              <a:round/>
            </a:ln>
          </c:spPr>
        </c:majorGridlines>
        <c:numFmt formatCode="0.0%" sourceLinked="0"/>
        <c:majorTickMark val="out"/>
        <c:minorTickMark val="none"/>
        <c:tickLblPos val="nextTo"/>
        <c:spPr>
          <a:noFill/>
          <a:ln w="3172" cap="flat">
            <a:solidFill>
              <a:srgbClr val="808080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143616"/>
        <c:crossesAt val="1"/>
        <c:crossBetween val="between"/>
        <c:majorUnit val="0.1"/>
      </c:valAx>
      <c:catAx>
        <c:axId val="5014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3172" cap="flat">
            <a:solidFill>
              <a:srgbClr val="808080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248320"/>
        <c:crossesAt val="0"/>
        <c:auto val="1"/>
        <c:lblAlgn val="ctr"/>
        <c:lblOffset val="100"/>
        <c:tickLblSkip val="1"/>
        <c:tickMarkSkip val="1"/>
        <c:noMultiLvlLbl val="0"/>
      </c:catAx>
      <c:spPr>
        <a:solidFill>
          <a:srgbClr val="FFFFFF"/>
        </a:solidFill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3172" cap="flat">
      <a:solidFill>
        <a:srgbClr val="808080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100" b="0" i="0" u="none" strike="noStrike" kern="1200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40A25-A4D4-488D-BC35-F8761805C3C3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21A43-9BD0-4E16-A898-513F6E723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08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21A43-9BD0-4E16-A898-513F6E723B7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2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21A43-9BD0-4E16-A898-513F6E723B7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73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21A43-9BD0-4E16-A898-513F6E723B7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83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21A43-9BD0-4E16-A898-513F6E723B7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42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453-4846-476C-9BED-ADD4DA36A86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216F-AEFD-41EE-891F-470A3D970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99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453-4846-476C-9BED-ADD4DA36A86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216F-AEFD-41EE-891F-470A3D970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41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453-4846-476C-9BED-ADD4DA36A86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216F-AEFD-41EE-891F-470A3D970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52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453-4846-476C-9BED-ADD4DA36A86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216F-AEFD-41EE-891F-470A3D970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29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453-4846-476C-9BED-ADD4DA36A86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216F-AEFD-41EE-891F-470A3D970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53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453-4846-476C-9BED-ADD4DA36A86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216F-AEFD-41EE-891F-470A3D970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69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453-4846-476C-9BED-ADD4DA36A86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216F-AEFD-41EE-891F-470A3D970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50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453-4846-476C-9BED-ADD4DA36A86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216F-AEFD-41EE-891F-470A3D970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70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453-4846-476C-9BED-ADD4DA36A86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216F-AEFD-41EE-891F-470A3D970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81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453-4846-476C-9BED-ADD4DA36A86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216F-AEFD-41EE-891F-470A3D970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27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453-4846-476C-9BED-ADD4DA36A86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216F-AEFD-41EE-891F-470A3D970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97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ED453-4846-476C-9BED-ADD4DA36A86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F216F-AEFD-41EE-891F-470A3D970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61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245" y="375759"/>
            <a:ext cx="8761862" cy="1770797"/>
          </a:xfrm>
        </p:spPr>
        <p:txBody>
          <a:bodyPr>
            <a:norm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Turma 7</a:t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4246" y="2386013"/>
            <a:ext cx="8761861" cy="3800475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Trabalho de Conclusão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ao pré-natal e puerpério no CS/ESF Mãe Laurinda,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Manicoré/AM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Marcel Sanchez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Brito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Pelotas,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 l="19225" t="18695" r="19223" b="18871"/>
          <a:stretch>
            <a:fillRect/>
          </a:stretch>
        </p:blipFill>
        <p:spPr>
          <a:xfrm>
            <a:off x="394719" y="375759"/>
            <a:ext cx="1231711" cy="1260642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0681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892" y="857251"/>
            <a:ext cx="8636793" cy="696515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2.2: Realizar pelo menos um exame ginecológico por trimestre em 100% das gestantes.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770184733"/>
              </p:ext>
            </p:extLst>
          </p:nvPr>
        </p:nvGraphicFramePr>
        <p:xfrm>
          <a:off x="3490175" y="2559606"/>
          <a:ext cx="4488680" cy="296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67892" y="3105828"/>
            <a:ext cx="26228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Mês 1: 16/32 (50%)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Mês 2: 21/42 (50%)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Mês 3: 19/38 (50%)</a:t>
            </a:r>
          </a:p>
        </p:txBody>
      </p:sp>
    </p:spTree>
    <p:extLst>
      <p:ext uri="{BB962C8B-B14F-4D97-AF65-F5344CB8AC3E}">
        <p14:creationId xmlns:p14="http://schemas.microsoft.com/office/powerpoint/2010/main" val="25749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892" y="857251"/>
            <a:ext cx="8636793" cy="7929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2.6: Garantir a 100% das gestantes com vacina antitetânica em dia.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670063124"/>
              </p:ext>
            </p:extLst>
          </p:nvPr>
        </p:nvGraphicFramePr>
        <p:xfrm>
          <a:off x="3580327" y="2514600"/>
          <a:ext cx="4466393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67892" y="3146197"/>
            <a:ext cx="28552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Mês 1: 24/32 (75%)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Mês 2: 32/42 (76.2%)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Mês 3: 27/38 (71.1%)</a:t>
            </a:r>
          </a:p>
        </p:txBody>
      </p:sp>
    </p:spTree>
    <p:extLst>
      <p:ext uri="{BB962C8B-B14F-4D97-AF65-F5344CB8AC3E}">
        <p14:creationId xmlns:p14="http://schemas.microsoft.com/office/powerpoint/2010/main" val="36941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892" y="857251"/>
            <a:ext cx="8636793" cy="696515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2.7: Garantir 100% das nossas gestantes com vacina contra hepatite B em dia.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489133931"/>
              </p:ext>
            </p:extLst>
          </p:nvPr>
        </p:nvGraphicFramePr>
        <p:xfrm>
          <a:off x="3515932" y="2561035"/>
          <a:ext cx="4429346" cy="2978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67892" y="3247495"/>
            <a:ext cx="28552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Mês 1: 20/32 (62.5%)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Mês 2: 28/42 (66.7%)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Mês 3: 22/38 (57.9%)</a:t>
            </a:r>
          </a:p>
        </p:txBody>
      </p:sp>
    </p:spTree>
    <p:extLst>
      <p:ext uri="{BB962C8B-B14F-4D97-AF65-F5344CB8AC3E}">
        <p14:creationId xmlns:p14="http://schemas.microsoft.com/office/powerpoint/2010/main" val="15904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892" y="857251"/>
            <a:ext cx="8636793" cy="696515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2.9: Garantir a primeira consulta odontológica programática para 100% das gestantes cadastradas.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2366318"/>
              </p:ext>
            </p:extLst>
          </p:nvPr>
        </p:nvGraphicFramePr>
        <p:xfrm>
          <a:off x="3335627" y="2491740"/>
          <a:ext cx="4516783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25470" y="3080070"/>
            <a:ext cx="26997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Mês 1: 9/32 (28.1%)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Mês 2: 8/42 (19%)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Mês 3: 9/38 (23.7%)</a:t>
            </a:r>
          </a:p>
        </p:txBody>
      </p:sp>
    </p:spTree>
    <p:extLst>
      <p:ext uri="{BB962C8B-B14F-4D97-AF65-F5344CB8AC3E}">
        <p14:creationId xmlns:p14="http://schemas.microsoft.com/office/powerpoint/2010/main" val="39208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3" y="1414462"/>
            <a:ext cx="8701089" cy="100727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2.3: Realizar exame ginecológico em 100% das puérperas cadastradas no Programa.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99015761"/>
              </p:ext>
            </p:extLst>
          </p:nvPr>
        </p:nvGraphicFramePr>
        <p:xfrm>
          <a:off x="3387144" y="2456736"/>
          <a:ext cx="4783164" cy="294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73083" y="2884884"/>
            <a:ext cx="28552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Mês 1: 5/11 (45.5%)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Mês 2: 14/20 (70%)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Mês 3: 16/17 (94.1%)</a:t>
            </a:r>
          </a:p>
        </p:txBody>
      </p:sp>
      <p:sp>
        <p:nvSpPr>
          <p:cNvPr id="7" name="Retângulo 6"/>
          <p:cNvSpPr/>
          <p:nvPr/>
        </p:nvSpPr>
        <p:spPr>
          <a:xfrm>
            <a:off x="545713" y="489645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</a:p>
        </p:txBody>
      </p:sp>
    </p:spTree>
    <p:extLst>
      <p:ext uri="{BB962C8B-B14F-4D97-AF65-F5344CB8AC3E}">
        <p14:creationId xmlns:p14="http://schemas.microsoft.com/office/powerpoint/2010/main" val="4669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6517" y="820271"/>
            <a:ext cx="8377517" cy="4666129"/>
          </a:xfrm>
        </p:spPr>
        <p:txBody>
          <a:bodyPr/>
          <a:lstStyle/>
          <a:p>
            <a:pPr marL="0" indent="0" algn="ctr">
              <a:buNone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76516" y="2046054"/>
            <a:ext cx="8377517" cy="22145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demais metas atingiram 100%.</a:t>
            </a:r>
          </a:p>
        </p:txBody>
      </p:sp>
    </p:spTree>
    <p:extLst>
      <p:ext uri="{BB962C8B-B14F-4D97-AF65-F5344CB8AC3E}">
        <p14:creationId xmlns:p14="http://schemas.microsoft.com/office/powerpoint/2010/main" val="2676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174867"/>
            <a:ext cx="9144000" cy="460772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Discussão: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151776" y="635639"/>
            <a:ext cx="8749337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Incrementou os conhecimentos da equipe sobre o protocolo de atendimento dos programas;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Consolidou o trabalho e fortaleceu a união entre os membros da equipe;</a:t>
            </a:r>
          </a:p>
          <a:p>
            <a:pPr algn="just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Incorporou o espaço da visita domiciliar para realizar o cadastramento, acompanhamento e resgate das usuárias faltosas dos programas;</a:t>
            </a:r>
          </a:p>
          <a:p>
            <a:pPr algn="just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Humanizou e revolucionou o atendimento de ambos os programas;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comunidade recebeu mais informação sobre os cuidados da mãe e do seu filho através da realização de palestras à população;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Todas as ações foram incorporadas á rotina de trabalho do Centro de saúde.</a:t>
            </a:r>
          </a:p>
        </p:txBody>
      </p:sp>
    </p:spTree>
    <p:extLst>
      <p:ext uri="{BB962C8B-B14F-4D97-AF65-F5344CB8AC3E}">
        <p14:creationId xmlns:p14="http://schemas.microsoft.com/office/powerpoint/2010/main" val="23857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57251"/>
            <a:ext cx="9144000" cy="5143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107152" y="1352282"/>
            <a:ext cx="8893969" cy="12352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Constituiu uma boa oportunidade para aprofundar os meus conhecimentos médicos e para melhorar o aprendizado da língua portuguesa.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07153" y="2868875"/>
            <a:ext cx="8893969" cy="10761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me permitido por em prática na rotina diária de trabalho os novos conhecimentos adquiridos durante o processo de ensino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5016" y="4270370"/>
            <a:ext cx="8893968" cy="7891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Aprofundei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meus conhecimentos sobre os Cadernos das Ações Programáticas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25015" y="5267460"/>
            <a:ext cx="8893969" cy="11801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Melhorei a minha escrita e a minha fala e consegui transmitir à minha equipe a necessidade de manter na APS um enfoque de promoção e prevenção em saúde.</a:t>
            </a:r>
          </a:p>
        </p:txBody>
      </p:sp>
      <p:sp>
        <p:nvSpPr>
          <p:cNvPr id="7" name="Retângulo 6"/>
          <p:cNvSpPr/>
          <p:nvPr/>
        </p:nvSpPr>
        <p:spPr>
          <a:xfrm>
            <a:off x="917972" y="184928"/>
            <a:ext cx="7308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Reflexão crítica sobre meu processo pessoal de aprendizagem e na implementação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intervenção: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635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9" descr="C:\Users\USUARIO\Documents\Respostas das Tarefas da Especialização. Marcel\Fotos del Projeto\Marcel Divulgação\CAM00938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8259" y="2353235"/>
            <a:ext cx="4383741" cy="221876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168088"/>
            <a:ext cx="4383741" cy="220531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4572000"/>
            <a:ext cx="4383739" cy="2097742"/>
          </a:xfrm>
          <a:prstGeom prst="rect">
            <a:avLst/>
          </a:prstGeom>
        </p:spPr>
      </p:pic>
      <p:pic>
        <p:nvPicPr>
          <p:cNvPr id="10" name="Imagen 2" descr="C:\Users\USUARIO\Documents\Respostas das Tarefas da Especialização. Marcel\Fotos del Projeto\20150722_085058.jp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572000" y="2339788"/>
            <a:ext cx="4383741" cy="22456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Imagen 3" descr="C:\Users\USUARIO\Documents\Respostas das Tarefas da Especialização. Marcel\Fotos del Projeto\20150324_192920.jp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4572000" y="4572001"/>
            <a:ext cx="4383741" cy="209774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147918"/>
            <a:ext cx="4383739" cy="220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5143500"/>
          </a:xfrm>
        </p:spPr>
        <p:txBody>
          <a:bodyPr/>
          <a:lstStyle/>
          <a:p>
            <a:pPr marL="0" indent="0" algn="ctr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C:\Users\usuario\Desktop\E001 (11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r="6680"/>
          <a:stretch>
            <a:fillRect/>
          </a:stretch>
        </p:blipFill>
        <p:spPr bwMode="auto">
          <a:xfrm>
            <a:off x="4572000" y="3887644"/>
            <a:ext cx="4437528" cy="296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0" y="8486"/>
            <a:ext cx="4383738" cy="33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29150" y="5286373"/>
            <a:ext cx="4514850" cy="1360611"/>
          </a:xfrm>
        </p:spPr>
        <p:txBody>
          <a:bodyPr>
            <a:no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Fotografia: Mapa de localização do município de Manicoré/AM.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0087" y="142874"/>
            <a:ext cx="4065699" cy="6373836"/>
          </a:xfrm>
        </p:spPr>
        <p:txBody>
          <a:bodyPr>
            <a:noAutofit/>
          </a:bodyPr>
          <a:lstStyle/>
          <a:p>
            <a:pPr marL="203597" indent="-203597" algn="ctr">
              <a:lnSpc>
                <a:spcPct val="100000"/>
              </a:lnSpc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Manicoré:</a:t>
            </a:r>
          </a:p>
          <a:p>
            <a:pPr marL="203597" indent="-203597" algn="ctr">
              <a:lnSpc>
                <a:spcPct val="100000"/>
              </a:lnSpc>
              <a:buNone/>
            </a:pPr>
            <a:endParaRPr lang="pt-BR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Município do Estado do Amazonas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Localizado na mesorregião do Sul Amazonense e a microrregião do Madeira, na beira do Rio Madeira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População : 52.200 habitantes em 2014. (IBGE, 2010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Área de extensão territorial: 48.282.537 km quadrado.</a:t>
            </a:r>
          </a:p>
        </p:txBody>
      </p:sp>
      <p:pic>
        <p:nvPicPr>
          <p:cNvPr id="4" name="Imagen 4" descr="Mapa Amazonas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629150" y="857250"/>
            <a:ext cx="4514852" cy="418981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Seta para a direita 6"/>
          <p:cNvSpPr/>
          <p:nvPr/>
        </p:nvSpPr>
        <p:spPr>
          <a:xfrm rot="16404309">
            <a:off x="7409866" y="3865795"/>
            <a:ext cx="590864" cy="1565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8544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3444" y="5340708"/>
            <a:ext cx="4450556" cy="907692"/>
          </a:xfrm>
        </p:spPr>
        <p:txBody>
          <a:bodyPr>
            <a:no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Centro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Saúde Mãe Laurinda, Manicoré, AM.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" y="316337"/>
            <a:ext cx="4479131" cy="51435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CS Mãe Laurinda.</a:t>
            </a:r>
          </a:p>
          <a:p>
            <a:pPr algn="just">
              <a:lnSpc>
                <a:spcPct val="100000"/>
              </a:lnSpc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tipo ESF, urbano, localizado a 2km do centro da cidade.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Funciona desde segunda até sexta feira.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minha área  de abrangência é composta por 2300 habitantes.</a:t>
            </a:r>
          </a:p>
        </p:txBody>
      </p:sp>
      <p:pic>
        <p:nvPicPr>
          <p:cNvPr id="4" name="Imagen 2" descr="C:\Users\USUARIO\Documents\Respostas das Tarefas da Especialização. Marcel\Fotos del Projeto\Marcel Divulgação\20150323_170518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693444" y="857250"/>
            <a:ext cx="4450556" cy="435054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4309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87262" y="362294"/>
            <a:ext cx="5324916" cy="612865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Acolhimento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má qualidade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Desconhecimento dos protocolos padronizados para o atendimento das usuárias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médico não participava na reunião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Má organização do planejamento,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agendamento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acompanhamento das usuárias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Mau trabalho no programa de atendimento ao puerpério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Monitoramento insuficiente de ambos os programas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Insuficiente promoção de saúde;</a:t>
            </a:r>
          </a:p>
        </p:txBody>
      </p:sp>
      <p:sp>
        <p:nvSpPr>
          <p:cNvPr id="8" name="Chave esquerda 7"/>
          <p:cNvSpPr/>
          <p:nvPr/>
        </p:nvSpPr>
        <p:spPr>
          <a:xfrm>
            <a:off x="3463380" y="362294"/>
            <a:ext cx="284679" cy="6128658"/>
          </a:xfrm>
          <a:prstGeom prst="leftBrace">
            <a:avLst>
              <a:gd name="adj1" fmla="val 36012"/>
              <a:gd name="adj2" fmla="val 5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Seta para a direita 8"/>
          <p:cNvSpPr/>
          <p:nvPr/>
        </p:nvSpPr>
        <p:spPr>
          <a:xfrm>
            <a:off x="140677" y="989856"/>
            <a:ext cx="3106615" cy="4873534"/>
          </a:xfrm>
          <a:prstGeom prst="rightArrow">
            <a:avLst>
              <a:gd name="adj1" fmla="val 60102"/>
              <a:gd name="adj2" fmla="val 5153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da ação programática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intervenção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0050" y="857250"/>
            <a:ext cx="8429625" cy="5143500"/>
          </a:xfrm>
        </p:spPr>
        <p:txBody>
          <a:bodyPr/>
          <a:lstStyle/>
          <a:p>
            <a:pPr marL="0" indent="0" algn="ctr">
              <a:buNone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Melhorar a atenção ao pré-natal e puerpério no CS/ESF Mãe Laurinda,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Manicoré/AM.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31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 rot="10800000" flipV="1">
            <a:off x="246460" y="994172"/>
            <a:ext cx="8711804" cy="6988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intervenção foi realizada em 12 semanas, 16 de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março a 5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julho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57175" y="1949245"/>
            <a:ext cx="8722519" cy="11301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universo de estudo foi as gestantes e puérperas da nossa área de abrangência, foram excluídas as que não eram da área de abrangência.</a:t>
            </a:r>
          </a:p>
          <a:p>
            <a:pPr algn="just"/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52192" y="276330"/>
            <a:ext cx="2711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Metodologia:</a:t>
            </a: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>
          <a:xfrm>
            <a:off x="246460" y="3327697"/>
            <a:ext cx="8647510" cy="633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A intervenção respeitou os princípios e normas éticas padronizados pelo Ministério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da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Saúde.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37531" y="5183060"/>
            <a:ext cx="8656439" cy="10210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informações foram registradas nos prontuários. Os dados foram colocados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ficha-espelho e na 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Planilha de Coleta de Dados.</a:t>
            </a:r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>
          <a:xfrm>
            <a:off x="257175" y="4227986"/>
            <a:ext cx="8647510" cy="7067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utilizados os protocolos do MS (BRASIL, 2010; BRASIL, 2012)</a:t>
            </a:r>
          </a:p>
        </p:txBody>
      </p:sp>
    </p:spTree>
    <p:extLst>
      <p:ext uri="{BB962C8B-B14F-4D97-AF65-F5344CB8AC3E}">
        <p14:creationId xmlns:p14="http://schemas.microsoft.com/office/powerpoint/2010/main" val="1184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2166"/>
            <a:ext cx="9144000" cy="396479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Ações realizadas: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29" y="4871575"/>
            <a:ext cx="4370295" cy="154129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69732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Capacitar os profissionais do CS sobre o protocolo de atenção ao pré-natal e puerpério.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152832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Estabelecer em reunião da equipe o papel de cada profissional no cumprimento do projeto.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235931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Cadastrar e realizar o atendimento clínico das gestantes e puérperas cadastradas no programa.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310908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busca ativa das gestantes e puérperas faltosas a consulta de acompanhamento.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383326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Contato com lideranças comunitárias a cada três semanas.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428588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Monitoramento da intervenção.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4" y="4871575"/>
            <a:ext cx="4338567" cy="15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892" y="1623284"/>
            <a:ext cx="8636793" cy="1135856"/>
          </a:xfrm>
        </p:spPr>
        <p:txBody>
          <a:bodyPr>
            <a:no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1: Ampliar a cobertura de pré-natal.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1.1: Alcançar 100% de cobertura das gestantes cadastradas no Programa de Pré-natal da unidade de saúde.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112919400"/>
              </p:ext>
            </p:extLst>
          </p:nvPr>
        </p:nvGraphicFramePr>
        <p:xfrm>
          <a:off x="3425780" y="2961978"/>
          <a:ext cx="4847874" cy="302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32360" y="3583794"/>
            <a:ext cx="28552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Mês 1: 32/42 (76.2%)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Mês 2: 42/42 (100%)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Mês 3: 38/38 (100%)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96347" y="374265"/>
            <a:ext cx="229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267892" y="1064911"/>
            <a:ext cx="1592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Pré-natal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360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892" y="573916"/>
            <a:ext cx="8636793" cy="1543049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da atenção ao pré-natal e puerpério realizado na Unidade.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2.1: Garantir 100% das gestantes com pré-natal iniciado no primeiro trimestre.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620629616"/>
              </p:ext>
            </p:extLst>
          </p:nvPr>
        </p:nvGraphicFramePr>
        <p:xfrm>
          <a:off x="3683358" y="2653189"/>
          <a:ext cx="4881093" cy="286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09560" y="3260373"/>
            <a:ext cx="28552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Mês 1: 19/32 (59.4%)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Mês 2: 21/42 (50%)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Mês 3: 18/38 (47.4%)</a:t>
            </a:r>
          </a:p>
        </p:txBody>
      </p:sp>
    </p:spTree>
    <p:extLst>
      <p:ext uri="{BB962C8B-B14F-4D97-AF65-F5344CB8AC3E}">
        <p14:creationId xmlns:p14="http://schemas.microsoft.com/office/powerpoint/2010/main" val="28312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1559</TotalTime>
  <Words>774</Words>
  <Application>Microsoft Office PowerPoint</Application>
  <PresentationFormat>Apresentação na tela (4:3)</PresentationFormat>
  <Paragraphs>113</Paragraphs>
  <Slides>19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UNIVERSIDADE ABERTA DO SUS UNIVERSIDADE FEDERAL DE PELOTAS Especialização em Saúde da Família Modalidade a Distância Turma 7 </vt:lpstr>
      <vt:lpstr>Figura - Fotografia: Mapa de localização do município de Manicoré/AM. </vt:lpstr>
      <vt:lpstr> Centro de Saúde Mãe Laurinda, Manicoré, AM. </vt:lpstr>
      <vt:lpstr>Apresentação do PowerPoint</vt:lpstr>
      <vt:lpstr>Apresentação do PowerPoint</vt:lpstr>
      <vt:lpstr>Apresentação do PowerPoint</vt:lpstr>
      <vt:lpstr> Ações realizadas: </vt:lpstr>
      <vt:lpstr> Objetivo 1: Ampliar a cobertura de pré-natal. Meta 1.1: Alcançar 100% de cobertura das gestantes cadastradas no Programa de Pré-natal da unidade de saúde. </vt:lpstr>
      <vt:lpstr>Objetivo 2: Melhorar a qualidade da atenção ao pré-natal e puerpério realizado na Unidade. Meta 2.1: Garantir 100% das gestantes com pré-natal iniciado no primeiro trimestre.</vt:lpstr>
      <vt:lpstr> Meta 2.2: Realizar pelo menos um exame ginecológico por trimestre em 100% das gestantes. </vt:lpstr>
      <vt:lpstr>Meta 2.6: Garantir a 100% das gestantes com vacina antitetânica em dia.</vt:lpstr>
      <vt:lpstr>Meta 2.7: Garantir 100% das nossas gestantes com vacina contra hepatite B em dia.</vt:lpstr>
      <vt:lpstr>Meta 2.9: Garantir a primeira consulta odontológica programática para 100% das gestantes cadastradas.</vt:lpstr>
      <vt:lpstr>Meta 2.3: Realizar exame ginecológico em 100% das puérperas cadastradas no Programa. </vt:lpstr>
      <vt:lpstr>Apresentação do PowerPoint</vt:lpstr>
      <vt:lpstr> Discussão: 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Elizabet López</dc:creator>
  <cp:lastModifiedBy>Doutor Marcel</cp:lastModifiedBy>
  <cp:revision>143</cp:revision>
  <dcterms:created xsi:type="dcterms:W3CDTF">2015-08-12T01:56:39Z</dcterms:created>
  <dcterms:modified xsi:type="dcterms:W3CDTF">2015-10-15T03:26:36Z</dcterms:modified>
</cp:coreProperties>
</file>