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3"/>
  </p:notesMasterIdLst>
  <p:sldIdLst>
    <p:sldId id="256" r:id="rId2"/>
    <p:sldId id="258" r:id="rId3"/>
    <p:sldId id="310" r:id="rId4"/>
    <p:sldId id="263" r:id="rId5"/>
    <p:sldId id="265" r:id="rId6"/>
    <p:sldId id="266" r:id="rId7"/>
    <p:sldId id="312" r:id="rId8"/>
    <p:sldId id="313" r:id="rId9"/>
    <p:sldId id="315" r:id="rId10"/>
    <p:sldId id="314" r:id="rId11"/>
    <p:sldId id="294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92" r:id="rId22"/>
    <p:sldId id="281" r:id="rId23"/>
    <p:sldId id="285" r:id="rId24"/>
    <p:sldId id="291" r:id="rId25"/>
    <p:sldId id="289" r:id="rId26"/>
    <p:sldId id="290" r:id="rId27"/>
    <p:sldId id="287" r:id="rId28"/>
    <p:sldId id="296" r:id="rId29"/>
    <p:sldId id="297" r:id="rId30"/>
    <p:sldId id="298" r:id="rId31"/>
    <p:sldId id="311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Diabetes_final_Corrigida%20Apoio_Rafael%20Lund_2702201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Planilha%20coleta%20de%20dados%20Hipertenso%20final_corrigido%20Apoio%20Rafel%20Lund_2702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56"/>
          <c:y val="0.26007419039817431"/>
          <c:w val="0.84677502714590558"/>
          <c:h val="0.6263758670153217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UBS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7.301587301587302E-2</c:v>
                </c:pt>
                <c:pt idx="1">
                  <c:v>0.21587301587301588</c:v>
                </c:pt>
                <c:pt idx="2">
                  <c:v>0.33015873015873015</c:v>
                </c:pt>
                <c:pt idx="3">
                  <c:v>0.41269841269841268</c:v>
                </c:pt>
              </c:numCache>
            </c:numRef>
          </c:val>
        </c:ser>
        <c:axId val="74593408"/>
        <c:axId val="82515072"/>
      </c:barChart>
      <c:catAx>
        <c:axId val="74593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515072"/>
        <c:crosses val="autoZero"/>
        <c:auto val="1"/>
        <c:lblAlgn val="ctr"/>
        <c:lblOffset val="100"/>
      </c:catAx>
      <c:valAx>
        <c:axId val="825150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59340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os exames complementares  do protocolo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238279774072732E-2"/>
          <c:y val="0.28937832452754653"/>
          <c:w val="0.86904930293841398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diabéticos os exames complementares  do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Indicadores!$D$28:$G$28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5456384"/>
        <c:axId val="82516992"/>
      </c:barChart>
      <c:catAx>
        <c:axId val="65456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516992"/>
        <c:crosses val="autoZero"/>
        <c:auto val="1"/>
        <c:lblAlgn val="ctr"/>
        <c:lblOffset val="100"/>
      </c:catAx>
      <c:valAx>
        <c:axId val="825169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456384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115001879934807"/>
          <c:y val="0.28937832452754653"/>
          <c:w val="0.84188996114801362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hipertensos com prescrição de medicamentos para controle da HAS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0136192"/>
        <c:axId val="62696064"/>
      </c:barChart>
      <c:catAx>
        <c:axId val="30136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96064"/>
        <c:crosses val="autoZero"/>
        <c:auto val="1"/>
        <c:lblAlgn val="ctr"/>
        <c:lblOffset val="100"/>
      </c:catAx>
      <c:valAx>
        <c:axId val="626960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13619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 que utilizam medicamentos para controle da doença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579476861167024E-2"/>
          <c:y val="0.28937832452754653"/>
          <c:w val="0.867203219315896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diabéticos que utilizam medicamentos para controle da doença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3320064"/>
        <c:axId val="63321600"/>
      </c:barChart>
      <c:catAx>
        <c:axId val="63320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321600"/>
        <c:crosses val="autoZero"/>
        <c:auto val="1"/>
        <c:lblAlgn val="ctr"/>
        <c:lblOffset val="100"/>
      </c:catAx>
      <c:valAx>
        <c:axId val="633216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320064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0.82608695652173914</c:v>
                </c:pt>
                <c:pt idx="1">
                  <c:v>0.80882352941176472</c:v>
                </c:pt>
                <c:pt idx="2">
                  <c:v>0.875</c:v>
                </c:pt>
                <c:pt idx="3">
                  <c:v>0.9</c:v>
                </c:pt>
              </c:numCache>
            </c:numRef>
          </c:val>
        </c:ser>
        <c:axId val="61820928"/>
        <c:axId val="61822464"/>
      </c:barChart>
      <c:catAx>
        <c:axId val="61820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1822464"/>
        <c:crosses val="autoZero"/>
        <c:auto val="1"/>
        <c:lblAlgn val="ctr"/>
        <c:lblOffset val="100"/>
      </c:catAx>
      <c:valAx>
        <c:axId val="618224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182092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tratamento medicamentoso da lista do HIPERDIA ou Farmácia Popular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93559898681558"/>
          <c:y val="0.35897564308480467"/>
          <c:w val="0.84677502714590558"/>
          <c:h val="0.523811397562519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diabéticos com tratamento medicamentoso da lista do HIPERDIA ou Farmácia Popular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185088"/>
        <c:axId val="64205952"/>
      </c:barChart>
      <c:catAx>
        <c:axId val="64185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05952"/>
        <c:crosses val="autoZero"/>
        <c:auto val="1"/>
        <c:lblAlgn val="ctr"/>
        <c:lblOffset val="100"/>
      </c:catAx>
      <c:valAx>
        <c:axId val="64205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850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hipertensos que conseguem todos os medicamentos da lista do Hiperdia ou da Farmácia Popular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0.82608695652173914</c:v>
                </c:pt>
                <c:pt idx="1">
                  <c:v>0.94117647058823528</c:v>
                </c:pt>
                <c:pt idx="2">
                  <c:v>0.96153846153846156</c:v>
                </c:pt>
                <c:pt idx="3">
                  <c:v>0.96923076923076923</c:v>
                </c:pt>
              </c:numCache>
            </c:numRef>
          </c:val>
        </c:ser>
        <c:axId val="63435904"/>
        <c:axId val="63437440"/>
      </c:barChart>
      <c:catAx>
        <c:axId val="63435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437440"/>
        <c:crosses val="autoZero"/>
        <c:auto val="1"/>
        <c:lblAlgn val="ctr"/>
        <c:lblOffset val="100"/>
      </c:catAx>
      <c:valAx>
        <c:axId val="634374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4359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diabéticos que conseguem todos os medicamentos da lista do Hiperdia ou da Farmácia Popular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Indicadores!$D$44:$G$46</c:f>
              <c:strCache>
                <c:ptCount val="8"/>
                <c:pt idx="4">
                  <c:v>Mês 1</c:v>
                </c:pt>
                <c:pt idx="5">
                  <c:v>Mês 2</c:v>
                </c:pt>
                <c:pt idx="6">
                  <c:v>Mês 3</c:v>
                </c:pt>
                <c:pt idx="7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3419520"/>
        <c:axId val="63469440"/>
      </c:barChart>
      <c:catAx>
        <c:axId val="63419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469440"/>
        <c:crosses val="autoZero"/>
        <c:auto val="1"/>
        <c:lblAlgn val="ctr"/>
        <c:lblOffset val="100"/>
      </c:catAx>
      <c:valAx>
        <c:axId val="634694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41952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que que tomam todos os medicamentos de acordo com a prescrição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973977695167288"/>
          <c:w val="0.84426229508196615"/>
          <c:h val="0.583643122676580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hipertensos que tomam todos os medicamentos de acordo com a prescrição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956288"/>
        <c:axId val="63052416"/>
      </c:barChart>
      <c:catAx>
        <c:axId val="62956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52416"/>
        <c:crosses val="autoZero"/>
        <c:auto val="1"/>
        <c:lblAlgn val="ctr"/>
        <c:lblOffset val="100"/>
      </c:catAx>
      <c:valAx>
        <c:axId val="63052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562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 que tomam todos os medicamentos de acordo com a prescrição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774288816674825E-2"/>
          <c:y val="0.28937832452754653"/>
          <c:w val="0.8669363373160452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diabéticos que tomam todos os medicamentos de acordo com a prescrição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208256"/>
        <c:axId val="64210432"/>
      </c:barChart>
      <c:catAx>
        <c:axId val="64208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10432"/>
        <c:crosses val="autoZero"/>
        <c:auto val="1"/>
        <c:lblAlgn val="ctr"/>
        <c:lblOffset val="100"/>
      </c:catAx>
      <c:valAx>
        <c:axId val="642104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082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hipertensos com a Pressão Arterial compensada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1</c:v>
                </c:pt>
                <c:pt idx="1">
                  <c:v>0.82352941176470584</c:v>
                </c:pt>
                <c:pt idx="2">
                  <c:v>0.88461538461538458</c:v>
                </c:pt>
                <c:pt idx="3">
                  <c:v>0.90769230769230769</c:v>
                </c:pt>
              </c:numCache>
            </c:numRef>
          </c:val>
        </c:ser>
        <c:axId val="63496960"/>
        <c:axId val="63498496"/>
      </c:barChart>
      <c:catAx>
        <c:axId val="63496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498496"/>
        <c:crosses val="autoZero"/>
        <c:auto val="1"/>
        <c:lblAlgn val="ctr"/>
        <c:lblOffset val="100"/>
      </c:catAx>
      <c:valAx>
        <c:axId val="634984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349696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5238279774072732E-2"/>
          <c:y val="0.20146592213943099"/>
          <c:w val="0.86904930293841398"/>
          <c:h val="0.684984135274064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diabético na UBS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0.12048192771084337</c:v>
                </c:pt>
                <c:pt idx="1">
                  <c:v>0.25301204819277107</c:v>
                </c:pt>
                <c:pt idx="2">
                  <c:v>0.3493975903614458</c:v>
                </c:pt>
                <c:pt idx="3">
                  <c:v>0.60240963855421692</c:v>
                </c:pt>
              </c:numCache>
            </c:numRef>
          </c:val>
        </c:ser>
        <c:axId val="93612288"/>
        <c:axId val="93634560"/>
      </c:barChart>
      <c:catAx>
        <c:axId val="93612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634560"/>
        <c:crosses val="autoZero"/>
        <c:auto val="1"/>
        <c:lblAlgn val="ctr"/>
        <c:lblOffset val="100"/>
      </c:catAx>
      <c:valAx>
        <c:axId val="936345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61228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a glicemia compensada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579476861167024E-2"/>
          <c:y val="0.20146592213943099"/>
          <c:w val="0.8672032193158965"/>
          <c:h val="0.684984135274064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diabéticos com a glicemia compensada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1</c:v>
                </c:pt>
                <c:pt idx="1">
                  <c:v>0.95238095238095233</c:v>
                </c:pt>
                <c:pt idx="2">
                  <c:v>0.96551724137931039</c:v>
                </c:pt>
                <c:pt idx="3">
                  <c:v>0.98</c:v>
                </c:pt>
              </c:numCache>
            </c:numRef>
          </c:val>
        </c:ser>
        <c:axId val="65319296"/>
        <c:axId val="93020544"/>
      </c:barChart>
      <c:catAx>
        <c:axId val="6531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020544"/>
        <c:crosses val="autoZero"/>
        <c:auto val="1"/>
        <c:lblAlgn val="ctr"/>
        <c:lblOffset val="100"/>
      </c:catAx>
      <c:valAx>
        <c:axId val="930205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31929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 estratificação de risco cardiovascular por  exame clínico está em dia</a:t>
            </a:r>
          </a:p>
        </c:rich>
      </c:tx>
      <c:layout>
        <c:manualLayout>
          <c:xMode val="edge"/>
          <c:yMode val="edge"/>
          <c:x val="0.1486121509401489"/>
          <c:y val="2.69584684267407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9044117647058826"/>
          <c:w val="0.84426229508196615"/>
          <c:h val="0.591911764705882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hipertensos que tomam todos os medicamentos de acordo com a prescrição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046976"/>
        <c:axId val="64065920"/>
      </c:barChart>
      <c:catAx>
        <c:axId val="64046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65920"/>
        <c:crosses val="autoZero"/>
        <c:auto val="1"/>
        <c:lblAlgn val="ctr"/>
        <c:lblOffset val="100"/>
      </c:catAx>
      <c:valAx>
        <c:axId val="640659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4697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estratificação de risco cardiovascular por  exame clínico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238279774072732E-2"/>
          <c:y val="0.28832168168639138"/>
          <c:w val="0.86904930293841398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92951296"/>
        <c:axId val="93780608"/>
      </c:barChart>
      <c:catAx>
        <c:axId val="92951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780608"/>
        <c:crosses val="autoZero"/>
        <c:auto val="1"/>
        <c:lblAlgn val="ctr"/>
        <c:lblOffset val="100"/>
      </c:catAx>
      <c:valAx>
        <c:axId val="93780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9512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2130652725786326"/>
          <c:y val="3.7757972561122254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8937832452754653"/>
          <c:w val="0.8442622950819661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hipertensos da alto risco com avaliação de comprometimento de órgãos alvo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211968"/>
        <c:axId val="64286080"/>
      </c:barChart>
      <c:catAx>
        <c:axId val="64211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86080"/>
        <c:crosses val="autoZero"/>
        <c:auto val="1"/>
        <c:lblAlgn val="ctr"/>
        <c:lblOffset val="100"/>
      </c:catAx>
      <c:valAx>
        <c:axId val="64286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1196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6579476861167024E-2"/>
          <c:y val="0.28937832452754653"/>
          <c:w val="0.867203219315896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diabéticos de alto risco com avaliação de comprometimento de órgãos alvo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1153152"/>
        <c:axId val="71154688"/>
      </c:barChart>
      <c:catAx>
        <c:axId val="71153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154688"/>
        <c:crosses val="autoZero"/>
        <c:auto val="1"/>
        <c:lblAlgn val="ctr"/>
        <c:lblOffset val="100"/>
      </c:catAx>
      <c:valAx>
        <c:axId val="711546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1531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5735294117647101"/>
          <c:w val="0.84426229508196615"/>
          <c:h val="0.62867647058823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hipertensos  com consulta periódica com dentista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0.60869565217391308</c:v>
                </c:pt>
                <c:pt idx="1">
                  <c:v>0.55882352941176472</c:v>
                </c:pt>
                <c:pt idx="2">
                  <c:v>0.58653846153846156</c:v>
                </c:pt>
                <c:pt idx="3">
                  <c:v>1</c:v>
                </c:pt>
              </c:numCache>
            </c:numRef>
          </c:val>
        </c:ser>
        <c:axId val="64573440"/>
        <c:axId val="64574976"/>
      </c:barChart>
      <c:catAx>
        <c:axId val="64573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74976"/>
        <c:crosses val="autoZero"/>
        <c:auto val="1"/>
        <c:lblAlgn val="ctr"/>
        <c:lblOffset val="100"/>
      </c:catAx>
      <c:valAx>
        <c:axId val="645749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73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consulta periódica com dentista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774288816674825E-2"/>
          <c:y val="0.28937832452754653"/>
          <c:w val="0.8669363373160452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Indicadores!$C$87</c:f>
              <c:strCache>
                <c:ptCount val="1"/>
                <c:pt idx="0">
                  <c:v>Proporção de diabéticos com consulta periódica com dentista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Indicadores!$D$86:$G$86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Indicadores!$D$87:$G$87</c:f>
              <c:numCache>
                <c:formatCode>0.0%</c:formatCode>
                <c:ptCount val="4"/>
                <c:pt idx="0">
                  <c:v>0.3</c:v>
                </c:pt>
                <c:pt idx="1">
                  <c:v>0.33333333333333331</c:v>
                </c:pt>
                <c:pt idx="2">
                  <c:v>0.41379310344827586</c:v>
                </c:pt>
                <c:pt idx="3">
                  <c:v>0.66</c:v>
                </c:pt>
              </c:numCache>
            </c:numRef>
          </c:val>
        </c:ser>
        <c:axId val="71212032"/>
        <c:axId val="92993792"/>
      </c:barChart>
      <c:catAx>
        <c:axId val="71212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993792"/>
        <c:crosses val="autoZero"/>
        <c:auto val="1"/>
        <c:lblAlgn val="ctr"/>
        <c:lblOffset val="100"/>
      </c:catAx>
      <c:valAx>
        <c:axId val="929937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212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5912454936371848"/>
          <c:w val="0.84426229508196615"/>
          <c:h val="0.627738344937458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Indicadores!$C$74</c:f>
              <c:strCache>
                <c:ptCount val="1"/>
                <c:pt idx="0">
                  <c:v>Proporção de hipertensos que receberam orientação nutricional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Indicadores!$D$73:$G$73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Indicadores!$D$74:$G$74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500480"/>
        <c:axId val="64502784"/>
      </c:barChart>
      <c:catAx>
        <c:axId val="64500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02784"/>
        <c:crosses val="autoZero"/>
        <c:auto val="1"/>
        <c:lblAlgn val="ctr"/>
        <c:lblOffset val="100"/>
      </c:catAx>
      <c:valAx>
        <c:axId val="64502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0048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6579476861167024E-2"/>
          <c:y val="0.25912454936371848"/>
          <c:w val="0.8672032193158965"/>
          <c:h val="0.627738344937458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Indicadores!$C$92</c:f>
              <c:strCache>
                <c:ptCount val="1"/>
                <c:pt idx="0">
                  <c:v>Proporção de diabéticos que receberam orientação nutricional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Indicadores!$D$91:$G$91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Indicadores!$D$92:$G$92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881024"/>
        <c:axId val="65890176"/>
      </c:barChart>
      <c:catAx>
        <c:axId val="648810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890176"/>
        <c:crosses val="autoZero"/>
        <c:auto val="1"/>
        <c:lblAlgn val="ctr"/>
        <c:lblOffset val="100"/>
      </c:catAx>
      <c:valAx>
        <c:axId val="658901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881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que receberam orientação sobre a prática atividade física regular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8832168168639138"/>
          <c:w val="0.84426229508196615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hipertensos que receberam orientação sobre a prática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588032"/>
        <c:axId val="64606208"/>
      </c:barChart>
      <c:catAx>
        <c:axId val="64588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06208"/>
        <c:crosses val="autoZero"/>
        <c:auto val="1"/>
        <c:lblAlgn val="ctr"/>
        <c:lblOffset val="100"/>
      </c:catAx>
      <c:valAx>
        <c:axId val="646062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8803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8937832452754675"/>
          <c:w val="0.84426229508196571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com cadastro no Programa HIPERDIA ou em planilha própria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704640"/>
        <c:axId val="62706816"/>
      </c:barChart>
      <c:catAx>
        <c:axId val="62704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06816"/>
        <c:crosses val="autoZero"/>
        <c:auto val="1"/>
        <c:lblAlgn val="ctr"/>
        <c:lblOffset val="100"/>
      </c:catAx>
      <c:valAx>
        <c:axId val="627068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046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que receberam orientação sobre atividade física regular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579476861167024E-2"/>
          <c:y val="0.28937832452754653"/>
          <c:w val="0.867203219315896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diabéticos que receberam orientação sobre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Indicadores!$D$96:$G$96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Indicadores!$D$97:$G$97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1558656"/>
        <c:axId val="71570944"/>
      </c:barChart>
      <c:catAx>
        <c:axId val="71558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570944"/>
        <c:crosses val="autoZero"/>
        <c:auto val="1"/>
        <c:lblAlgn val="ctr"/>
        <c:lblOffset val="100"/>
      </c:catAx>
      <c:valAx>
        <c:axId val="71570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558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8832168168639138"/>
          <c:w val="0.84426229508196615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627072"/>
        <c:axId val="64628992"/>
      </c:barChart>
      <c:catAx>
        <c:axId val="64627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28992"/>
        <c:crosses val="autoZero"/>
        <c:auto val="1"/>
        <c:lblAlgn val="ctr"/>
        <c:lblOffset val="100"/>
      </c:catAx>
      <c:valAx>
        <c:axId val="646289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27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6579476861167024E-2"/>
          <c:y val="0.28937832452754653"/>
          <c:w val="0.867203219315896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Indicadores!$C$103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Indicadores!$D$102:$G$102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Indicadores!$D$103:$G$103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1229440"/>
        <c:axId val="71230976"/>
      </c:barChart>
      <c:catAx>
        <c:axId val="71229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230976"/>
        <c:crosses val="autoZero"/>
        <c:auto val="1"/>
        <c:lblAlgn val="ctr"/>
        <c:lblOffset val="100"/>
      </c:catAx>
      <c:valAx>
        <c:axId val="712309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229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5238279774072745E-2"/>
          <c:y val="0.28937832452754675"/>
          <c:w val="0.86904930293841443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diabéticos com cadastro no Programa HIPERDIA ou em planilha própria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857984"/>
        <c:axId val="65306624"/>
      </c:barChart>
      <c:catAx>
        <c:axId val="62857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306624"/>
        <c:crosses val="autoZero"/>
        <c:auto val="1"/>
        <c:lblAlgn val="ctr"/>
        <c:lblOffset val="100"/>
      </c:catAx>
      <c:valAx>
        <c:axId val="65306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57984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558"/>
          <c:y val="0.29044117647058826"/>
          <c:w val="0.84677502714590558"/>
          <c:h val="0.591911764705882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581760"/>
        <c:axId val="62658432"/>
      </c:barChart>
      <c:catAx>
        <c:axId val="62581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58432"/>
        <c:crosses val="autoZero"/>
        <c:auto val="1"/>
        <c:lblAlgn val="ctr"/>
        <c:lblOffset val="100"/>
      </c:catAx>
      <c:valAx>
        <c:axId val="626584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8176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a consulta de acordo com o protocolo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238279774072732E-2"/>
          <c:y val="0.28937832452754653"/>
          <c:w val="0.86904930293841398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diabéticos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Indicadores!$D$15:$G$15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Indicadores!$D$16:$G$16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4594176"/>
        <c:axId val="92975872"/>
      </c:barChart>
      <c:catAx>
        <c:axId val="74594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975872"/>
        <c:crosses val="autoZero"/>
        <c:auto val="1"/>
        <c:lblAlgn val="ctr"/>
        <c:lblOffset val="100"/>
      </c:catAx>
      <c:valAx>
        <c:axId val="929758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59417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 exame clínico de acordo com o protocolo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30038022813688275"/>
          <c:w val="0.84426229508196615"/>
          <c:h val="0.577946768060836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hipertensos com a consulta de acordo com 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2839424"/>
        <c:axId val="62858752"/>
      </c:barChart>
      <c:catAx>
        <c:axId val="62839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58752"/>
        <c:crosses val="autoZero"/>
        <c:auto val="1"/>
        <c:lblAlgn val="ctr"/>
        <c:lblOffset val="100"/>
      </c:catAx>
      <c:valAx>
        <c:axId val="628587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3942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diabéticos com exame do pé diabético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238279774072732E-2"/>
          <c:y val="0.26007419039817431"/>
          <c:w val="0.86904930293841398"/>
          <c:h val="0.6263758670153217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diabéticos com  exame do pé diabético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812736"/>
        <c:axId val="61814272"/>
      </c:barChart>
      <c:catAx>
        <c:axId val="61812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814272"/>
        <c:crossesAt val="0"/>
        <c:auto val="1"/>
        <c:lblAlgn val="ctr"/>
        <c:lblOffset val="100"/>
      </c:catAx>
      <c:valAx>
        <c:axId val="618142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81273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 do protocolo em dia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9044117647058826"/>
          <c:w val="0.84426229508196615"/>
          <c:h val="0.591911764705882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hipertensos com os exames complementares  do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856768"/>
        <c:axId val="62544896"/>
      </c:barChart>
      <c:catAx>
        <c:axId val="61856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44896"/>
        <c:crosses val="autoZero"/>
        <c:auto val="1"/>
        <c:lblAlgn val="ctr"/>
        <c:lblOffset val="100"/>
      </c:catAx>
      <c:valAx>
        <c:axId val="625448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85676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7A676-2B1D-4256-9C75-8C25958AA98E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7304A-F1BD-477F-AC20-667E38F6BF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9BEF31-BA23-4C8E-8546-E41496A201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19FE4F-7F9B-44AC-9E1A-67D3BE914139}" type="datetimeFigureOut">
              <a:rPr lang="pt-BR" smtClean="0"/>
              <a:pPr/>
              <a:t>01/03/2014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187624" y="188640"/>
            <a:ext cx="6400800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Aberta do SUS – UNASUS</a:t>
            </a:r>
          </a:p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</a:p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</a:p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Modalidade a Distância </a:t>
            </a:r>
          </a:p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Turma 3</a:t>
            </a:r>
          </a:p>
          <a:p>
            <a:pPr algn="ctr"/>
            <a:endParaRPr lang="pt-BR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45950" y="2928934"/>
            <a:ext cx="6840760" cy="1671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rgbClr val="0070C0"/>
                </a:solidFill>
              </a:rPr>
              <a:t>MELHORIA DA ATENÇÃO AOS HIPERTENSOS E DIABÉTICOS NA UNIDADE DE SAÚDE DA FAMÍLIA JANÚNCIO AFONSO, JURUCUTU, RN</a:t>
            </a:r>
            <a:endParaRPr lang="pt-BR" sz="2800" dirty="0" smtClean="0">
              <a:solidFill>
                <a:srgbClr val="0070C0"/>
              </a:solidFill>
            </a:endParaRPr>
          </a:p>
          <a:p>
            <a:endParaRPr lang="pt-BR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endParaRPr lang="pt-BR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28662" y="4669705"/>
            <a:ext cx="75009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Enfª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Marcela Fernandes de Araújo Batista de Morais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Orientadora: Gabriela Silva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Santos</a:t>
            </a:r>
          </a:p>
        </p:txBody>
      </p:sp>
    </p:spTree>
    <p:extLst>
      <p:ext uri="{BB962C8B-B14F-4D97-AF65-F5344CB8AC3E}">
        <p14:creationId xmlns:p14="http://schemas.microsoft.com/office/powerpoint/2010/main" xmlns="" val="8134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4282" y="571480"/>
            <a:ext cx="785818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5.Realizar ações de promoção à saúde dos hipertensos e diabéticos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-Garantir consulta periódica com dentista a 60% dos pacientes hipertensos e diabéticos.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-Garantir orientação nutricional sobre alimentação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saúdável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60% dos pacientes hipertensos e/ou diabéticos.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-Garantir orientação em relação a prática de atividade física regular  a 60% dos pacientes hipertensos e/ou diabéticos.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-Garantir orientação sobre os riscos do tabagismo a 60% dos pacientes que fumam.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3" y="1454995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 : 40% dos hipertensos e 60 % dos diabéticos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 área adstrita atendidos e avaliados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85720" y="-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spc="-1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Resultados</a:t>
            </a:r>
            <a:endParaRPr kumimoji="0" lang="pt-BR" sz="4000" b="1" i="0" u="none" strike="noStrike" kern="1200" cap="none" spc="-10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428597" y="2857496"/>
          <a:ext cx="328614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/>
        </p:nvGraphicFramePr>
        <p:xfrm>
          <a:off x="4286248" y="2857496"/>
          <a:ext cx="357190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2876" y="728473"/>
            <a:ext cx="8001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Indicador: Foram preenchidas as fichas com as informações dos 130 pacientes hipertensos e dos 50 diabéticos avaliados (100%)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357158" y="2285992"/>
          <a:ext cx="328614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3929058" y="2285992"/>
          <a:ext cx="414687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359142"/>
            <a:ext cx="7858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100% dos pacientes atendidos avaliados de acordo com o protocolo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357159" y="1928802"/>
          <a:ext cx="3571899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429124" y="1928802"/>
          <a:ext cx="357190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704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76672"/>
            <a:ext cx="8075240" cy="6120680"/>
          </a:xfrm>
        </p:spPr>
        <p:txBody>
          <a:bodyPr/>
          <a:lstStyle/>
          <a:p>
            <a:pPr marL="114300" indent="0">
              <a:buNone/>
            </a:pPr>
            <a:endParaRPr lang="pt-BR" dirty="0" smtClean="0"/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799911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Indicador: 100% dos pacientes atendidos realizaram exame clínico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</a:tabLst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428596" y="1857364"/>
          <a:ext cx="4517324" cy="1876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3357554" y="4000504"/>
          <a:ext cx="4770068" cy="2440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503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2844" y="728473"/>
            <a:ext cx="8072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Indicador: Foram solicitados os exames complementares para 100% dos hipertensos e diabéticos atendidos. 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285720" y="2285992"/>
          <a:ext cx="4596262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3428992" y="4643446"/>
          <a:ext cx="4688279" cy="167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267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716332"/>
            <a:ext cx="8286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Indicador: Todos os pacientes atendidos (130 hipertensos e 50 diabéticos) já tinham prescrição medicamentosa.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</a:tabLst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357158" y="2500306"/>
          <a:ext cx="350046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4000496" y="2500306"/>
          <a:ext cx="394652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131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8" y="477734"/>
            <a:ext cx="82153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Dos 130 pacientes hipertensos atendidos, 90% tinham prescrição de medicação da farmácia popular. Em relação aos diabéticos, 100% tinham a prescrição.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14282" y="2214554"/>
          <a:ext cx="471490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3357554" y="4572008"/>
          <a:ext cx="4743586" cy="193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779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489876"/>
            <a:ext cx="8072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Dos 130 pacientes atendidos, 95% tinham acesso a medicação da farmácia popular. Em relação aos diabéticos, 100% tinham acesso.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85720" y="1928802"/>
          <a:ext cx="4881905" cy="230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3357554" y="4357694"/>
          <a:ext cx="4887810" cy="2256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265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8596" y="57148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Em relação à adesão, nos atendimentos todos os pacientes relatavam tomar a medicação conforme a prescrição médica.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00034" y="2000240"/>
          <a:ext cx="4596262" cy="203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3643306" y="4143380"/>
          <a:ext cx="4658368" cy="239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936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620000" cy="936104"/>
          </a:xfrm>
        </p:spPr>
        <p:txBody>
          <a:bodyPr/>
          <a:lstStyle/>
          <a:p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14422"/>
            <a:ext cx="8143932" cy="5733256"/>
          </a:xfrm>
        </p:spPr>
        <p:txBody>
          <a:bodyPr>
            <a:normAutofit/>
          </a:bodyPr>
          <a:lstStyle/>
          <a:p>
            <a:pPr marL="265176" indent="-265176" algn="just"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Hipertensão arterial sistêmica e o diabetes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são relevantes problemas de saúde pública e apresentam elevada carga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morbimortalidade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associada;</a:t>
            </a:r>
          </a:p>
          <a:p>
            <a:pPr marL="265176" indent="-265176" algn="just">
              <a:buFont typeface="Wingdings 2"/>
              <a:buChar char="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 município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Jucurutu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pertence ao estado do Rio Grande do Norte, de acordo com o censo de 2010 do IBGE tem uma população de 17.694 habitantes.</a:t>
            </a:r>
          </a:p>
          <a:p>
            <a:pPr marL="265176" indent="-265176" algn="just">
              <a:buFont typeface="Wingdings 2"/>
              <a:buChar char="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unidade na qual atuei chama-se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Janúncio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Afonso, localiza-se na zona urbana e tem uma equipe da ESF. Há outros profissionais que prestam serviço na unidade: uma médica clínica geral, eu (enfermeira pelo PROVAB) e duas técnicas de enfermagem.</a:t>
            </a:r>
          </a:p>
          <a:p>
            <a:pPr marL="265176" indent="-265176" algn="just">
              <a:buFont typeface="Wingdings 2"/>
              <a:buChar char=""/>
              <a:defRPr/>
            </a:pPr>
            <a:endParaRPr lang="pt-BR" sz="2400" dirty="0" smtClean="0"/>
          </a:p>
          <a:p>
            <a:pPr marL="265176" indent="-265176" algn="just">
              <a:buNone/>
              <a:defRPr/>
            </a:pPr>
            <a:endParaRPr lang="pt-BR" sz="2400" dirty="0" smtClean="0"/>
          </a:p>
          <a:p>
            <a:pPr marL="265176" indent="-265176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4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42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357166"/>
            <a:ext cx="778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90,2% dos pacientes estavam com a pressão arterial compensada/ 98% com glicemia compensada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357158" y="1714488"/>
          <a:ext cx="4683199" cy="239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3428992" y="4286256"/>
          <a:ext cx="4671323" cy="2185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777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1438" y="585597"/>
            <a:ext cx="8143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100% dos pacientes foram avaliados em relação a estratificação de risco cardiovascular e comprometimento dos órgãos alvo.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14282" y="1928802"/>
          <a:ext cx="4598992" cy="1935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3286116" y="4143380"/>
          <a:ext cx="4696534" cy="179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4282" y="50004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A avaliação do comprometimento dos órgãos-alvo se deu pela avaliação dos resultados dos exames.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357158" y="1500174"/>
          <a:ext cx="4596262" cy="205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3357554" y="4000504"/>
          <a:ext cx="4658368" cy="201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657035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média de 60% dos pacientes com consulta periódica com o dentista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85720" y="1714488"/>
          <a:ext cx="378621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4357686" y="1714488"/>
          <a:ext cx="372967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76" y="430580"/>
            <a:ext cx="8072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100% dos pacientes avaliados receberam orientação nutricional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85720" y="1571612"/>
          <a:ext cx="4600882" cy="262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2928926" y="4286256"/>
          <a:ext cx="528641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419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14282" y="714356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Indicador: 100% dos pacientes avaliados receberam orientação sobre atividade física.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285721" y="1714488"/>
          <a:ext cx="37147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4143372" y="1714488"/>
          <a:ext cx="407196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728473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Indicador: 100% dos pacientes atendidos orientados sobre os riscos do tabagismo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85721" y="2071678"/>
          <a:ext cx="3714775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4214810" y="2000240"/>
          <a:ext cx="3708351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5001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 smtClean="0"/>
              <a:t>Aspectos Qualitativos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pt-BR" sz="4000" b="1" dirty="0" smtClean="0"/>
          </a:p>
          <a:p>
            <a:r>
              <a:rPr lang="pt-BR" dirty="0" smtClean="0"/>
              <a:t> Interação da equipe;</a:t>
            </a:r>
          </a:p>
          <a:p>
            <a:r>
              <a:rPr lang="pt-BR" dirty="0" smtClean="0"/>
              <a:t>Maior conhecimento da situação de saúde da população hipertensa e diabética;</a:t>
            </a:r>
          </a:p>
          <a:p>
            <a:r>
              <a:rPr lang="pt-BR" dirty="0" smtClean="0"/>
              <a:t>Melhoria da atenção aos hipertensos e diabéticos;</a:t>
            </a:r>
          </a:p>
          <a:p>
            <a:r>
              <a:rPr lang="pt-BR" dirty="0" smtClean="0"/>
              <a:t> Aprofundamento do conhecimento relativo a atenção a esses usuários;</a:t>
            </a:r>
          </a:p>
          <a:p>
            <a:r>
              <a:rPr lang="pt-BR" dirty="0" smtClean="0"/>
              <a:t> Satisfação do usuário.</a:t>
            </a:r>
          </a:p>
        </p:txBody>
      </p:sp>
    </p:spTree>
    <p:extLst>
      <p:ext uri="{BB962C8B-B14F-4D97-AF65-F5344CB8AC3E}">
        <p14:creationId xmlns:p14="http://schemas.microsoft.com/office/powerpoint/2010/main" xmlns="" val="2165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Discussão</a:t>
            </a:r>
            <a:endParaRPr lang="pt-B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52128"/>
            <a:ext cx="8286808" cy="5705872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real cobertura e avaliação da população hipertensa e diabética; melhora dos registros.</a:t>
            </a:r>
          </a:p>
          <a:p>
            <a:pPr algn="just">
              <a:spcBef>
                <a:spcPts val="18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melhor interação entre a equipe, aumento do interesse pela população hipertensa e diabética, melhoria do processo de trabalho.</a:t>
            </a:r>
          </a:p>
          <a:p>
            <a:pPr algn="just">
              <a:spcBef>
                <a:spcPts val="18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Comunidade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satisfação e melhor conhecimento e orientação do usuário.</a:t>
            </a:r>
          </a:p>
          <a:p>
            <a:pPr algn="just">
              <a:spcBef>
                <a:spcPts val="18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Incorporação da intervenção a rotina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programa realmente implantado, dependência da equipe para sua continuidade.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14639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Reflexão Crítica</a:t>
            </a:r>
            <a:endParaRPr lang="pt-B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7963818" cy="5400600"/>
          </a:xfrm>
        </p:spPr>
        <p:txBody>
          <a:bodyPr>
            <a:noAutofit/>
          </a:bodyPr>
          <a:lstStyle/>
          <a:p>
            <a:pPr algn="just">
              <a:spcBef>
                <a:spcPts val="24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Expectativas iniciais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superadas, conhecimento adquirido.</a:t>
            </a:r>
          </a:p>
          <a:p>
            <a:pPr algn="just">
              <a:spcBef>
                <a:spcPts val="24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Prática profissional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-muito relevante, tanto pela experiência do desenvolvimento e implementação do projeto de intervenção, como pela melhor aproximação com minha unidade e minha equipe.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24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Aprendizado -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científico e pessoal.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3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8318"/>
            <a:ext cx="7620000" cy="936104"/>
          </a:xfrm>
        </p:spPr>
        <p:txBody>
          <a:bodyPr/>
          <a:lstStyle/>
          <a:p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7891810" cy="5733256"/>
          </a:xfrm>
        </p:spPr>
        <p:txBody>
          <a:bodyPr>
            <a:normAutofit/>
          </a:bodyPr>
          <a:lstStyle/>
          <a:p>
            <a:pPr marL="265176" indent="-265176" algn="just">
              <a:buNone/>
              <a:defRPr/>
            </a:pPr>
            <a:endParaRPr lang="pt-BR" sz="2400" dirty="0" smtClean="0"/>
          </a:p>
          <a:p>
            <a:pPr marL="265176" indent="-265176" algn="just"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Na área adstrita há 973 famílias cadastradas, totalizando 2919 pessoas. O número de hipertensos e diabéticos residentes na área corresponde respectivamente a 365 pessoas e 83.</a:t>
            </a:r>
          </a:p>
          <a:p>
            <a:pPr marL="265176" indent="-265176" algn="just">
              <a:buFont typeface="Wingdings 2"/>
              <a:buChar char="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Na Unidade Básica de Saúde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Janúncio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Afonso a atenção aos hipertensos e diabéticos limitava-se a renovação de receitas para recebimento da medicação.</a:t>
            </a: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4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65176" indent="-265176" algn="r">
              <a:buFont typeface="Wingdings 2"/>
              <a:buChar char="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42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-10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Referências</a:t>
            </a:r>
            <a:endParaRPr kumimoji="0" lang="pt-BR" sz="4000" b="1" i="0" u="none" strike="noStrike" kern="1200" cap="none" spc="-10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034686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 dirty="0"/>
              <a:t>BRASIL. Ministério da saúde. Secretaria de Atenção à Saúde. Departamento de Atenção Básica. </a:t>
            </a:r>
            <a:r>
              <a:rPr lang="pt-BR" sz="1800" b="1" dirty="0"/>
              <a:t>Hipertensão arterial sistêmica para o Sistema Único de Saúde / Ministério da Saúde, Secretaria de Atenção à Saúde, Departamento de </a:t>
            </a:r>
            <a:r>
              <a:rPr lang="pt-BR" sz="1800" b="1" dirty="0" smtClean="0"/>
              <a:t>Atenção</a:t>
            </a:r>
            <a:r>
              <a:rPr lang="pt-BR" sz="1800" dirty="0"/>
              <a:t> </a:t>
            </a:r>
            <a:r>
              <a:rPr lang="pt-BR" sz="1800" b="1" dirty="0" smtClean="0"/>
              <a:t>Básica</a:t>
            </a:r>
            <a:r>
              <a:rPr lang="pt-BR" sz="1800" dirty="0"/>
              <a:t>. – Brasília : Ministério da Saúde, 2006. 58 p. – (Cadernos de Atenção Básica; n. 15) (Série A. Normas e Manuais Técnicos)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 dirty="0" smtClean="0"/>
              <a:t>BRASIL</a:t>
            </a:r>
            <a:r>
              <a:rPr lang="pt-BR" sz="1800" dirty="0"/>
              <a:t>. Ministério da Saúde. Secretaria de Atenção à Saúde. Departamento de Atenção Básica. </a:t>
            </a:r>
            <a:r>
              <a:rPr lang="pt-BR" sz="1800" b="1" dirty="0"/>
              <a:t>Diabetes Mellitus / Ministério da Saúde, Secretaria de Atenção à Saúde, Departamento de Atenção Básica</a:t>
            </a:r>
            <a:r>
              <a:rPr lang="pt-BR" sz="1800" dirty="0"/>
              <a:t>. – Brasília: Ministério da Saúde, </a:t>
            </a:r>
            <a:r>
              <a:rPr lang="pt-BR" sz="1800" dirty="0" smtClean="0"/>
              <a:t>2006. 64 </a:t>
            </a:r>
            <a:r>
              <a:rPr lang="pt-BR" sz="1800" dirty="0"/>
              <a:t>p. il. – (Cadernos de Atenção Básica, n. 16) (Série A. Normas e Manuais Técnicos)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 dirty="0" smtClean="0"/>
              <a:t> _____.  Universidade Federal de Pelotas. </a:t>
            </a:r>
            <a:r>
              <a:rPr lang="pt-BR" sz="1800" b="1" dirty="0" smtClean="0"/>
              <a:t>Ações da Intervenção. </a:t>
            </a:r>
            <a:r>
              <a:rPr lang="pt-BR" sz="1800" dirty="0" smtClean="0"/>
              <a:t>Pelotas, 2012. Disponível em: &lt;https://unasus.ufpel.edu.br/moodle/pluginfile.php?file=%2F5904%2Fmod_resource%2Fcontent%2F1%2F2012_11_01%20A%C3%A7%C3%B5es%20da%20Interven%C3%A7%C3%A3o.pdf&gt;. Acesso 16 jan. 2013.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800" dirty="0" smtClean="0"/>
              <a:t> _____. Universidade Federal de Pelotas. </a:t>
            </a:r>
            <a:r>
              <a:rPr lang="pt-BR" sz="1800" b="1" dirty="0" smtClean="0"/>
              <a:t>Escrevendo a Introdução do Projeto de Intervenção. </a:t>
            </a:r>
            <a:r>
              <a:rPr lang="pt-BR" sz="1800" dirty="0" smtClean="0"/>
              <a:t>Pelotas, 2012. Disponível em: &lt;https://unasus.ufpel.edu.br/moodle/pluginfile.php?file=%2F5925%2Fmod_resource%2Fcontent%2F2%2F2012_11_08%20Escrevendo%20a%20Introdu%C3%A7%C3%A3o.pdf&gt;. Acesso 16 jan. 2013.</a:t>
            </a:r>
          </a:p>
        </p:txBody>
      </p:sp>
    </p:spTree>
    <p:extLst>
      <p:ext uri="{BB962C8B-B14F-4D97-AF65-F5344CB8AC3E}">
        <p14:creationId xmlns:p14="http://schemas.microsoft.com/office/powerpoint/2010/main" xmlns="" val="6532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6248" y="4286256"/>
            <a:ext cx="3714776" cy="1143000"/>
          </a:xfrm>
        </p:spPr>
        <p:txBody>
          <a:bodyPr/>
          <a:lstStyle/>
          <a:p>
            <a:pPr algn="ctr"/>
            <a:r>
              <a:rPr lang="pt-BR" sz="4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OBRIGADA!</a:t>
            </a:r>
            <a:endParaRPr lang="pt-BR" sz="4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fbcdn-sphotos-c-a.akamaihd.net/hphotos-ak-prn2/t1/1170689_288065011332756_177403458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04890">
            <a:off x="804070" y="777109"/>
            <a:ext cx="2233647" cy="1831577"/>
          </a:xfrm>
          <a:prstGeom prst="rect">
            <a:avLst/>
          </a:prstGeom>
          <a:noFill/>
        </p:spPr>
      </p:pic>
      <p:pic>
        <p:nvPicPr>
          <p:cNvPr id="1029" name="Picture 5" descr="C:\Users\marcela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28604"/>
            <a:ext cx="3143272" cy="2354420"/>
          </a:xfrm>
          <a:prstGeom prst="rect">
            <a:avLst/>
          </a:prstGeom>
          <a:noFill/>
        </p:spPr>
      </p:pic>
      <p:pic>
        <p:nvPicPr>
          <p:cNvPr id="1031" name="Picture 7" descr="https://fbcdn-sphotos-e-a.akamaihd.net/hphotos-ak-ash2/t1/550031_316586711795792_2017089899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214686"/>
            <a:ext cx="266701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449312"/>
            <a:ext cx="7929618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just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Geral: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Melhorar a atenção dos adultos portadores de Hipertensão Arterial Sistêmica e Diabetes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 Unidade de Saúde da Família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Janúncio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Afonso. 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22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10669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Ações realizadas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Cadastramento dos hipertensos e diabéticos  no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hiperdia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clínico;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dos registros;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 Solicitados exames complementares;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Orientação nutricional, sobre atividade física e tabagismo.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 Agendamento para consulta médica e renovação do cartão de medicação.</a:t>
            </a:r>
          </a:p>
          <a:p>
            <a:pPr>
              <a:buNone/>
            </a:pPr>
            <a:endParaRPr lang="pt-BR" sz="40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28596" y="71422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4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4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99985"/>
            <a:ext cx="8753636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Logística utilizada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Adotado protocolos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DM e HAS do MS 2006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Ficha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cadastramento;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 de acompanhamento;</a:t>
            </a: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Planilha em Excel da UFPEL;</a:t>
            </a:r>
          </a:p>
          <a:p>
            <a:endParaRPr lang="pt-BR" sz="40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28596" y="71422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endParaRPr lang="pt-B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5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2844" y="142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Objetivos específicos e Metas </a:t>
            </a:r>
            <a:endParaRPr lang="pt-B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282" y="1571613"/>
            <a:ext cx="78581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1.Ampliar a cobertura de hipertensos e diabéticos;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Cadastrar 60% dos hipertensos e/ou diabéticos residentes na área de abrangência da UBS.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2.Melhorar o registro das informações;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Manter ficha de acompanhamento de 60% dos hipertensos e/ou diabéticos acompanhados na UBS.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500042"/>
            <a:ext cx="7929618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3.Melhorar a qualidade do atendimento ao paciente hipertenso e/ou diabético realizado na Unidade;</a:t>
            </a:r>
          </a:p>
          <a:p>
            <a:pPr algn="just"/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Garantir consulta de acordo com o protocolo para 60% dos hipertensos e/ou diabéticos;</a:t>
            </a:r>
          </a:p>
          <a:p>
            <a:pPr algn="just"/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-Realizar exame clínico apropriado em 60% dos hipertensos e diabéticos, incluindo exame físico dos pés, com palpação dos pulsos tibial posterior e pedioso e medida da sensibilidade a cada 03 meses para diabéticos. Realizar a solicitação de exames complementares periódicos em 60% dos pacientes hipertensos e/ou diabéticos;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t-B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4282" y="642918"/>
            <a:ext cx="80010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-Garantir tratamento medicamentoso para 60% dos pacientes hipertensos e/ou diabéticos com prescrição de medicamentos da Farmácia Popular;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-Identificar 100% os hipertensos e diabéticos descompensados de acordo com o protocolo adotado.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4.Mapear e/ou diabéticos de risco para doença cardiovascular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-Realizar estratificação do risco cardiovascular em 60% dos hipertensos e/ou diabéticos acompanhados na UBS periodicamente (pelo menos uma vez ao ano);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34950" algn="l"/>
              </a:tabLst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-Avaliar comprometimento de órgãos alvo em 60% dos hipertensos e diabéticos de alto risco.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1523</Words>
  <PresentationFormat>Apresentação na tela (4:3)</PresentationFormat>
  <Paragraphs>176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Slide 1</vt:lpstr>
      <vt:lpstr>Introdução</vt:lpstr>
      <vt:lpstr>Introdução</vt:lpstr>
      <vt:lpstr>Slide 4</vt:lpstr>
      <vt:lpstr>Metodologia</vt:lpstr>
      <vt:lpstr>Metodologia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Resultados</vt:lpstr>
      <vt:lpstr>Discussão</vt:lpstr>
      <vt:lpstr>Reflexão Crítica</vt:lpstr>
      <vt:lpstr>Slide 30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marcela</dc:creator>
  <cp:lastModifiedBy>marcela</cp:lastModifiedBy>
  <cp:revision>27</cp:revision>
  <dcterms:modified xsi:type="dcterms:W3CDTF">2014-03-01T18:30:50Z</dcterms:modified>
</cp:coreProperties>
</file>