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312" r:id="rId5"/>
    <p:sldId id="262" r:id="rId6"/>
    <p:sldId id="263" r:id="rId7"/>
    <p:sldId id="285" r:id="rId8"/>
    <p:sldId id="264" r:id="rId9"/>
    <p:sldId id="300" r:id="rId10"/>
    <p:sldId id="266" r:id="rId11"/>
    <p:sldId id="302" r:id="rId12"/>
    <p:sldId id="309" r:id="rId13"/>
    <p:sldId id="313" r:id="rId14"/>
    <p:sldId id="303" r:id="rId15"/>
    <p:sldId id="310" r:id="rId16"/>
    <p:sldId id="301" r:id="rId17"/>
    <p:sldId id="277" r:id="rId18"/>
    <p:sldId id="290" r:id="rId19"/>
    <p:sldId id="291" r:id="rId20"/>
    <p:sldId id="299" r:id="rId21"/>
    <p:sldId id="298" r:id="rId22"/>
    <p:sldId id="297" r:id="rId23"/>
    <p:sldId id="296" r:id="rId24"/>
    <p:sldId id="295" r:id="rId25"/>
    <p:sldId id="294" r:id="rId26"/>
    <p:sldId id="292" r:id="rId27"/>
    <p:sldId id="280" r:id="rId28"/>
    <p:sldId id="286" r:id="rId29"/>
    <p:sldId id="278" r:id="rId30"/>
    <p:sldId id="288" r:id="rId31"/>
    <p:sldId id="283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4" autoAdjust="0"/>
    <p:restoredTop sz="94660"/>
  </p:normalViewPr>
  <p:slideViewPr>
    <p:cSldViewPr>
      <p:cViewPr>
        <p:scale>
          <a:sx n="60" d="100"/>
          <a:sy n="60" d="100"/>
        </p:scale>
        <p:origin x="-1482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indows\Documents\UNA%20SUS%20Marcelo\Semana%2015%20Planilhas%20Corregidas%20Final\Dados%20Pre-Natal%20Marcelo%20final%20-%20C&#243;pi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9634105280819139E-2"/>
          <c:y val="3.2846052819527988E-2"/>
          <c:w val="0.8992319651821632"/>
          <c:h val="0.77070391937127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aseline="0" dirty="0"/>
                      <a:t>44,4%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8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0.44444444444444481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10592"/>
        <c:axId val="75137792"/>
      </c:barChart>
      <c:catAx>
        <c:axId val="7371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137792"/>
        <c:crosses val="autoZero"/>
        <c:auto val="1"/>
        <c:lblAlgn val="ctr"/>
        <c:lblOffset val="100"/>
        <c:noMultiLvlLbl val="0"/>
      </c:catAx>
      <c:valAx>
        <c:axId val="75137792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105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8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0.75</c:v>
                </c:pt>
                <c:pt idx="1">
                  <c:v>0.66666666666666663</c:v>
                </c:pt>
                <c:pt idx="2">
                  <c:v>0.66666666666666663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66304"/>
        <c:axId val="29267840"/>
      </c:barChart>
      <c:catAx>
        <c:axId val="2926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267840"/>
        <c:crosses val="autoZero"/>
        <c:auto val="1"/>
        <c:lblAlgn val="ctr"/>
        <c:lblOffset val="100"/>
        <c:noMultiLvlLbl val="0"/>
      </c:catAx>
      <c:valAx>
        <c:axId val="2926784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2663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8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0.75000000000000078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80672"/>
        <c:axId val="75186560"/>
      </c:barChart>
      <c:catAx>
        <c:axId val="751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186560"/>
        <c:crosses val="autoZero"/>
        <c:auto val="1"/>
        <c:lblAlgn val="ctr"/>
        <c:lblOffset val="100"/>
        <c:noMultiLvlLbl val="0"/>
      </c:catAx>
      <c:valAx>
        <c:axId val="7518656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51806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1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8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0.87500000000000078</c:v>
                </c:pt>
                <c:pt idx="1">
                  <c:v>0.77777777777777846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767936"/>
        <c:axId val="73769728"/>
      </c:barChart>
      <c:catAx>
        <c:axId val="7376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69728"/>
        <c:crosses val="autoZero"/>
        <c:auto val="1"/>
        <c:lblAlgn val="ctr"/>
        <c:lblOffset val="100"/>
        <c:noMultiLvlLbl val="0"/>
      </c:catAx>
      <c:valAx>
        <c:axId val="73769728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67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0.10993</cdr:x>
      <cdr:y>0.05463</cdr:y>
    </cdr:from>
    <cdr:to>
      <cdr:x>0.8153</cdr:x>
      <cdr:y>0.31149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864097" y="144016"/>
          <a:ext cx="5544616" cy="677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 dirty="0"/>
            <a:t>Mês 1: </a:t>
          </a:r>
          <a:r>
            <a:rPr lang="pt-BR" sz="2000" dirty="0" smtClean="0"/>
            <a:t>12   </a:t>
          </a:r>
          <a:r>
            <a:rPr lang="pt-BR" sz="2000" b="1" dirty="0" smtClean="0"/>
            <a:t>             Mês 2: </a:t>
          </a:r>
          <a:r>
            <a:rPr lang="pt-BR" sz="2000" dirty="0" smtClean="0"/>
            <a:t>12</a:t>
          </a:r>
          <a:r>
            <a:rPr lang="pt-BR" sz="2000" b="1" dirty="0" smtClean="0"/>
            <a:t>             Mês 3: </a:t>
          </a:r>
          <a:r>
            <a:rPr lang="pt-BR" sz="2000" dirty="0" smtClean="0"/>
            <a:t>12</a:t>
          </a:r>
          <a:endParaRPr lang="pt-BR" sz="2000" dirty="0"/>
        </a:p>
        <a:p xmlns:a="http://schemas.openxmlformats.org/drawingml/2006/main">
          <a:endParaRPr lang="pt-BR" b="1" u="sng" dirty="0" smtClean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7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64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83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7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05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8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38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2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37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22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022C-076A-46F2-97FE-F8B3911718DB}" type="datetimeFigureOut">
              <a:rPr lang="pt-BR" smtClean="0"/>
              <a:pPr/>
              <a:t>05/07/2015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3A89C-15B0-489A-9382-B1E5714AA6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370756" y="332656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195736" y="116633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1"/>
                </a:solidFill>
              </a:rPr>
              <a:t>UNIVERSIDADE ABERTA DO SUS</a:t>
            </a:r>
            <a:endParaRPr lang="pt-BR" dirty="0">
              <a:solidFill>
                <a:schemeClr val="accent1"/>
              </a:solidFill>
            </a:endParaRPr>
          </a:p>
          <a:p>
            <a:pPr algn="ctr"/>
            <a:r>
              <a:rPr lang="pt-BR" b="1" dirty="0">
                <a:solidFill>
                  <a:schemeClr val="accent1"/>
                </a:solidFill>
              </a:rPr>
              <a:t>UNIVERSIDADE FEDERAL DE PELOTAS</a:t>
            </a:r>
            <a:endParaRPr lang="pt-BR" dirty="0">
              <a:solidFill>
                <a:schemeClr val="accent1"/>
              </a:solidFill>
            </a:endParaRPr>
          </a:p>
          <a:p>
            <a:pPr algn="ctr"/>
            <a:r>
              <a:rPr lang="pt-BR" b="1" dirty="0">
                <a:solidFill>
                  <a:schemeClr val="accent1"/>
                </a:solidFill>
              </a:rPr>
              <a:t>Especialização em Saúde da Família</a:t>
            </a:r>
            <a:endParaRPr lang="pt-BR" dirty="0">
              <a:solidFill>
                <a:schemeClr val="accent1"/>
              </a:solidFill>
            </a:endParaRPr>
          </a:p>
          <a:p>
            <a:pPr algn="ctr"/>
            <a:r>
              <a:rPr lang="pt-BR" b="1" dirty="0">
                <a:solidFill>
                  <a:schemeClr val="accent1"/>
                </a:solidFill>
              </a:rPr>
              <a:t>Modalidade a Distância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700808"/>
            <a:ext cx="8280920" cy="194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prstClr val="black"/>
                </a:solidFill>
                <a:ea typeface="+mj-ea"/>
                <a:cs typeface="+mj-cs"/>
              </a:rPr>
              <a:t>Melhoria da atenção ao Pré-natal e Puerpério na UBS Dunas, Pelotas/RS</a:t>
            </a:r>
            <a:r>
              <a:rPr lang="pt-BR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t-BR" sz="2400" dirty="0">
                <a:solidFill>
                  <a:prstClr val="black"/>
                </a:solidFill>
                <a:ea typeface="+mj-ea"/>
                <a:cs typeface="+mj-cs"/>
              </a:rPr>
            </a:b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875628" y="4785308"/>
            <a:ext cx="354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MARCELO ANDRÉS ACEVEDO TORO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745913" y="5517232"/>
            <a:ext cx="3808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Orientador: Maria </a:t>
            </a:r>
            <a:r>
              <a:rPr lang="pt-BR" dirty="0" err="1"/>
              <a:t>Emilia</a:t>
            </a:r>
            <a:r>
              <a:rPr lang="pt-BR" dirty="0"/>
              <a:t> Nunes Bueno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51001" y="6460413"/>
            <a:ext cx="1441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Pelotas, 2015</a:t>
            </a:r>
            <a:endParaRPr lang="pt-BR" dirty="0"/>
          </a:p>
        </p:txBody>
      </p:sp>
      <p:pic>
        <p:nvPicPr>
          <p:cNvPr id="2050" name="Picture 2" descr="C:\Users\Windows\Documents\UNA SUS Marcelo\TRABALHO TCC MARCELO\Nova pasta\20150624_094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8" y="3244794"/>
            <a:ext cx="4696116" cy="28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5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764704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Organização e gestão do serviço</a:t>
            </a:r>
            <a:r>
              <a:rPr lang="pt-BR" sz="2400" b="1" u="sng" dirty="0" smtClean="0"/>
              <a:t>:</a:t>
            </a:r>
          </a:p>
          <a:p>
            <a:endParaRPr lang="pt-BR" sz="2400" b="1" u="sng" dirty="0" smtClean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Identificar </a:t>
            </a:r>
            <a:r>
              <a:rPr lang="pt-BR" sz="2400" dirty="0"/>
              <a:t>as gestantes de alto risco gestacional. Encaminhar </a:t>
            </a:r>
            <a:r>
              <a:rPr lang="pt-BR" sz="2400" dirty="0" smtClean="0"/>
              <a:t> </a:t>
            </a:r>
            <a:r>
              <a:rPr lang="pt-BR" sz="2400" dirty="0"/>
              <a:t>para serviço especializado. Garantir vínculo e acesso à unidade de referência para atendimento ambulatorial e/ou hospitalar</a:t>
            </a:r>
            <a:r>
              <a:rPr lang="pt-BR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endParaRPr lang="pt-BR" sz="24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/>
              <a:t>Estabelecer o papel da equipe promoção da alimentação saudável, contra tabagismo e álcool, cuidados com o recém-nascido, anticoncepção após o parto.</a:t>
            </a:r>
          </a:p>
          <a:p>
            <a:endParaRPr lang="pt-BR" sz="2400" u="sng" dirty="0"/>
          </a:p>
          <a:p>
            <a:endParaRPr lang="pt-BR" u="sng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4520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76470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476672"/>
            <a:ext cx="89644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Engajamento público</a:t>
            </a:r>
            <a:r>
              <a:rPr lang="pt-BR" sz="2400" b="1" u="sng" dirty="0" smtClean="0"/>
              <a:t>:</a:t>
            </a:r>
          </a:p>
          <a:p>
            <a:endParaRPr lang="pt-BR" sz="2400" b="1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/>
              <a:t>Esclarecer a comunidade à importância e prioridade de atendimento do pré-natal, das consultas de pré-natal, </a:t>
            </a:r>
            <a:r>
              <a:rPr lang="pt-BR" sz="2400" dirty="0" smtClean="0"/>
              <a:t>ex. ginecológico </a:t>
            </a:r>
            <a:r>
              <a:rPr lang="pt-BR" sz="2400" dirty="0"/>
              <a:t>e de mamas</a:t>
            </a:r>
            <a:r>
              <a:rPr lang="pt-BR" sz="22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pt-BR" sz="22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/>
              <a:t>Compartilhar </a:t>
            </a:r>
            <a:r>
              <a:rPr lang="pt-BR" sz="2400" dirty="0" smtClean="0"/>
              <a:t>com comunidade</a:t>
            </a:r>
            <a:r>
              <a:rPr lang="es-ES" sz="2400" dirty="0"/>
              <a:t>:</a:t>
            </a:r>
            <a:r>
              <a:rPr lang="pt-BR" sz="2400" dirty="0"/>
              <a:t> alimentação saudável, </a:t>
            </a:r>
            <a:r>
              <a:rPr lang="pt-BR" sz="2400" dirty="0" smtClean="0"/>
              <a:t>riscos: </a:t>
            </a:r>
            <a:r>
              <a:rPr lang="pt-BR" sz="2400" dirty="0"/>
              <a:t>tabagismo, consumo de álcool e outras drogas, aleitamento materno, cuidados com o recém- nascido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2050" name="Picture 2" descr="C:\Users\Windows\Documents\UNA SUS Marcelo\TRABALHO TCC MARCELO\07 Apresentacao tcc\grupo de idosos 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57997"/>
            <a:ext cx="7526070" cy="2771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16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76470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476672"/>
            <a:ext cx="87502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Engajamento público</a:t>
            </a:r>
            <a:r>
              <a:rPr lang="pt-BR" sz="2400" b="1" u="sng" dirty="0" smtClean="0"/>
              <a:t>:</a:t>
            </a:r>
          </a:p>
          <a:p>
            <a:endParaRPr lang="pt-BR" sz="2400" b="1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/>
              <a:t>Importância </a:t>
            </a:r>
            <a:r>
              <a:rPr lang="pt-BR" sz="2400" dirty="0"/>
              <a:t>da realização dos exames complementares, suplementação de ferro/ ácido fólico, vacinação completa</a:t>
            </a:r>
            <a:r>
              <a:rPr lang="pt-BR" sz="2400" dirty="0" smtClean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/>
          </a:p>
        </p:txBody>
      </p:sp>
      <p:pic>
        <p:nvPicPr>
          <p:cNvPr id="6" name="Picture 2" descr="C:\Users\Windows\Documents\UNA SUS Marcelo\TRABALHO TCC MARCELO\Nova pasta\copia 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6" y="2564904"/>
            <a:ext cx="5682617" cy="384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497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76470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79512" y="476672"/>
            <a:ext cx="87502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/>
              <a:t>Engajamento público</a:t>
            </a:r>
            <a:r>
              <a:rPr lang="pt-BR" sz="2400" b="1" u="sng" dirty="0" smtClean="0"/>
              <a:t>:</a:t>
            </a:r>
          </a:p>
          <a:p>
            <a:endParaRPr lang="pt-BR" sz="2400" b="1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 smtClean="0"/>
              <a:t>Avaliação </a:t>
            </a:r>
            <a:r>
              <a:rPr lang="pt-BR" sz="2400" dirty="0"/>
              <a:t>da saúde bucal e consulta odontológica</a:t>
            </a:r>
            <a:r>
              <a:rPr lang="pt-BR" sz="24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pt-BR" sz="15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/>
              <a:t>Esclarecer a </a:t>
            </a:r>
            <a:r>
              <a:rPr lang="pt-BR" sz="2400" dirty="0" smtClean="0"/>
              <a:t>gestante: dos </a:t>
            </a:r>
            <a:r>
              <a:rPr lang="pt-BR" sz="2400" dirty="0"/>
              <a:t>registros de saúde no </a:t>
            </a:r>
            <a:r>
              <a:rPr lang="pt-BR" sz="2400" dirty="0" smtClean="0"/>
              <a:t>serviço. </a:t>
            </a:r>
          </a:p>
          <a:p>
            <a:pPr marL="342900" lvl="0" indent="-342900" algn="just">
              <a:buFont typeface="Wingdings" pitchFamily="2" charset="2"/>
              <a:buChar char="Ø"/>
            </a:pPr>
            <a:endParaRPr lang="pt-BR" sz="1500" dirty="0" smtClean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 smtClean="0"/>
              <a:t>Orientar </a:t>
            </a:r>
            <a:r>
              <a:rPr lang="pt-BR" sz="2400" dirty="0"/>
              <a:t>sobre anticoncepção após o parto.</a:t>
            </a:r>
          </a:p>
        </p:txBody>
      </p:sp>
      <p:pic>
        <p:nvPicPr>
          <p:cNvPr id="6" name="Picture 3" descr="C:\Users\Windows\Documents\UNA SUS Marcelo\TRABALHO TCC MARCELO\Nova pasta\copia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84" y="3140967"/>
            <a:ext cx="6626216" cy="3727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77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76470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61284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Qualificação da prática clínica</a:t>
            </a:r>
            <a:r>
              <a:rPr lang="pt-BR" sz="2500" b="1" u="sng" dirty="0" smtClean="0"/>
              <a:t>:</a:t>
            </a:r>
          </a:p>
          <a:p>
            <a:endParaRPr lang="pt-BR" sz="2400" b="1" u="sng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 smtClean="0"/>
              <a:t>Capacitar </a:t>
            </a:r>
            <a:r>
              <a:rPr lang="pt-BR" sz="2500" dirty="0"/>
              <a:t>a </a:t>
            </a:r>
            <a:r>
              <a:rPr lang="pt-BR" sz="2500" dirty="0" smtClean="0"/>
              <a:t>equipe: acolhimento </a:t>
            </a:r>
            <a:r>
              <a:rPr lang="pt-BR" sz="2500" dirty="0"/>
              <a:t>das mulheres com atraso menstrual e às gestantes e Interpretação do teste </a:t>
            </a:r>
            <a:r>
              <a:rPr lang="pt-BR" sz="2500" dirty="0" smtClean="0"/>
              <a:t>de gravidez.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/>
              <a:t>Capacitar: Exame ginecológico </a:t>
            </a:r>
            <a:r>
              <a:rPr lang="pt-BR" sz="2500" dirty="0" smtClean="0"/>
              <a:t>e </a:t>
            </a:r>
            <a:r>
              <a:rPr lang="pt-BR" sz="2500" dirty="0"/>
              <a:t>de mamas</a:t>
            </a:r>
            <a:r>
              <a:rPr lang="pt-BR" sz="25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/>
              <a:t>Solicitação dos </a:t>
            </a:r>
            <a:r>
              <a:rPr lang="pt-BR" sz="2500" dirty="0" smtClean="0"/>
              <a:t>exames. Sulfato </a:t>
            </a:r>
            <a:r>
              <a:rPr lang="pt-BR" sz="2500" dirty="0"/>
              <a:t>ferroso e </a:t>
            </a:r>
            <a:r>
              <a:rPr lang="pt-BR" sz="2500" dirty="0" smtClean="0"/>
              <a:t>Ac. fólico. Vacinação.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/>
              <a:t>Avaliação da necessidade de tratamento </a:t>
            </a:r>
            <a:r>
              <a:rPr lang="pt-BR" sz="2500" dirty="0" smtClean="0"/>
              <a:t>odontológico.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/>
              <a:t>Treinar </a:t>
            </a:r>
            <a:r>
              <a:rPr lang="pt-BR" sz="2500" dirty="0" smtClean="0"/>
              <a:t>as </a:t>
            </a:r>
            <a:r>
              <a:rPr lang="pt-BR" sz="2500" dirty="0"/>
              <a:t>ACS: importância do pré-natal</a:t>
            </a:r>
            <a:r>
              <a:rPr lang="pt-BR" sz="2500" dirty="0" smtClean="0"/>
              <a:t>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17288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76470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61284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Qualificação da prática clínica</a:t>
            </a:r>
            <a:r>
              <a:rPr lang="pt-BR" sz="2500" b="1" u="sng" dirty="0" smtClean="0"/>
              <a:t>:</a:t>
            </a:r>
          </a:p>
          <a:p>
            <a:endParaRPr lang="pt-BR" sz="2400" b="1" u="sng" dirty="0" smtClean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 smtClean="0"/>
              <a:t>Preenchimento </a:t>
            </a:r>
            <a:r>
              <a:rPr lang="pt-BR" sz="2500" dirty="0"/>
              <a:t>de ficha de acompanhamento/espelho e prontuário</a:t>
            </a:r>
            <a:r>
              <a:rPr lang="pt-BR" sz="25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/>
              <a:t>Classificação do risco gestacional</a:t>
            </a:r>
            <a:r>
              <a:rPr lang="pt-BR" sz="25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/>
              <a:t>Orientação nutricional e ganho de peso, Promoção: aleitamento materno, cuidados com o recém-nascido, anticoncepção após o parto. Apoio :  parar de fumar ou beber</a:t>
            </a:r>
            <a:r>
              <a:rPr lang="pt-BR" sz="25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5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500" dirty="0"/>
              <a:t>Orientações de higiene bucal.</a:t>
            </a:r>
          </a:p>
        </p:txBody>
      </p:sp>
    </p:spTree>
    <p:extLst>
      <p:ext uri="{BB962C8B-B14F-4D97-AF65-F5344CB8AC3E}">
        <p14:creationId xmlns:p14="http://schemas.microsoft.com/office/powerpoint/2010/main" val="3854621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9512" y="1"/>
            <a:ext cx="8750206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  <a:p>
            <a:pPr algn="ctr"/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/>
              <a:t> </a:t>
            </a:r>
            <a:r>
              <a:rPr lang="pt-BR" sz="2500" b="1" dirty="0" smtClean="0"/>
              <a:t>• </a:t>
            </a:r>
            <a:r>
              <a:rPr lang="pt-BR" sz="2500" b="1" dirty="0"/>
              <a:t>Logística: </a:t>
            </a:r>
            <a:endParaRPr lang="pt-BR" sz="2500" dirty="0" smtClean="0"/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Manual Técnico de </a:t>
            </a:r>
            <a:r>
              <a:rPr lang="pt-BR" sz="2500" dirty="0" err="1" smtClean="0"/>
              <a:t>Pré-natal</a:t>
            </a:r>
            <a:r>
              <a:rPr lang="pt-BR" sz="2500" dirty="0" smtClean="0"/>
              <a:t> e </a:t>
            </a:r>
            <a:r>
              <a:rPr lang="pt-BR" sz="2500" dirty="0" err="1" smtClean="0"/>
              <a:t>Puerpério</a:t>
            </a:r>
            <a:r>
              <a:rPr lang="pt-BR" sz="2500" dirty="0" smtClean="0"/>
              <a:t> do MS, 2006.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Ficha </a:t>
            </a:r>
            <a:r>
              <a:rPr lang="pt-BR" sz="2500" dirty="0"/>
              <a:t>espelho (disponibilizada pelo curso). 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Prontuário </a:t>
            </a:r>
            <a:r>
              <a:rPr lang="pt-BR" sz="2500" dirty="0"/>
              <a:t>médico. 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Cartão </a:t>
            </a:r>
            <a:r>
              <a:rPr lang="pt-BR" sz="2500" dirty="0"/>
              <a:t>da Gestante.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Planilha </a:t>
            </a:r>
            <a:r>
              <a:rPr lang="pt-BR" sz="2500" dirty="0"/>
              <a:t>eletrônica de coleta de dados</a:t>
            </a:r>
            <a:r>
              <a:rPr lang="pt-BR" sz="2500" dirty="0" smtClean="0"/>
              <a:t>.</a:t>
            </a:r>
            <a:endParaRPr lang="pt-BR" sz="2500" dirty="0"/>
          </a:p>
        </p:txBody>
      </p:sp>
      <p:pic>
        <p:nvPicPr>
          <p:cNvPr id="4" name="Picture 2" descr="C:\Users\Windows\Documents\UNA SUS Marcelo\TRABALHO TCC MARCELO\Nova pasta\20150303_100009 - Có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06051"/>
            <a:ext cx="2304256" cy="4096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218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28586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ESPECIFICOS 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</a:t>
            </a:r>
          </a:p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RESULTADOS</a:t>
            </a: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51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6" y="1"/>
            <a:ext cx="883359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2875" y="260648"/>
            <a:ext cx="8798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Objetivo 1:</a:t>
            </a:r>
            <a:r>
              <a:rPr lang="pt-BR" sz="2500" u="sng" dirty="0"/>
              <a:t> </a:t>
            </a:r>
            <a:r>
              <a:rPr lang="pt-BR" sz="2500" b="1" u="sng" dirty="0"/>
              <a:t>Ampliar a cobertura da atenção pré-natal</a:t>
            </a:r>
            <a:r>
              <a:rPr lang="pt-BR" sz="2500" b="1" dirty="0" smtClean="0"/>
              <a:t>.</a:t>
            </a:r>
          </a:p>
          <a:p>
            <a:endParaRPr lang="pt-BR" sz="2400" dirty="0"/>
          </a:p>
          <a:p>
            <a:r>
              <a:rPr lang="pt-BR" sz="2400" b="1" dirty="0" smtClean="0"/>
              <a:t>    Meta </a:t>
            </a:r>
            <a:r>
              <a:rPr lang="pt-BR" sz="2400" b="1" dirty="0"/>
              <a:t>1.1.</a:t>
            </a:r>
            <a:r>
              <a:rPr lang="pt-BR" sz="2400" dirty="0"/>
              <a:t> 80% de cobertura das </a:t>
            </a:r>
            <a:r>
              <a:rPr lang="pt-BR" sz="2400" dirty="0" smtClean="0"/>
              <a:t>gestantes</a:t>
            </a:r>
          </a:p>
          <a:p>
            <a:endParaRPr lang="pt-BR" sz="2400" dirty="0"/>
          </a:p>
          <a:p>
            <a:r>
              <a:rPr lang="pt-BR" sz="2400" b="1" dirty="0" smtClean="0"/>
              <a:t>    Resultados: </a:t>
            </a:r>
            <a:r>
              <a:rPr lang="pt-BR" sz="2400" dirty="0" smtClean="0"/>
              <a:t>5 gestantes atendidas em outros consultórios.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39367887"/>
              </p:ext>
            </p:extLst>
          </p:nvPr>
        </p:nvGraphicFramePr>
        <p:xfrm>
          <a:off x="395536" y="2993470"/>
          <a:ext cx="8136904" cy="309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09155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1: Proporção de gestantes moradoras no território e cadastradas no programa </a:t>
            </a:r>
            <a:r>
              <a:rPr lang="pt-BR" dirty="0" smtClean="0"/>
              <a:t>de Pré-natal</a:t>
            </a:r>
            <a:r>
              <a:rPr lang="pt-BR" dirty="0"/>
              <a:t>. UBS Dunas, Pelotas/RS, 2015.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15616" y="3401615"/>
            <a:ext cx="55446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Mês 1: </a:t>
            </a:r>
            <a:r>
              <a:rPr lang="pt-BR" sz="2000" dirty="0" smtClean="0"/>
              <a:t>16   </a:t>
            </a:r>
            <a:r>
              <a:rPr lang="pt-BR" sz="2000" b="1" dirty="0" smtClean="0"/>
              <a:t>             Mês 2: </a:t>
            </a:r>
            <a:r>
              <a:rPr lang="pt-BR" sz="2000" dirty="0" smtClean="0"/>
              <a:t>18</a:t>
            </a:r>
            <a:r>
              <a:rPr lang="pt-BR" sz="2000" b="1" dirty="0" smtClean="0"/>
              <a:t>              Mês 3: </a:t>
            </a:r>
            <a:r>
              <a:rPr lang="pt-BR" sz="2000" dirty="0" smtClean="0"/>
              <a:t>18</a:t>
            </a:r>
            <a:endParaRPr lang="pt-BR" sz="2000" dirty="0"/>
          </a:p>
          <a:p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716649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2606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Objetivo 2:</a:t>
            </a:r>
            <a:r>
              <a:rPr lang="pt-BR" sz="2500" u="sng" dirty="0"/>
              <a:t> </a:t>
            </a:r>
            <a:r>
              <a:rPr lang="pt-BR" sz="2500" b="1" u="sng" dirty="0"/>
              <a:t>Melhorar a qualidade da atenção ao </a:t>
            </a:r>
            <a:r>
              <a:rPr lang="pt-BR" sz="2500" b="1" u="sng" dirty="0" smtClean="0"/>
              <a:t>pré-natal</a:t>
            </a:r>
          </a:p>
          <a:p>
            <a:endParaRPr lang="pt-BR" sz="2400" dirty="0"/>
          </a:p>
          <a:p>
            <a:r>
              <a:rPr lang="pt-BR" sz="2400" b="1" dirty="0" smtClean="0"/>
              <a:t>    Meta </a:t>
            </a:r>
            <a:r>
              <a:rPr lang="pt-BR" sz="2400" b="1" dirty="0"/>
              <a:t>2.1:</a:t>
            </a:r>
            <a:r>
              <a:rPr lang="pt-BR" sz="2400" dirty="0"/>
              <a:t> </a:t>
            </a:r>
            <a:r>
              <a:rPr lang="pt-BR" sz="2400" dirty="0" smtClean="0"/>
              <a:t>Ingresso 100%, no 1º </a:t>
            </a:r>
            <a:r>
              <a:rPr lang="pt-BR" sz="2400" dirty="0"/>
              <a:t>trimestre de gestação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b="1" dirty="0" smtClean="0"/>
              <a:t>    Resultados: </a:t>
            </a:r>
            <a:r>
              <a:rPr lang="pt-BR" sz="2400" dirty="0"/>
              <a:t>D</a:t>
            </a:r>
            <a:r>
              <a:rPr lang="pt-BR" sz="2400" dirty="0" smtClean="0"/>
              <a:t>ificuldade da </a:t>
            </a:r>
            <a:r>
              <a:rPr lang="pt-BR" sz="2400" dirty="0"/>
              <a:t>c</a:t>
            </a:r>
            <a:r>
              <a:rPr lang="pt-BR" sz="2400" dirty="0" smtClean="0"/>
              <a:t>aptação precoce. </a:t>
            </a:r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200961468"/>
              </p:ext>
            </p:extLst>
          </p:nvPr>
        </p:nvGraphicFramePr>
        <p:xfrm>
          <a:off x="539551" y="3429000"/>
          <a:ext cx="7860593" cy="263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443769" y="6065156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2: Proporção de gestantes com ingresso no primeiro trimestre de gestação</a:t>
            </a:r>
            <a:r>
              <a:rPr lang="pt-BR" b="1" dirty="0"/>
              <a:t>. 		</a:t>
            </a:r>
            <a:r>
              <a:rPr lang="pt-BR" dirty="0"/>
              <a:t>UBS Dunas, Pelotas/RS, 2015.</a:t>
            </a:r>
          </a:p>
        </p:txBody>
      </p:sp>
    </p:spTree>
    <p:extLst>
      <p:ext uri="{BB962C8B-B14F-4D97-AF65-F5344CB8AC3E}">
        <p14:creationId xmlns:p14="http://schemas.microsoft.com/office/powerpoint/2010/main" val="1717904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20" y="0"/>
            <a:ext cx="8496944" cy="2546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500" dirty="0"/>
              <a:t> </a:t>
            </a:r>
            <a:endParaRPr lang="pt-BR" sz="1500" dirty="0" smtClean="0"/>
          </a:p>
          <a:p>
            <a:pPr algn="ctr">
              <a:lnSpc>
                <a:spcPct val="150000"/>
              </a:lnSpc>
            </a:pPr>
            <a:r>
              <a:rPr lang="pt-BR" sz="2500" dirty="0" smtClean="0"/>
              <a:t>O trabalho é um projeto de intervenção que surge a partir da necessidade da qualificação do pré-natal e puerpério de uma UBS do Município de Pelotas/RS.</a:t>
            </a:r>
            <a:endParaRPr lang="pt-BR" sz="2500" dirty="0"/>
          </a:p>
        </p:txBody>
      </p:sp>
      <p:sp>
        <p:nvSpPr>
          <p:cNvPr id="5" name="Retângulo 4"/>
          <p:cNvSpPr/>
          <p:nvPr/>
        </p:nvSpPr>
        <p:spPr>
          <a:xfrm>
            <a:off x="575556" y="2879988"/>
            <a:ext cx="7992888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b="1" dirty="0" smtClean="0"/>
              <a:t>• </a:t>
            </a:r>
            <a:r>
              <a:rPr lang="pt-BR" sz="2500" b="1" dirty="0"/>
              <a:t>Importância</a:t>
            </a:r>
            <a:r>
              <a:rPr lang="pt-BR" sz="2500" b="1" dirty="0" smtClean="0"/>
              <a:t>:</a:t>
            </a:r>
          </a:p>
          <a:p>
            <a:pPr algn="just"/>
            <a:endParaRPr lang="pt-BR" sz="1500" b="1" dirty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</a:t>
            </a:r>
            <a:r>
              <a:rPr lang="pt-BR" sz="2500" dirty="0" smtClean="0"/>
              <a:t>Acompanhamento pré-natal e puerpério:  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assegurar </a:t>
            </a:r>
            <a:r>
              <a:rPr lang="pt-BR" sz="2500" dirty="0"/>
              <a:t>o desenvolvimento da gestação, </a:t>
            </a:r>
            <a:endParaRPr lang="pt-BR" sz="2500" dirty="0" smtClean="0"/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cuidando </a:t>
            </a:r>
            <a:r>
              <a:rPr lang="pt-BR" sz="2500" dirty="0"/>
              <a:t>gestante e feto, </a:t>
            </a:r>
            <a:endParaRPr lang="pt-BR" sz="2500" dirty="0" smtClean="0"/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permitindo </a:t>
            </a:r>
            <a:r>
              <a:rPr lang="pt-BR" sz="2500" dirty="0"/>
              <a:t>o parto de um RN saudável e </a:t>
            </a:r>
            <a:endParaRPr lang="pt-BR" sz="2500" dirty="0" smtClean="0"/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um </a:t>
            </a:r>
            <a:r>
              <a:rPr lang="pt-BR" sz="2500" dirty="0"/>
              <a:t>puerpério sem complicações, </a:t>
            </a:r>
            <a:endParaRPr lang="pt-BR" sz="2500" dirty="0" smtClean="0"/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500" dirty="0" smtClean="0"/>
              <a:t>reduzindo </a:t>
            </a:r>
            <a:r>
              <a:rPr lang="pt-BR" sz="2500" dirty="0"/>
              <a:t>a </a:t>
            </a:r>
            <a:r>
              <a:rPr lang="pt-BR" sz="2500" dirty="0" err="1" smtClean="0"/>
              <a:t>morbi-mortalidade</a:t>
            </a:r>
            <a:r>
              <a:rPr lang="pt-BR" sz="2500" dirty="0" smtClean="0"/>
              <a:t> </a:t>
            </a:r>
            <a:r>
              <a:rPr lang="pt-BR" sz="2500" dirty="0"/>
              <a:t>materna e infantil. </a:t>
            </a:r>
          </a:p>
        </p:txBody>
      </p:sp>
    </p:spTree>
    <p:extLst>
      <p:ext uri="{BB962C8B-B14F-4D97-AF65-F5344CB8AC3E}">
        <p14:creationId xmlns:p14="http://schemas.microsoft.com/office/powerpoint/2010/main" val="1770693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18864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Objetivo 2:</a:t>
            </a:r>
            <a:r>
              <a:rPr lang="pt-BR" sz="2500" u="sng" dirty="0"/>
              <a:t> </a:t>
            </a:r>
            <a:r>
              <a:rPr lang="pt-BR" sz="2500" b="1" u="sng" dirty="0"/>
              <a:t>Melhorar a qualidade da atenção ao </a:t>
            </a:r>
            <a:r>
              <a:rPr lang="pt-BR" sz="2500" b="1" u="sng" dirty="0" smtClean="0"/>
              <a:t>pré-natal</a:t>
            </a:r>
          </a:p>
          <a:p>
            <a:endParaRPr lang="pt-BR" sz="2400" b="1" u="sng" dirty="0"/>
          </a:p>
          <a:p>
            <a:r>
              <a:rPr lang="pt-BR" sz="2400" b="1" dirty="0" smtClean="0"/>
              <a:t>    Meta </a:t>
            </a:r>
            <a:r>
              <a:rPr lang="pt-BR" sz="2400" b="1" dirty="0"/>
              <a:t>2.2:</a:t>
            </a:r>
            <a:r>
              <a:rPr lang="pt-BR" sz="2400" dirty="0"/>
              <a:t> Um </a:t>
            </a:r>
            <a:r>
              <a:rPr lang="pt-BR" sz="2400" dirty="0" smtClean="0"/>
              <a:t>ex. </a:t>
            </a:r>
            <a:r>
              <a:rPr lang="pt-BR" sz="2400" dirty="0"/>
              <a:t>ginecológico por trimestre em 100% das gestantes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 smtClean="0"/>
              <a:t>    Resultados: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9497800"/>
              </p:ext>
            </p:extLst>
          </p:nvPr>
        </p:nvGraphicFramePr>
        <p:xfrm>
          <a:off x="251520" y="3302629"/>
          <a:ext cx="8136904" cy="283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07504" y="61347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3: Proporção de gestantes com pelo menos um exame ginecológico por trimestre</a:t>
            </a:r>
            <a:r>
              <a:rPr lang="pt-BR" b="1" dirty="0"/>
              <a:t>. 	       </a:t>
            </a:r>
            <a:r>
              <a:rPr lang="pt-BR" dirty="0"/>
              <a:t>UBS Dunas, Pelotas/RS, 2015.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03739" y="2929108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Mês 1: </a:t>
            </a:r>
            <a:r>
              <a:rPr lang="pt-BR" sz="2000" dirty="0" smtClean="0"/>
              <a:t>12  </a:t>
            </a:r>
            <a:r>
              <a:rPr lang="pt-BR" sz="2000" b="1" dirty="0" smtClean="0"/>
              <a:t>             Mês 2: </a:t>
            </a:r>
            <a:r>
              <a:rPr lang="pt-BR" sz="2000" dirty="0" smtClean="0"/>
              <a:t>18</a:t>
            </a:r>
            <a:r>
              <a:rPr lang="pt-BR" sz="2000" b="1" dirty="0" smtClean="0"/>
              <a:t>              Mês 3: </a:t>
            </a:r>
            <a:r>
              <a:rPr lang="pt-BR" sz="2000" dirty="0" smtClean="0"/>
              <a:t>18</a:t>
            </a:r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32937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51505" y="116632"/>
            <a:ext cx="881570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Objetivo 2:</a:t>
            </a:r>
            <a:r>
              <a:rPr lang="pt-BR" sz="2500" u="sng" dirty="0"/>
              <a:t> </a:t>
            </a:r>
            <a:r>
              <a:rPr lang="pt-BR" sz="2500" b="1" u="sng" dirty="0"/>
              <a:t>Melhorar a qualidade da atenção ao pré-natal .</a:t>
            </a:r>
          </a:p>
          <a:p>
            <a:endParaRPr lang="pt-BR" sz="2500" b="1" dirty="0" smtClean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2.3:</a:t>
            </a:r>
            <a:r>
              <a:rPr lang="pt-BR" sz="2500" dirty="0"/>
              <a:t> Exame de mama em 100% das gestantes</a:t>
            </a:r>
            <a:r>
              <a:rPr lang="pt-BR" sz="2500" dirty="0" smtClean="0"/>
              <a:t>.</a:t>
            </a: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2.4:</a:t>
            </a:r>
            <a:r>
              <a:rPr lang="pt-BR" sz="2500" dirty="0"/>
              <a:t> Solicitar 100% dos Exames laboratoriais</a:t>
            </a:r>
            <a:r>
              <a:rPr lang="pt-BR" sz="2500" dirty="0" smtClean="0"/>
              <a:t>.</a:t>
            </a: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2.5:</a:t>
            </a:r>
            <a:r>
              <a:rPr lang="pt-BR" sz="2500" dirty="0"/>
              <a:t> Prescrição 100% </a:t>
            </a:r>
            <a:r>
              <a:rPr lang="pt-BR" sz="2500" dirty="0" smtClean="0"/>
              <a:t>de </a:t>
            </a:r>
            <a:r>
              <a:rPr lang="pt-BR" sz="2500" dirty="0"/>
              <a:t>sulfato ferroso e acido fólico</a:t>
            </a:r>
            <a:r>
              <a:rPr lang="pt-BR" sz="25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2.6: </a:t>
            </a:r>
            <a:r>
              <a:rPr lang="pt-BR" sz="2500" dirty="0"/>
              <a:t>Garantir 100% gestantes com vacina </a:t>
            </a:r>
            <a:r>
              <a:rPr lang="pt-BR" sz="2500" dirty="0" smtClean="0"/>
              <a:t>antitetânica.</a:t>
            </a: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2.7:</a:t>
            </a:r>
            <a:r>
              <a:rPr lang="pt-BR" sz="2500" dirty="0"/>
              <a:t> Garantir </a:t>
            </a:r>
            <a:r>
              <a:rPr lang="pt-BR" sz="2500" dirty="0" smtClean="0"/>
              <a:t>100</a:t>
            </a:r>
            <a:r>
              <a:rPr lang="pt-BR" sz="2500" dirty="0"/>
              <a:t>% gestantes com vacina </a:t>
            </a:r>
            <a:r>
              <a:rPr lang="pt-BR" sz="2500" dirty="0" err="1"/>
              <a:t>antihepatite</a:t>
            </a:r>
            <a:r>
              <a:rPr lang="pt-BR" sz="2500" dirty="0"/>
              <a:t> </a:t>
            </a:r>
            <a:r>
              <a:rPr lang="pt-BR" sz="2500" dirty="0" smtClean="0"/>
              <a:t>B.</a:t>
            </a:r>
            <a:endParaRPr lang="pt-BR" sz="2500" dirty="0"/>
          </a:p>
          <a:p>
            <a:pPr>
              <a:lnSpc>
                <a:spcPct val="150000"/>
              </a:lnSpc>
            </a:pPr>
            <a:r>
              <a:rPr lang="pt-BR" sz="2500" b="1" dirty="0" smtClean="0"/>
              <a:t>    Meta 2.8</a:t>
            </a:r>
            <a:r>
              <a:rPr lang="pt-BR" sz="2500" b="1" dirty="0"/>
              <a:t>:</a:t>
            </a:r>
            <a:r>
              <a:rPr lang="pt-BR" sz="2500" dirty="0"/>
              <a:t> Avaliação </a:t>
            </a:r>
            <a:r>
              <a:rPr lang="pt-BR" sz="2500" dirty="0" smtClean="0"/>
              <a:t>necessidade </a:t>
            </a:r>
            <a:r>
              <a:rPr lang="pt-BR" sz="2500" dirty="0"/>
              <a:t>de atendimento </a:t>
            </a:r>
            <a:r>
              <a:rPr lang="pt-BR" sz="2500" dirty="0" smtClean="0"/>
              <a:t> odontológico </a:t>
            </a:r>
            <a:r>
              <a:rPr lang="pt-BR" sz="2500" dirty="0"/>
              <a:t>em 100% das gestantes durante o pré-natal.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 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16306" y="5805264"/>
            <a:ext cx="5539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Resultados: </a:t>
            </a:r>
            <a:r>
              <a:rPr lang="pt-BR" sz="2800" b="1" dirty="0">
                <a:solidFill>
                  <a:srgbClr val="FF0000"/>
                </a:solidFill>
              </a:rPr>
              <a:t>Metas 100 % cumpridas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332656"/>
            <a:ext cx="91440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Objetivo 2:</a:t>
            </a:r>
            <a:r>
              <a:rPr lang="pt-BR" sz="2500" u="sng" dirty="0"/>
              <a:t> </a:t>
            </a:r>
            <a:r>
              <a:rPr lang="pt-BR" sz="2500" b="1" u="sng" dirty="0"/>
              <a:t>Melhorar a qualidade da atenção ao </a:t>
            </a:r>
            <a:r>
              <a:rPr lang="pt-BR" sz="2500" b="1" u="sng" dirty="0" smtClean="0"/>
              <a:t>pré-natal</a:t>
            </a:r>
            <a:endParaRPr lang="pt-BR" sz="2500" b="1" u="sng" dirty="0"/>
          </a:p>
          <a:p>
            <a:endParaRPr lang="pt-BR" sz="2500" b="1" dirty="0" smtClean="0"/>
          </a:p>
          <a:p>
            <a:r>
              <a:rPr lang="pt-BR" sz="2400" b="1" dirty="0" smtClean="0"/>
              <a:t>    Meta </a:t>
            </a:r>
            <a:r>
              <a:rPr lang="pt-BR" sz="2400" b="1" dirty="0"/>
              <a:t>2.9:</a:t>
            </a:r>
            <a:r>
              <a:rPr lang="pt-BR" sz="2400" dirty="0"/>
              <a:t> Garantir a 1ª consulta odontológica </a:t>
            </a:r>
            <a:r>
              <a:rPr lang="pt-BR" sz="2400" dirty="0" smtClean="0"/>
              <a:t>em </a:t>
            </a:r>
            <a:r>
              <a:rPr lang="pt-BR" sz="2400" dirty="0"/>
              <a:t>100% das </a:t>
            </a:r>
            <a:r>
              <a:rPr lang="pt-BR" sz="2400" dirty="0" smtClean="0"/>
              <a:t>gestantes.</a:t>
            </a:r>
          </a:p>
          <a:p>
            <a:endParaRPr lang="pt-BR" sz="2400" dirty="0" smtClean="0"/>
          </a:p>
          <a:p>
            <a:r>
              <a:rPr lang="pt-BR" sz="2400" b="1" dirty="0" smtClean="0"/>
              <a:t>    Resultados:</a:t>
            </a:r>
            <a:endParaRPr lang="pt-BR" sz="2400" b="1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58427406"/>
              </p:ext>
            </p:extLst>
          </p:nvPr>
        </p:nvGraphicFramePr>
        <p:xfrm>
          <a:off x="395536" y="3429000"/>
          <a:ext cx="8136904" cy="260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287524" y="604397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4: Proporção de gestantes com primeira consulta odontológica programática</a:t>
            </a:r>
            <a:r>
              <a:rPr lang="pt-BR" b="1" dirty="0"/>
              <a:t>. </a:t>
            </a:r>
            <a:r>
              <a:rPr lang="pt-BR" dirty="0"/>
              <a:t>UBS 	Dunas, Pelotas/RS, 2015.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75656" y="3122382"/>
            <a:ext cx="5544616" cy="5693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Mês 1: </a:t>
            </a:r>
            <a:r>
              <a:rPr lang="pt-BR" sz="2000" dirty="0" smtClean="0"/>
              <a:t>14   </a:t>
            </a:r>
            <a:r>
              <a:rPr lang="pt-BR" sz="2000" b="1" dirty="0" smtClean="0"/>
              <a:t>             Mês 2: </a:t>
            </a:r>
            <a:r>
              <a:rPr lang="pt-BR" sz="2000" dirty="0" smtClean="0"/>
              <a:t>14</a:t>
            </a:r>
            <a:r>
              <a:rPr lang="pt-BR" sz="2000" b="1" dirty="0" smtClean="0"/>
              <a:t>             Mês 3: </a:t>
            </a:r>
            <a:r>
              <a:rPr lang="pt-BR" sz="2000" dirty="0" smtClean="0"/>
              <a:t>18</a:t>
            </a:r>
            <a:endParaRPr lang="pt-BR" sz="2000" dirty="0"/>
          </a:p>
          <a:p>
            <a:endParaRPr lang="pt-B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137652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010" y="332656"/>
            <a:ext cx="903649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u="sng" dirty="0"/>
              <a:t>Objetivo 3:</a:t>
            </a:r>
            <a:r>
              <a:rPr lang="pt-BR" sz="2500" u="sng" dirty="0"/>
              <a:t> </a:t>
            </a:r>
            <a:r>
              <a:rPr lang="pt-BR" sz="2500" b="1" u="sng" dirty="0"/>
              <a:t>Melhorar a adesão ao pré-natal.</a:t>
            </a:r>
            <a:endParaRPr lang="pt-BR" sz="2500" b="1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3.1: </a:t>
            </a:r>
            <a:r>
              <a:rPr lang="pt-BR" sz="2500" dirty="0"/>
              <a:t>Busca ativa de 100% das gestantes </a:t>
            </a:r>
            <a:r>
              <a:rPr lang="pt-BR" sz="2500" dirty="0" smtClean="0"/>
              <a:t>faltosas.</a:t>
            </a:r>
          </a:p>
          <a:p>
            <a:pPr algn="just">
              <a:lnSpc>
                <a:spcPct val="150000"/>
              </a:lnSpc>
            </a:pP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u="sng" dirty="0" smtClean="0"/>
              <a:t>Objetivo </a:t>
            </a:r>
            <a:r>
              <a:rPr lang="pt-BR" sz="2500" b="1" u="sng" dirty="0"/>
              <a:t>4</a:t>
            </a:r>
            <a:r>
              <a:rPr lang="pt-BR" sz="2500" u="sng" dirty="0"/>
              <a:t>: </a:t>
            </a:r>
            <a:r>
              <a:rPr lang="pt-BR" sz="2500" b="1" u="sng" dirty="0"/>
              <a:t>Melhorar o registro do programa pré-natal</a:t>
            </a:r>
            <a:r>
              <a:rPr lang="pt-BR" sz="2500" u="sng" dirty="0"/>
              <a:t>.</a:t>
            </a: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4.1:</a:t>
            </a:r>
            <a:r>
              <a:rPr lang="pt-BR" sz="2500" dirty="0"/>
              <a:t> </a:t>
            </a:r>
            <a:r>
              <a:rPr lang="pt-BR" sz="2500" dirty="0" smtClean="0"/>
              <a:t>Registro </a:t>
            </a:r>
            <a:r>
              <a:rPr lang="pt-BR" sz="2500" dirty="0"/>
              <a:t>na ficha de </a:t>
            </a:r>
            <a:r>
              <a:rPr lang="pt-BR" sz="2500" dirty="0" smtClean="0"/>
              <a:t>acompanhamento/ espelho </a:t>
            </a:r>
            <a:r>
              <a:rPr lang="pt-BR" sz="2500" dirty="0"/>
              <a:t>de pré-natal em 100% das gestantes</a:t>
            </a:r>
            <a:r>
              <a:rPr lang="pt-BR" sz="25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u="sng" dirty="0" smtClean="0"/>
              <a:t>Objetivo </a:t>
            </a:r>
            <a:r>
              <a:rPr lang="pt-BR" sz="2500" b="1" u="sng" dirty="0"/>
              <a:t>5.</a:t>
            </a:r>
            <a:r>
              <a:rPr lang="pt-BR" sz="2500" u="sng" dirty="0"/>
              <a:t> </a:t>
            </a:r>
            <a:r>
              <a:rPr lang="pt-BR" sz="2500" b="1" u="sng" dirty="0"/>
              <a:t>Realizar avaliação do risco pré-natal</a:t>
            </a:r>
            <a:r>
              <a:rPr lang="pt-BR" sz="2500" u="sng" dirty="0"/>
              <a:t>. </a:t>
            </a: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5.1:</a:t>
            </a:r>
            <a:r>
              <a:rPr lang="pt-BR" sz="2500" dirty="0"/>
              <a:t> Avaliar risco gestacional em 100% das gestantes.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47664" y="5618718"/>
            <a:ext cx="63175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Resultados: </a:t>
            </a:r>
            <a:r>
              <a:rPr lang="pt-BR" sz="3200" b="1" dirty="0">
                <a:solidFill>
                  <a:srgbClr val="FF0000"/>
                </a:solidFill>
              </a:rPr>
              <a:t>M</a:t>
            </a:r>
            <a:r>
              <a:rPr lang="pt-BR" sz="3200" b="1" dirty="0" smtClean="0">
                <a:solidFill>
                  <a:srgbClr val="FF0000"/>
                </a:solidFill>
              </a:rPr>
              <a:t>etas 100 % cumpridas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93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116632"/>
            <a:ext cx="8928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u="sng" dirty="0"/>
              <a:t>Objetivo 6:</a:t>
            </a:r>
            <a:r>
              <a:rPr lang="pt-BR" sz="2600" u="sng" dirty="0"/>
              <a:t> </a:t>
            </a:r>
            <a:r>
              <a:rPr lang="pt-BR" sz="2600" b="1" u="sng" dirty="0"/>
              <a:t>Promover a saúde no pré-natal</a:t>
            </a:r>
            <a:r>
              <a:rPr lang="pt-BR" sz="2600" b="1" u="sng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6.1:</a:t>
            </a:r>
            <a:r>
              <a:rPr lang="pt-BR" sz="2500" dirty="0"/>
              <a:t> </a:t>
            </a:r>
            <a:r>
              <a:rPr lang="pt-BR" sz="2500" dirty="0" smtClean="0"/>
              <a:t>Orientação nutricional, 100% gestantes.</a:t>
            </a:r>
            <a:endParaRPr lang="pt-BR" sz="2500" dirty="0"/>
          </a:p>
          <a:p>
            <a:pPr algn="just">
              <a:lnSpc>
                <a:spcPct val="20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6.2:</a:t>
            </a:r>
            <a:r>
              <a:rPr lang="pt-BR" sz="2500" dirty="0"/>
              <a:t> Promover 100</a:t>
            </a:r>
            <a:r>
              <a:rPr lang="pt-BR" sz="2500" dirty="0" smtClean="0"/>
              <a:t>% o </a:t>
            </a:r>
            <a:r>
              <a:rPr lang="pt-BR" sz="2500" dirty="0"/>
              <a:t>aleitamento </a:t>
            </a:r>
            <a:r>
              <a:rPr lang="pt-BR" sz="2500" dirty="0" smtClean="0"/>
              <a:t>materno.</a:t>
            </a:r>
            <a:endParaRPr lang="pt-BR" sz="2500" dirty="0"/>
          </a:p>
          <a:p>
            <a:pPr algn="just">
              <a:lnSpc>
                <a:spcPct val="20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6.3:</a:t>
            </a:r>
            <a:r>
              <a:rPr lang="pt-BR" sz="2500" dirty="0"/>
              <a:t> Orientar 100% </a:t>
            </a:r>
            <a:r>
              <a:rPr lang="pt-BR" sz="2500" dirty="0" smtClean="0"/>
              <a:t>sobre </a:t>
            </a:r>
            <a:r>
              <a:rPr lang="pt-BR" sz="2500" dirty="0"/>
              <a:t>os cuidados com o RN</a:t>
            </a:r>
            <a:r>
              <a:rPr lang="pt-BR" sz="2500" dirty="0" smtClean="0"/>
              <a:t>.</a:t>
            </a:r>
          </a:p>
          <a:p>
            <a:pPr algn="just">
              <a:lnSpc>
                <a:spcPct val="200000"/>
              </a:lnSpc>
            </a:pPr>
            <a:endParaRPr lang="pt-BR" sz="2000" dirty="0"/>
          </a:p>
          <a:p>
            <a:pPr algn="just">
              <a:lnSpc>
                <a:spcPct val="20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6.4:</a:t>
            </a:r>
            <a:r>
              <a:rPr lang="pt-BR" sz="2500" dirty="0"/>
              <a:t> Orientar </a:t>
            </a:r>
            <a:r>
              <a:rPr lang="pt-BR" sz="2500" dirty="0" smtClean="0"/>
              <a:t>100%sobre </a:t>
            </a:r>
            <a:r>
              <a:rPr lang="pt-BR" sz="2500" dirty="0"/>
              <a:t>anticoncepção após o parto.</a:t>
            </a:r>
          </a:p>
          <a:p>
            <a:pPr algn="just">
              <a:lnSpc>
                <a:spcPct val="20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6.5: </a:t>
            </a:r>
            <a:r>
              <a:rPr lang="pt-BR" sz="2500" dirty="0"/>
              <a:t>Orientar 100% </a:t>
            </a:r>
            <a:r>
              <a:rPr lang="pt-BR" sz="2500" dirty="0" smtClean="0"/>
              <a:t>sobre</a:t>
            </a:r>
            <a:r>
              <a:rPr lang="pt-BR" sz="2500" dirty="0"/>
              <a:t>: tabagismo, álcool e drogas.</a:t>
            </a:r>
          </a:p>
          <a:p>
            <a:pPr algn="just">
              <a:lnSpc>
                <a:spcPct val="20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6.6: </a:t>
            </a:r>
            <a:r>
              <a:rPr lang="pt-BR" sz="2500" dirty="0"/>
              <a:t>Orientar 100% das gestantes sobre higiene bucal.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2387" y="5877272"/>
            <a:ext cx="6299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Resultados: </a:t>
            </a:r>
            <a:r>
              <a:rPr lang="pt-BR" sz="3200" b="1" dirty="0">
                <a:solidFill>
                  <a:srgbClr val="FF0000"/>
                </a:solidFill>
              </a:rPr>
              <a:t>Metas 100 % cumpridas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89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20338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116632"/>
            <a:ext cx="9036496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 u="sng" dirty="0"/>
              <a:t>Objetivo 7: Ampliar a cobertura ao puerpério.</a:t>
            </a:r>
            <a:endParaRPr lang="pt-BR" sz="2600" b="1" dirty="0"/>
          </a:p>
          <a:p>
            <a:pPr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7.1: </a:t>
            </a:r>
            <a:r>
              <a:rPr lang="pt-BR" sz="2500" dirty="0"/>
              <a:t>Consulta puerperal em 100% das puérperas </a:t>
            </a:r>
          </a:p>
          <a:p>
            <a:pPr>
              <a:lnSpc>
                <a:spcPct val="150000"/>
              </a:lnSpc>
            </a:pPr>
            <a:r>
              <a:rPr lang="pt-BR" sz="2500" b="1" dirty="0"/>
              <a:t> </a:t>
            </a:r>
            <a:r>
              <a:rPr lang="pt-BR" sz="2500" b="1" dirty="0" smtClean="0"/>
              <a:t>                        </a:t>
            </a:r>
            <a:r>
              <a:rPr lang="pt-BR" sz="2400" b="1" dirty="0" smtClean="0">
                <a:solidFill>
                  <a:srgbClr val="C00000"/>
                </a:solidFill>
              </a:rPr>
              <a:t>Mês 1= 4      Mês 2= 3       Mês 3= 4</a:t>
            </a:r>
            <a:endParaRPr lang="pt-BR" sz="2400" dirty="0">
              <a:solidFill>
                <a:srgbClr val="C00000"/>
              </a:solidFill>
            </a:endParaRPr>
          </a:p>
          <a:p>
            <a:r>
              <a:rPr lang="pt-BR" sz="2600" b="1" u="sng" dirty="0"/>
              <a:t>Objetivo 8</a:t>
            </a:r>
            <a:r>
              <a:rPr lang="pt-BR" sz="2600" u="sng" dirty="0"/>
              <a:t>: </a:t>
            </a:r>
            <a:r>
              <a:rPr lang="pt-BR" sz="2600" b="1" u="sng" dirty="0"/>
              <a:t>Melhorar a qualidade da atenção ao </a:t>
            </a:r>
            <a:r>
              <a:rPr lang="pt-BR" sz="2600" b="1" u="sng" dirty="0" smtClean="0"/>
              <a:t>puerpério. </a:t>
            </a:r>
            <a:endParaRPr lang="pt-BR" sz="2600" b="1" dirty="0"/>
          </a:p>
          <a:p>
            <a:pPr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8.1:</a:t>
            </a:r>
            <a:r>
              <a:rPr lang="pt-BR" sz="2500" dirty="0"/>
              <a:t> Examinar as mamas em 100% das puérperas.</a:t>
            </a:r>
          </a:p>
          <a:p>
            <a:pPr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8.2:</a:t>
            </a:r>
            <a:r>
              <a:rPr lang="pt-BR" sz="2500" dirty="0"/>
              <a:t> Examinar o abdome em 100% das puérperas.</a:t>
            </a:r>
          </a:p>
          <a:p>
            <a:pPr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8.3:</a:t>
            </a:r>
            <a:r>
              <a:rPr lang="pt-BR" sz="2500" dirty="0"/>
              <a:t> Exame ginecológico em 100% das puérperas</a:t>
            </a:r>
            <a:r>
              <a:rPr lang="pt-BR" sz="2500" dirty="0" smtClean="0"/>
              <a:t>.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500" b="1" dirty="0"/>
              <a:t> </a:t>
            </a:r>
            <a:r>
              <a:rPr lang="pt-BR" sz="2500" b="1" dirty="0" smtClean="0"/>
              <a:t>   Meta </a:t>
            </a:r>
            <a:r>
              <a:rPr lang="pt-BR" sz="2500" b="1" dirty="0"/>
              <a:t>8.4: </a:t>
            </a:r>
            <a:r>
              <a:rPr lang="pt-BR" sz="2500" dirty="0"/>
              <a:t>Avaliar o estado psíquico em 100% das puérperas.</a:t>
            </a:r>
          </a:p>
          <a:p>
            <a:pPr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8.5:</a:t>
            </a:r>
            <a:r>
              <a:rPr lang="pt-BR" sz="2500" dirty="0"/>
              <a:t> Avaliar intercorrência em 100% das puérperas.</a:t>
            </a:r>
          </a:p>
          <a:p>
            <a:pPr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8.6:</a:t>
            </a:r>
            <a:r>
              <a:rPr lang="pt-BR" sz="2500" dirty="0"/>
              <a:t> Prescrever a </a:t>
            </a:r>
            <a:r>
              <a:rPr lang="pt-BR" sz="2500" dirty="0" smtClean="0"/>
              <a:t>100%, método </a:t>
            </a:r>
            <a:r>
              <a:rPr lang="pt-BR" sz="2500" dirty="0"/>
              <a:t>de anticoncepção.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22385" y="6273225"/>
            <a:ext cx="6299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Resultados: </a:t>
            </a:r>
            <a:r>
              <a:rPr lang="pt-BR" sz="3200" b="1" dirty="0">
                <a:solidFill>
                  <a:srgbClr val="FF0000"/>
                </a:solidFill>
              </a:rPr>
              <a:t>Metas 100 % cumpridas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40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16632"/>
            <a:ext cx="9144000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b="1" u="sng" dirty="0"/>
              <a:t>Objetivo 9: Melhorar a adesão das mães ao puerpério.</a:t>
            </a:r>
            <a:endParaRPr lang="pt-BR" sz="2600" b="1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9.1:</a:t>
            </a:r>
            <a:r>
              <a:rPr lang="pt-BR" sz="2500" dirty="0"/>
              <a:t> Busca </a:t>
            </a:r>
            <a:r>
              <a:rPr lang="pt-BR" sz="2500" dirty="0" smtClean="0"/>
              <a:t>ativa,100</a:t>
            </a:r>
            <a:r>
              <a:rPr lang="pt-BR" sz="2500" dirty="0"/>
              <a:t>% das puérperas </a:t>
            </a:r>
            <a:r>
              <a:rPr lang="pt-BR" sz="2500" dirty="0" smtClean="0"/>
              <a:t>faltosas.</a:t>
            </a:r>
          </a:p>
          <a:p>
            <a:pPr algn="just">
              <a:lnSpc>
                <a:spcPct val="150000"/>
              </a:lnSpc>
            </a:pPr>
            <a:endParaRPr lang="pt-BR" sz="1500" dirty="0"/>
          </a:p>
          <a:p>
            <a:pPr algn="just">
              <a:lnSpc>
                <a:spcPct val="150000"/>
              </a:lnSpc>
            </a:pPr>
            <a:r>
              <a:rPr lang="pt-BR" sz="2600" b="1" u="sng" dirty="0" smtClean="0"/>
              <a:t>Objetivo </a:t>
            </a:r>
            <a:r>
              <a:rPr lang="pt-BR" sz="2600" b="1" u="sng" dirty="0"/>
              <a:t>10</a:t>
            </a:r>
            <a:r>
              <a:rPr lang="pt-BR" sz="2600" u="sng" dirty="0"/>
              <a:t>:</a:t>
            </a:r>
            <a:r>
              <a:rPr lang="pt-BR" sz="2600" b="1" u="sng" dirty="0"/>
              <a:t> Melhorar o registro das </a:t>
            </a:r>
            <a:r>
              <a:rPr lang="pt-BR" sz="2600" b="1" u="sng" dirty="0" smtClean="0"/>
              <a:t>informações puerpério</a:t>
            </a:r>
            <a:r>
              <a:rPr lang="pt-BR" sz="2600" b="1" u="sng" dirty="0"/>
              <a:t>.</a:t>
            </a:r>
            <a:endParaRPr lang="pt-BR" sz="2600" b="1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10.1:</a:t>
            </a:r>
            <a:r>
              <a:rPr lang="pt-BR" sz="2500" dirty="0"/>
              <a:t> 100</a:t>
            </a:r>
            <a:r>
              <a:rPr lang="pt-BR" sz="2500" dirty="0" smtClean="0"/>
              <a:t>% registro </a:t>
            </a:r>
            <a:r>
              <a:rPr lang="pt-BR" sz="2500" dirty="0"/>
              <a:t>na ficha de </a:t>
            </a:r>
            <a:r>
              <a:rPr lang="pt-BR" sz="2500" dirty="0" smtClean="0"/>
              <a:t>acompanhamento.</a:t>
            </a:r>
          </a:p>
          <a:p>
            <a:pPr algn="just">
              <a:lnSpc>
                <a:spcPct val="150000"/>
              </a:lnSpc>
            </a:pPr>
            <a:endParaRPr lang="pt-BR" sz="1500" dirty="0"/>
          </a:p>
          <a:p>
            <a:pPr algn="just">
              <a:lnSpc>
                <a:spcPct val="150000"/>
              </a:lnSpc>
            </a:pPr>
            <a:r>
              <a:rPr lang="pt-BR" sz="2600" b="1" u="sng" dirty="0" smtClean="0"/>
              <a:t>Objetivo </a:t>
            </a:r>
            <a:r>
              <a:rPr lang="pt-BR" sz="2600" b="1" u="sng" dirty="0"/>
              <a:t>11.</a:t>
            </a:r>
            <a:r>
              <a:rPr lang="pt-BR" sz="2600" u="sng" dirty="0"/>
              <a:t> </a:t>
            </a:r>
            <a:r>
              <a:rPr lang="pt-BR" sz="2600" b="1" u="sng" dirty="0"/>
              <a:t>Promover a saúde das puérperas.</a:t>
            </a:r>
            <a:endParaRPr lang="pt-BR" sz="2600" b="1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11.1:</a:t>
            </a:r>
            <a:r>
              <a:rPr lang="pt-BR" sz="2500" dirty="0"/>
              <a:t> Orientar 100% </a:t>
            </a:r>
            <a:r>
              <a:rPr lang="pt-BR" sz="2500" dirty="0" smtClean="0"/>
              <a:t>sobre cuidados </a:t>
            </a:r>
            <a:r>
              <a:rPr lang="pt-BR" sz="2500" dirty="0"/>
              <a:t>do </a:t>
            </a:r>
            <a:r>
              <a:rPr lang="pt-BR" sz="2500" dirty="0" smtClean="0"/>
              <a:t>recém-nascido.</a:t>
            </a: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11.2:</a:t>
            </a:r>
            <a:r>
              <a:rPr lang="pt-BR" sz="2500" dirty="0"/>
              <a:t> Orientar </a:t>
            </a:r>
            <a:r>
              <a:rPr lang="pt-BR" sz="2500" dirty="0" smtClean="0"/>
              <a:t>100%, aleitamento </a:t>
            </a:r>
            <a:r>
              <a:rPr lang="pt-BR" sz="2500" dirty="0"/>
              <a:t>materno </a:t>
            </a:r>
            <a:r>
              <a:rPr lang="pt-BR" sz="2500" dirty="0" smtClean="0"/>
              <a:t>exclusivo.</a:t>
            </a:r>
            <a:endParaRPr lang="pt-BR" sz="2500" dirty="0"/>
          </a:p>
          <a:p>
            <a:pPr algn="just">
              <a:lnSpc>
                <a:spcPct val="150000"/>
              </a:lnSpc>
            </a:pPr>
            <a:r>
              <a:rPr lang="pt-BR" sz="2500" b="1" dirty="0" smtClean="0"/>
              <a:t>    Meta </a:t>
            </a:r>
            <a:r>
              <a:rPr lang="pt-BR" sz="2500" b="1" dirty="0"/>
              <a:t>11.3:</a:t>
            </a:r>
            <a:r>
              <a:rPr lang="pt-BR" sz="2500" dirty="0"/>
              <a:t> Orientar </a:t>
            </a:r>
            <a:r>
              <a:rPr lang="pt-BR" sz="2500" dirty="0" smtClean="0"/>
              <a:t>100%, sobre </a:t>
            </a:r>
            <a:r>
              <a:rPr lang="pt-BR" sz="2500" dirty="0"/>
              <a:t>planejamento familiar.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24242" y="5733256"/>
            <a:ext cx="6299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Resultados: </a:t>
            </a:r>
            <a:r>
              <a:rPr lang="pt-BR" sz="3200" b="1" dirty="0">
                <a:solidFill>
                  <a:srgbClr val="FF0000"/>
                </a:solidFill>
              </a:rPr>
              <a:t>Metas 100 % cumpridas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60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 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08720"/>
            <a:ext cx="9003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pt-BR" sz="2500" dirty="0"/>
              <a:t>Integração e qualificação da equipe, valorizando o </a:t>
            </a:r>
            <a:r>
              <a:rPr lang="pt-BR" sz="2500" dirty="0" smtClean="0"/>
              <a:t>trabalho.</a:t>
            </a:r>
          </a:p>
          <a:p>
            <a:pPr marL="342900" lvl="0" indent="-342900" algn="just">
              <a:buFont typeface="Wingdings" pitchFamily="2" charset="2"/>
              <a:buChar char="§"/>
            </a:pPr>
            <a:endParaRPr lang="pt-BR" sz="2500" dirty="0" smtClean="0"/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pt-BR" sz="2500" dirty="0" smtClean="0"/>
              <a:t>Melhor </a:t>
            </a:r>
            <a:r>
              <a:rPr lang="pt-BR" sz="2500" dirty="0"/>
              <a:t>atendimento às gestantes e </a:t>
            </a:r>
            <a:r>
              <a:rPr lang="pt-BR" sz="2500" dirty="0" smtClean="0"/>
              <a:t>puérperas</a:t>
            </a:r>
            <a:r>
              <a:rPr lang="pt-BR" sz="2500" dirty="0"/>
              <a:t> </a:t>
            </a:r>
            <a:r>
              <a:rPr lang="pt-BR" sz="2500" dirty="0" smtClean="0"/>
              <a:t>(organização</a:t>
            </a:r>
            <a:r>
              <a:rPr lang="pt-BR" sz="2500" dirty="0"/>
              <a:t>, preenchimentos dos registros e no cumprimento dos protocolos e qualificação da </a:t>
            </a:r>
            <a:r>
              <a:rPr lang="pt-BR" sz="2500" dirty="0" smtClean="0"/>
              <a:t>atenção).</a:t>
            </a:r>
          </a:p>
          <a:p>
            <a:pPr marL="342900" lvl="0" indent="-342900" algn="just">
              <a:buFont typeface="Wingdings" pitchFamily="2" charset="2"/>
              <a:buChar char="§"/>
            </a:pPr>
            <a:endParaRPr lang="pt-BR" sz="2500" dirty="0" smtClean="0"/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pt-BR" sz="2500" dirty="0" smtClean="0"/>
              <a:t>As </a:t>
            </a:r>
            <a:r>
              <a:rPr lang="pt-BR" sz="2500" dirty="0"/>
              <a:t>gestantes, puérperas e familiares demonstram satisfação no atendimento priorizado</a:t>
            </a:r>
            <a:r>
              <a:rPr lang="pt-BR" sz="2500" dirty="0" smtClean="0"/>
              <a:t>.</a:t>
            </a:r>
          </a:p>
          <a:p>
            <a:pPr marL="342900" lvl="0" indent="-342900" algn="just">
              <a:buFont typeface="Wingdings" pitchFamily="2" charset="2"/>
              <a:buChar char="§"/>
            </a:pPr>
            <a:endParaRPr lang="pt-BR" sz="2500" dirty="0" smtClean="0"/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pt-BR" sz="2500" dirty="0" smtClean="0"/>
              <a:t>A </a:t>
            </a:r>
            <a:r>
              <a:rPr lang="pt-BR" sz="2500" dirty="0"/>
              <a:t>importância da intervenção já pode ser percebida pela comunidade já que existe uma atenção qualificada e diferenciada</a:t>
            </a:r>
            <a:r>
              <a:rPr lang="pt-BR" sz="2500" dirty="0" smtClean="0"/>
              <a:t>.</a:t>
            </a:r>
            <a:r>
              <a:rPr lang="pt-BR" sz="25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3673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980728"/>
            <a:ext cx="87849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§"/>
            </a:pPr>
            <a:r>
              <a:rPr lang="pt-BR" sz="2500" dirty="0"/>
              <a:t>Dificuldades: alcançar a cobertura e captação precoce das </a:t>
            </a:r>
            <a:r>
              <a:rPr lang="pt-BR" sz="2500" dirty="0" smtClean="0"/>
              <a:t>gestantes: 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500" dirty="0" smtClean="0"/>
              <a:t>procura </a:t>
            </a:r>
            <a:r>
              <a:rPr lang="pt-BR" sz="2500" dirty="0"/>
              <a:t>ativa em visitas, </a:t>
            </a:r>
            <a:endParaRPr lang="pt-BR" sz="2500" dirty="0" smtClean="0"/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500" dirty="0" smtClean="0"/>
              <a:t>disponibilizar </a:t>
            </a:r>
            <a:r>
              <a:rPr lang="pt-BR" sz="2500" dirty="0"/>
              <a:t>tempo para a realização de palestras ou conversas em grupo de gestantes e puérperas</a:t>
            </a:r>
            <a:r>
              <a:rPr lang="pt-BR" sz="2500" dirty="0" smtClean="0"/>
              <a:t>,</a:t>
            </a:r>
          </a:p>
          <a:p>
            <a:pPr marL="1714500" lvl="3" indent="-342900" algn="just">
              <a:buFont typeface="Wingdings" pitchFamily="2" charset="2"/>
              <a:buChar char="§"/>
            </a:pPr>
            <a:endParaRPr lang="pt-BR" sz="2500" dirty="0" smtClean="0"/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500" dirty="0" smtClean="0"/>
              <a:t>aumentar </a:t>
            </a:r>
            <a:r>
              <a:rPr lang="pt-BR" sz="2500" dirty="0"/>
              <a:t>as ações educativas sobre a gestação</a:t>
            </a:r>
            <a:r>
              <a:rPr lang="pt-BR" sz="2500" dirty="0" smtClean="0"/>
              <a:t>,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500" dirty="0" smtClean="0"/>
              <a:t>tanto </a:t>
            </a:r>
            <a:r>
              <a:rPr lang="pt-BR" sz="2500" dirty="0"/>
              <a:t>com adultos como com adolescentes em escolas e associações</a:t>
            </a:r>
            <a:r>
              <a:rPr lang="pt-BR" sz="2500" dirty="0" smtClean="0"/>
              <a:t>),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500" dirty="0" smtClean="0"/>
              <a:t>instalações </a:t>
            </a:r>
            <a:r>
              <a:rPr lang="pt-BR" sz="2500" dirty="0"/>
              <a:t>inapropriadas, </a:t>
            </a:r>
          </a:p>
          <a:p>
            <a:pPr marL="1714500" lvl="3" indent="-342900" algn="just">
              <a:buFont typeface="Wingdings" pitchFamily="2" charset="2"/>
              <a:buChar char="§"/>
            </a:pPr>
            <a:r>
              <a:rPr lang="pt-BR" sz="2500" dirty="0" smtClean="0"/>
              <a:t>retorno </a:t>
            </a:r>
            <a:r>
              <a:rPr lang="pt-BR" sz="2500" dirty="0"/>
              <a:t>dos encaminhamentos</a:t>
            </a:r>
            <a:r>
              <a:rPr lang="pt-BR" sz="2500" dirty="0" smtClean="0"/>
              <a:t>.</a:t>
            </a:r>
          </a:p>
          <a:p>
            <a:pPr lvl="0" algn="just"/>
            <a:r>
              <a:rPr lang="pt-BR" sz="2500" dirty="0"/>
              <a:t> </a:t>
            </a: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pt-BR" sz="2500" dirty="0"/>
              <a:t>A intervenção já esta incorporada na rotina do </a:t>
            </a:r>
            <a:r>
              <a:rPr lang="pt-BR" sz="2500" dirty="0" smtClean="0"/>
              <a:t>serviço.</a:t>
            </a:r>
          </a:p>
          <a:p>
            <a:pPr lvl="0" algn="just"/>
            <a:endParaRPr lang="pt-BR" sz="2500" dirty="0"/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pt-BR" sz="2500" dirty="0"/>
              <a:t>Continuaremos com a capacitação e reciclagem da equipe.</a:t>
            </a:r>
          </a:p>
        </p:txBody>
      </p:sp>
    </p:spTree>
    <p:extLst>
      <p:ext uri="{BB962C8B-B14F-4D97-AF65-F5344CB8AC3E}">
        <p14:creationId xmlns:p14="http://schemas.microsoft.com/office/powerpoint/2010/main" val="4093558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"/>
            <a:ext cx="9144000" cy="6852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REFLEXÃO CRÍTICA SOBRE O APRENDIZAGEM</a:t>
            </a:r>
          </a:p>
          <a:p>
            <a:pPr algn="ctr"/>
            <a:endParaRPr lang="pt-BR" sz="1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Grandes expectativas e dúvidas inicial.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1000" dirty="0"/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/>
              <a:t>Crescimento </a:t>
            </a:r>
            <a:r>
              <a:rPr lang="pt-BR" sz="2400" dirty="0" smtClean="0"/>
              <a:t>pessoal: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Olhar </a:t>
            </a:r>
            <a:r>
              <a:rPr lang="pt-BR" sz="2400" dirty="0"/>
              <a:t>crítico: UBS e sistema de saúde </a:t>
            </a:r>
            <a:r>
              <a:rPr lang="pt-BR" sz="2400" dirty="0" smtClean="0"/>
              <a:t>pública.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Comprometimento</a:t>
            </a:r>
            <a:r>
              <a:rPr lang="pt-BR" sz="2400" dirty="0"/>
              <a:t>: serviço e população. </a:t>
            </a:r>
            <a:endParaRPr lang="pt-BR" sz="2400" dirty="0" smtClean="0"/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dirty="0" smtClean="0"/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Aprimoramento </a:t>
            </a:r>
            <a:r>
              <a:rPr lang="pt-BR" sz="2400" dirty="0"/>
              <a:t>do conhecimento </a:t>
            </a:r>
            <a:r>
              <a:rPr lang="pt-BR" sz="2400" dirty="0" smtClean="0"/>
              <a:t>adquirido: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Conteúdos técnicos.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Detectar </a:t>
            </a:r>
            <a:r>
              <a:rPr lang="pt-BR" sz="2400" dirty="0"/>
              <a:t>problemas e estudar </a:t>
            </a:r>
            <a:r>
              <a:rPr lang="pt-BR" sz="2400" dirty="0" smtClean="0"/>
              <a:t>ações.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Casos </a:t>
            </a:r>
            <a:r>
              <a:rPr lang="pt-BR" sz="2400" dirty="0"/>
              <a:t>clínicos </a:t>
            </a:r>
            <a:r>
              <a:rPr lang="pt-BR" sz="2400" dirty="0" smtClean="0"/>
              <a:t>interativos.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Construção </a:t>
            </a:r>
            <a:r>
              <a:rPr lang="pt-BR" sz="2400" dirty="0"/>
              <a:t>do TCC, bem </a:t>
            </a:r>
            <a:r>
              <a:rPr lang="pt-BR" sz="2400" dirty="0" smtClean="0"/>
              <a:t>organizado.</a:t>
            </a:r>
          </a:p>
          <a:p>
            <a:pPr marL="1257300" lvl="2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Integração</a:t>
            </a:r>
            <a:r>
              <a:rPr lang="pt-BR" sz="2400" dirty="0"/>
              <a:t>: equipe, usuários, gestores e a comunidade. </a:t>
            </a:r>
          </a:p>
        </p:txBody>
      </p:sp>
    </p:spTree>
    <p:extLst>
      <p:ext uri="{BB962C8B-B14F-4D97-AF65-F5344CB8AC3E}">
        <p14:creationId xmlns:p14="http://schemas.microsoft.com/office/powerpoint/2010/main" val="2752742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4617" y="1196752"/>
            <a:ext cx="53640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 </a:t>
            </a:r>
            <a:r>
              <a:rPr lang="pt-BR" sz="2400" b="1" dirty="0" smtClean="0"/>
              <a:t>• </a:t>
            </a:r>
            <a:r>
              <a:rPr lang="pt-BR" sz="2400" b="1" dirty="0"/>
              <a:t>Caracterização </a:t>
            </a:r>
            <a:r>
              <a:rPr lang="pt-BR" sz="2400" b="1" dirty="0" smtClean="0"/>
              <a:t>do município </a:t>
            </a:r>
            <a:r>
              <a:rPr lang="es-ES" sz="2400" b="1" dirty="0" smtClean="0"/>
              <a:t>(Pelotas/Rio Grande do Sul)</a:t>
            </a:r>
            <a:r>
              <a:rPr lang="pt-BR" sz="2400" b="1" dirty="0" smtClean="0"/>
              <a:t>:</a:t>
            </a:r>
          </a:p>
          <a:p>
            <a:endParaRPr lang="pt-BR" sz="1000" b="1" dirty="0" smtClean="0"/>
          </a:p>
          <a:p>
            <a:r>
              <a:rPr lang="pt-BR" sz="1000" b="1" dirty="0"/>
              <a:t> </a:t>
            </a:r>
            <a:endParaRPr lang="pt-BR" sz="10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/>
              <a:t>3ª cidade mais populosa do </a:t>
            </a:r>
            <a:r>
              <a:rPr lang="pt-BR" sz="2000" dirty="0" smtClean="0"/>
              <a:t>RS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 </a:t>
            </a:r>
            <a:r>
              <a:rPr lang="pt-BR" sz="2000" dirty="0"/>
              <a:t>(</a:t>
            </a:r>
            <a:r>
              <a:rPr lang="pt-BR" sz="2000" dirty="0" smtClean="0"/>
              <a:t>328.000 </a:t>
            </a:r>
            <a:r>
              <a:rPr lang="pt-BR" sz="2000" dirty="0"/>
              <a:t>habitantes)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Gestão Plena, atende </a:t>
            </a:r>
            <a:r>
              <a:rPr lang="pt-BR" sz="2000" dirty="0"/>
              <a:t>22 </a:t>
            </a:r>
            <a:r>
              <a:rPr lang="pt-BR" sz="2000" dirty="0" smtClean="0"/>
              <a:t>municípios,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compõem </a:t>
            </a:r>
            <a:r>
              <a:rPr lang="pt-BR" sz="2000" dirty="0"/>
              <a:t>a 3ª Coordenadoria </a:t>
            </a:r>
            <a:r>
              <a:rPr lang="pt-BR" sz="2000" dirty="0" smtClean="0"/>
              <a:t>Reg.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de </a:t>
            </a:r>
            <a:r>
              <a:rPr lang="pt-BR" sz="2000" dirty="0"/>
              <a:t>Saúde. </a:t>
            </a:r>
            <a:endParaRPr lang="pt-BR" sz="2000" dirty="0" smtClean="0"/>
          </a:p>
        </p:txBody>
      </p:sp>
      <p:pic>
        <p:nvPicPr>
          <p:cNvPr id="7" name="Picture 2" descr="C:\Users\Windows\Documents\UNA SUS Marcelo\TRABALHO TCC MARCELO\07 Apresentacao tcc\brasil-polit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42" y="2020993"/>
            <a:ext cx="4896544" cy="4654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Windows\Documents\UNA SUS Marcelo\TRABALHO TCC MARCELO\07 Apresentacao tcc\mapa_pelota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13918"/>
            <a:ext cx="3240360" cy="2948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483768" y="188640"/>
            <a:ext cx="4032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5198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4046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EFERÊNCIAS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59532" y="1582340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dirty="0"/>
              <a:t>BRASIL. Ministério da Saúde. Secretaria de Atenção à Saúde. Departamento de Ações Programáticas Estratégicas. </a:t>
            </a:r>
            <a:r>
              <a:rPr lang="pt-BR" b="1" dirty="0"/>
              <a:t>Pré-Natal e Puerpério</a:t>
            </a:r>
            <a:r>
              <a:rPr lang="pt-BR" dirty="0"/>
              <a:t>: Atenção Qualificada e Humanizada. Manual Técnico. Brasília: Ministério da Saúde, 2006. 163p</a:t>
            </a:r>
          </a:p>
          <a:p>
            <a:endParaRPr lang="pt-B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dirty="0"/>
              <a:t>BRASIL. Ministério da Saúde. Secretaria de Atenção à Saúde. Departamento de Atenção </a:t>
            </a:r>
            <a:r>
              <a:rPr lang="pt-BR" dirty="0" err="1"/>
              <a:t>Basica</a:t>
            </a:r>
            <a:r>
              <a:rPr lang="pt-BR" dirty="0"/>
              <a:t>. </a:t>
            </a:r>
            <a:r>
              <a:rPr lang="pt-BR" b="1" dirty="0"/>
              <a:t>Caderno de Atenção Básica: Atenção ao Pré-natal de Baixo Risco</a:t>
            </a:r>
            <a:r>
              <a:rPr lang="pt-BR" dirty="0"/>
              <a:t>. Manual Técnico. Brasília: Ministério da Saúde, 2012. 316p</a:t>
            </a:r>
          </a:p>
          <a:p>
            <a:endParaRPr lang="pt-B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t-BR" dirty="0"/>
              <a:t>BRASIL. Ministério da Saúde. Secretaria de Atenção à Saúde. Departamento de Ações Programáticas Estratégicas. </a:t>
            </a:r>
            <a:r>
              <a:rPr lang="pt-BR" b="1" dirty="0"/>
              <a:t>Gestação de Alto Risco. </a:t>
            </a:r>
            <a:r>
              <a:rPr lang="pt-BR" dirty="0"/>
              <a:t>Manual Técnico. Brasília: Ministério da Saúde, 2012. 301p</a:t>
            </a:r>
          </a:p>
          <a:p>
            <a:r>
              <a:rPr lang="pt-BR" b="1" dirty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3558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83436" y="727829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460375" y="25402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AutoShape 4" descr="Resultado de imagem para LOGO UNASUS PELO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3" name="Picture 5" descr="C:\Users\Windows\Documents\UNA SUS Marcelo\TRABALHO TCC MARCELO\07 Apresentacao tcc\downlo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4" y="5608452"/>
            <a:ext cx="2231337" cy="12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ndows\Documents\UNA SUS Marcelo\TRABALHO TCC MARCELO\Nova pasta\20150603_135751 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4616"/>
            <a:ext cx="76800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32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400" dirty="0"/>
              <a:t> </a:t>
            </a:r>
            <a:r>
              <a:rPr lang="pt-BR" sz="2400" b="1" dirty="0" smtClean="0"/>
              <a:t>• </a:t>
            </a:r>
            <a:r>
              <a:rPr lang="pt-BR" sz="2400" b="1" dirty="0"/>
              <a:t>Caracterização </a:t>
            </a:r>
            <a:r>
              <a:rPr lang="pt-BR" sz="2400" b="1" dirty="0" smtClean="0"/>
              <a:t>do município </a:t>
            </a:r>
            <a:r>
              <a:rPr lang="es-ES" sz="2400" b="1" dirty="0" smtClean="0"/>
              <a:t>(Pelotas/RS)</a:t>
            </a:r>
            <a:r>
              <a:rPr lang="pt-BR" sz="2400" b="1" dirty="0" smtClean="0"/>
              <a:t>:</a:t>
            </a:r>
            <a:endParaRPr lang="pt-BR" sz="1000" b="1" dirty="0" smtClean="0"/>
          </a:p>
          <a:p>
            <a:r>
              <a:rPr lang="pt-BR" sz="1000" b="1" dirty="0"/>
              <a:t> </a:t>
            </a:r>
            <a:endParaRPr lang="pt-BR" sz="10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 smtClean="0"/>
              <a:t>O </a:t>
            </a:r>
            <a:r>
              <a:rPr lang="pt-BR" sz="2200" dirty="0"/>
              <a:t>S</a:t>
            </a:r>
            <a:r>
              <a:rPr lang="pt-BR" sz="2200" dirty="0" smtClean="0"/>
              <a:t>istema </a:t>
            </a:r>
            <a:r>
              <a:rPr lang="pt-BR" sz="2200" dirty="0"/>
              <a:t>de </a:t>
            </a:r>
            <a:r>
              <a:rPr lang="pt-BR" sz="2200" dirty="0" smtClean="0"/>
              <a:t>Saúde Local: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51 UBS: 45 </a:t>
            </a:r>
            <a:r>
              <a:rPr lang="pt-BR" sz="2200" dirty="0"/>
              <a:t>gestão da </a:t>
            </a:r>
            <a:r>
              <a:rPr lang="pt-BR" sz="2200" dirty="0" smtClean="0"/>
              <a:t>SMS, 03 </a:t>
            </a:r>
            <a:r>
              <a:rPr lang="pt-BR" sz="2200" dirty="0"/>
              <a:t>sob gestão </a:t>
            </a:r>
            <a:r>
              <a:rPr lang="pt-BR" sz="2200" dirty="0" err="1"/>
              <a:t>UFPel</a:t>
            </a:r>
            <a:r>
              <a:rPr lang="pt-BR" sz="2200" dirty="0"/>
              <a:t> e </a:t>
            </a:r>
            <a:r>
              <a:rPr lang="pt-BR" sz="2200" dirty="0" smtClean="0"/>
              <a:t>03 </a:t>
            </a:r>
            <a:r>
              <a:rPr lang="pt-BR" sz="2200" dirty="0" err="1" smtClean="0"/>
              <a:t>UCPel</a:t>
            </a:r>
            <a:r>
              <a:rPr lang="pt-BR" sz="2200" dirty="0" smtClean="0"/>
              <a:t>.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34 UBS com ESF e </a:t>
            </a:r>
            <a:r>
              <a:rPr lang="pt-BR" sz="2200" dirty="0"/>
              <a:t>37 </a:t>
            </a:r>
            <a:r>
              <a:rPr lang="pt-BR" sz="2200" dirty="0" smtClean="0"/>
              <a:t>ESB.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200" dirty="0" smtClean="0"/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200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/>
              <a:t>O Sistema de Saúde do Município </a:t>
            </a:r>
            <a:r>
              <a:rPr lang="pt-BR" sz="2200" dirty="0" smtClean="0"/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prestadores </a:t>
            </a:r>
            <a:r>
              <a:rPr lang="pt-BR" sz="2200" dirty="0"/>
              <a:t>públicos, filantrópicos </a:t>
            </a:r>
            <a:r>
              <a:rPr lang="pt-BR" sz="2200" dirty="0" smtClean="0"/>
              <a:t>(Hosp. Beneficência Portuguesa, Sta. Casa, São </a:t>
            </a:r>
            <a:r>
              <a:rPr lang="pt-BR" sz="2200" dirty="0" err="1" smtClean="0"/>
              <a:t>Fco</a:t>
            </a:r>
            <a:r>
              <a:rPr lang="pt-BR" sz="2200" dirty="0" smtClean="0"/>
              <a:t>. de Paula, Espirita), </a:t>
            </a:r>
            <a:r>
              <a:rPr lang="pt-BR" sz="2200" dirty="0"/>
              <a:t>privados </a:t>
            </a:r>
            <a:r>
              <a:rPr lang="pt-BR" sz="2200" dirty="0" smtClean="0"/>
              <a:t>(laboratórios), trabalhadores </a:t>
            </a:r>
            <a:r>
              <a:rPr lang="pt-BR" sz="2200" dirty="0"/>
              <a:t>concursados, contratados e terceirizados. </a:t>
            </a:r>
            <a:endParaRPr lang="pt-BR" sz="2200" dirty="0" smtClean="0"/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não NASF, 1 CEO e </a:t>
            </a:r>
            <a:r>
              <a:rPr lang="pt-BR" sz="2200" dirty="0"/>
              <a:t>Centro de Especialidades </a:t>
            </a:r>
            <a:r>
              <a:rPr lang="pt-BR" sz="2200" dirty="0" smtClean="0"/>
              <a:t>Médicas.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200" dirty="0" smtClean="0"/>
              <a:t>01 </a:t>
            </a:r>
            <a:r>
              <a:rPr lang="pt-BR" sz="2200" dirty="0"/>
              <a:t>P</a:t>
            </a:r>
            <a:r>
              <a:rPr lang="pt-BR" sz="2200" dirty="0" smtClean="0"/>
              <a:t>S, referência </a:t>
            </a:r>
            <a:r>
              <a:rPr lang="pt-BR" sz="2200" dirty="0"/>
              <a:t>para a região sul </a:t>
            </a:r>
            <a:r>
              <a:rPr lang="pt-BR" sz="2200" dirty="0" smtClean="0"/>
              <a:t>do RS.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3516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4282" y="0"/>
            <a:ext cx="864399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500" dirty="0"/>
          </a:p>
          <a:p>
            <a:pPr algn="just"/>
            <a:r>
              <a:rPr lang="pt-BR" sz="2500" b="1" dirty="0"/>
              <a:t>• Caracterização da UBS</a:t>
            </a:r>
            <a:r>
              <a:rPr lang="pt-BR" sz="2500" b="1" dirty="0" smtClean="0"/>
              <a:t>:</a:t>
            </a:r>
          </a:p>
          <a:p>
            <a:pPr algn="just"/>
            <a:endParaRPr lang="pt-BR" sz="1500" b="1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/>
              <a:t>UBS </a:t>
            </a:r>
            <a:r>
              <a:rPr lang="pt-BR" sz="2400" dirty="0"/>
              <a:t>Dunas, bairro Areal, zona urbana, Pelotas/RS.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/>
              <a:t>04 equipes de ESF e equipe de apoio (01 Nutricionista, 01 Assistente Social e 02 Dentistas</a:t>
            </a:r>
            <a:r>
              <a:rPr lang="pt-BR" sz="24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/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t="8791" b="14947"/>
          <a:stretch/>
        </p:blipFill>
        <p:spPr bwMode="auto">
          <a:xfrm>
            <a:off x="575841" y="3140968"/>
            <a:ext cx="7920880" cy="3571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14282" y="0"/>
            <a:ext cx="864399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1500" dirty="0"/>
          </a:p>
          <a:p>
            <a:pPr algn="just"/>
            <a:r>
              <a:rPr lang="pt-BR" sz="2500" b="1" dirty="0"/>
              <a:t>• Caracterização da UBS</a:t>
            </a:r>
            <a:r>
              <a:rPr lang="pt-BR" sz="2500" b="1" dirty="0" smtClean="0"/>
              <a:t>:</a:t>
            </a:r>
          </a:p>
          <a:p>
            <a:pPr algn="just"/>
            <a:endParaRPr lang="pt-BR" sz="1500" b="1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 smtClean="0"/>
              <a:t>UBS </a:t>
            </a:r>
            <a:r>
              <a:rPr lang="pt-BR" sz="2400" dirty="0"/>
              <a:t>Dunas, bairro Areal, zona urbana, Pelotas/RS.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/>
              <a:t>04 equipes de ESF e equipe de apoio (01 Nutricionista, 01 Assistente Social e 02 Dentistas</a:t>
            </a:r>
            <a:r>
              <a:rPr lang="pt-BR" sz="24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4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/>
              <a:t> Equipe 121: 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Médico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Enfermeira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Auxiliar </a:t>
            </a:r>
            <a:r>
              <a:rPr lang="pt-BR" sz="2400" dirty="0"/>
              <a:t>de </a:t>
            </a:r>
            <a:r>
              <a:rPr lang="pt-BR" sz="2400" dirty="0" smtClean="0"/>
              <a:t>Enfermagem</a:t>
            </a:r>
            <a:endParaRPr lang="pt-BR" sz="2400" dirty="0"/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/>
              <a:t>5 ACS </a:t>
            </a:r>
            <a:endParaRPr lang="pt-BR" sz="2400" dirty="0"/>
          </a:p>
          <a:p>
            <a:pPr lvl="4" algn="just">
              <a:lnSpc>
                <a:spcPct val="150000"/>
              </a:lnSpc>
            </a:pPr>
            <a:r>
              <a:rPr lang="pt-BR" sz="2400" dirty="0" smtClean="0"/>
              <a:t>3585 </a:t>
            </a:r>
            <a:r>
              <a:rPr lang="pt-BR" sz="2400" dirty="0"/>
              <a:t>pessoas.</a:t>
            </a:r>
          </a:p>
        </p:txBody>
      </p:sp>
      <p:pic>
        <p:nvPicPr>
          <p:cNvPr id="9" name="Picture 3" descr="C:\Users\Windows\Documents\UNA SUS Marcelo\TRABALHO TCC MARCELO\Nova pasta\20150603_135751 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50248"/>
            <a:ext cx="4574818" cy="2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28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1439" y="1950"/>
            <a:ext cx="850112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/>
              <a:t>  </a:t>
            </a:r>
            <a:endParaRPr lang="pt-BR" dirty="0"/>
          </a:p>
          <a:p>
            <a:r>
              <a:rPr lang="pt-BR" sz="2400" b="1" dirty="0"/>
              <a:t>• Situação da ação programática antes da intervenção:</a:t>
            </a:r>
            <a:endParaRPr lang="pt-BR" sz="2400" dirty="0"/>
          </a:p>
          <a:p>
            <a:pPr>
              <a:lnSpc>
                <a:spcPct val="150000"/>
              </a:lnSpc>
            </a:pPr>
            <a:r>
              <a:rPr lang="pt-BR" sz="2400" dirty="0"/>
              <a:t> </a:t>
            </a:r>
            <a:r>
              <a:rPr lang="pt-BR" sz="2400" dirty="0" smtClean="0"/>
              <a:t>De acordo com a estimativa do Caderno </a:t>
            </a:r>
            <a:r>
              <a:rPr lang="pt-BR" sz="2400" dirty="0"/>
              <a:t>de Ações Programáticas </a:t>
            </a:r>
            <a:r>
              <a:rPr lang="pt-BR" sz="2400" dirty="0" smtClean="0"/>
              <a:t>o nº </a:t>
            </a:r>
            <a:r>
              <a:rPr lang="pt-BR" sz="2400" dirty="0"/>
              <a:t>de gestantes é </a:t>
            </a:r>
            <a:r>
              <a:rPr lang="pt-BR" sz="2400" dirty="0" smtClean="0"/>
              <a:t>diferente </a:t>
            </a:r>
            <a:r>
              <a:rPr lang="pt-BR" sz="2400" dirty="0"/>
              <a:t>do real </a:t>
            </a:r>
            <a:r>
              <a:rPr lang="pt-BR" sz="2400" dirty="0" smtClean="0"/>
              <a:t>(</a:t>
            </a:r>
            <a:r>
              <a:rPr lang="pt-BR" sz="2400" dirty="0" smtClean="0"/>
              <a:t>36</a:t>
            </a:r>
            <a:r>
              <a:rPr lang="pt-BR" sz="2400" dirty="0" smtClean="0"/>
              <a:t> </a:t>
            </a:r>
            <a:r>
              <a:rPr lang="pt-BR" sz="2400" dirty="0"/>
              <a:t>e temos apenas </a:t>
            </a:r>
            <a:r>
              <a:rPr lang="pt-BR" sz="2400" dirty="0" smtClean="0"/>
              <a:t>16, e 5 fora do programa). </a:t>
            </a:r>
          </a:p>
          <a:p>
            <a:endParaRPr lang="pt-BR" sz="2400" dirty="0"/>
          </a:p>
          <a:p>
            <a:r>
              <a:rPr lang="pt-BR" sz="2400" b="1" u="sng" dirty="0"/>
              <a:t>Pontos </a:t>
            </a:r>
            <a:r>
              <a:rPr lang="pt-BR" sz="2400" b="1" u="sng" dirty="0" smtClean="0"/>
              <a:t>negativos:</a:t>
            </a:r>
            <a:endParaRPr lang="pt-BR" sz="2400" dirty="0"/>
          </a:p>
          <a:p>
            <a:pPr marL="17145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Baixa </a:t>
            </a:r>
            <a:r>
              <a:rPr lang="pt-BR" sz="2400" dirty="0"/>
              <a:t>captação precoce pré-natal (63%),</a:t>
            </a:r>
          </a:p>
          <a:p>
            <a:pPr marL="17145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Baixo </a:t>
            </a:r>
            <a:r>
              <a:rPr lang="pt-BR" sz="2400" dirty="0" smtClean="0"/>
              <a:t>nº </a:t>
            </a:r>
            <a:r>
              <a:rPr lang="pt-BR" sz="2400" dirty="0"/>
              <a:t>de consultas.</a:t>
            </a:r>
          </a:p>
          <a:p>
            <a:pPr marL="17145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Baixa % de exame ginecológico (31%), </a:t>
            </a:r>
          </a:p>
          <a:p>
            <a:pPr marL="171450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Puerpério: falta do retorno dentro dos 42 dias e exame ginecológico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3473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5720" y="116632"/>
            <a:ext cx="88582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/>
              <a:t>  </a:t>
            </a:r>
            <a:endParaRPr lang="pt-BR" b="1" dirty="0" smtClean="0"/>
          </a:p>
          <a:p>
            <a:endParaRPr lang="pt-BR" dirty="0"/>
          </a:p>
          <a:p>
            <a:r>
              <a:rPr lang="pt-BR" sz="2400" b="1" dirty="0"/>
              <a:t>• Situação da ação programática antes da intervenção: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b="1" u="sng" dirty="0" smtClean="0"/>
              <a:t>Pontos positivos:</a:t>
            </a:r>
          </a:p>
          <a:p>
            <a:endParaRPr lang="pt-BR" sz="2400" dirty="0" smtClean="0"/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Orientações</a:t>
            </a:r>
            <a:r>
              <a:rPr lang="es-ES" sz="2400" dirty="0" smtClean="0"/>
              <a:t>: </a:t>
            </a:r>
            <a:r>
              <a:rPr lang="pt-BR" sz="2400" dirty="0" smtClean="0"/>
              <a:t>nutricionais</a:t>
            </a:r>
            <a:r>
              <a:rPr lang="pt-BR" sz="2400" dirty="0"/>
              <a:t>, comportamentais, recém-nascido e </a:t>
            </a:r>
            <a:r>
              <a:rPr lang="pt-BR" sz="2400" dirty="0" smtClean="0"/>
              <a:t>puerpério, </a:t>
            </a:r>
            <a:r>
              <a:rPr lang="pt-BR" sz="2400" dirty="0"/>
              <a:t>assim como a suplementação com ácido fólico e sulfato </a:t>
            </a:r>
            <a:r>
              <a:rPr lang="pt-BR" sz="2400" dirty="0" smtClean="0"/>
              <a:t>ferroso</a:t>
            </a:r>
            <a:r>
              <a:rPr lang="pt-BR" sz="2400" dirty="0"/>
              <a:t>, </a:t>
            </a:r>
            <a:r>
              <a:rPr lang="pt-BR" sz="2400" dirty="0" smtClean="0"/>
              <a:t>vacinação.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Consultas agendadas </a:t>
            </a:r>
            <a:r>
              <a:rPr lang="pt-BR" sz="2400" dirty="0"/>
              <a:t>e as ACS têm participação ativa na busca pelas faltosas.</a:t>
            </a:r>
          </a:p>
        </p:txBody>
      </p:sp>
    </p:spTree>
    <p:extLst>
      <p:ext uri="{BB962C8B-B14F-4D97-AF65-F5344CB8AC3E}">
        <p14:creationId xmlns:p14="http://schemas.microsoft.com/office/powerpoint/2010/main" val="3586156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071546"/>
            <a:ext cx="821537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sz="3200" dirty="0" smtClean="0"/>
              <a:t>Melhorar </a:t>
            </a:r>
            <a:r>
              <a:rPr lang="pt-BR" sz="3200" dirty="0"/>
              <a:t>a atenção ao pré-natal e puerpério na unidade básica de saúde Dunas no município de Pelotas/RS.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8825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8596" y="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764704"/>
            <a:ext cx="9144000" cy="647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u="sng" dirty="0"/>
              <a:t>Monitoramento e avaliação</a:t>
            </a:r>
            <a:endParaRPr lang="pt-BR" sz="25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pt-BR" sz="2400" dirty="0"/>
              <a:t>Monitoramento e avaliação das metas estabelecidas.</a:t>
            </a:r>
          </a:p>
          <a:p>
            <a:r>
              <a:rPr lang="pt-BR" sz="2400" dirty="0"/>
              <a:t> </a:t>
            </a:r>
            <a:endParaRPr lang="pt-BR" sz="800" dirty="0"/>
          </a:p>
          <a:p>
            <a:r>
              <a:rPr lang="pt-BR" sz="2500" b="1" u="sng" dirty="0"/>
              <a:t>Organização e gestão do serviço:</a:t>
            </a:r>
            <a:endParaRPr lang="pt-BR" sz="2500" b="1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dirty="0"/>
              <a:t>Acolher e cadastrar mulheres com atraso menstrual e gestantes.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dirty="0"/>
              <a:t>Garantir com o gestor, teste rápido de gravidez na UBS. 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dirty="0"/>
              <a:t>S</a:t>
            </a:r>
            <a:r>
              <a:rPr lang="pt-BR" sz="2500" dirty="0" smtClean="0"/>
              <a:t>istemas alerta</a:t>
            </a:r>
            <a:r>
              <a:rPr lang="pt-BR" sz="2500" dirty="0"/>
              <a:t>: </a:t>
            </a:r>
            <a:r>
              <a:rPr lang="pt-BR" sz="2500" dirty="0" smtClean="0"/>
              <a:t>ex</a:t>
            </a:r>
            <a:r>
              <a:rPr lang="pt-BR" sz="2500" dirty="0"/>
              <a:t>.</a:t>
            </a:r>
            <a:r>
              <a:rPr lang="pt-BR" sz="2500" dirty="0" smtClean="0"/>
              <a:t> ginecológico e mamas, solicitação </a:t>
            </a:r>
            <a:r>
              <a:rPr lang="pt-BR" sz="2500" dirty="0"/>
              <a:t>de exames</a:t>
            </a:r>
            <a:r>
              <a:rPr lang="pt-BR" sz="2500" dirty="0" smtClean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2000" dirty="0"/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dirty="0"/>
              <a:t>Garantir acesso suplementação de Sulfato Ferroso e Ac. Fólico.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dirty="0"/>
              <a:t>S</a:t>
            </a:r>
            <a:r>
              <a:rPr lang="pt-BR" sz="2500" dirty="0" smtClean="0"/>
              <a:t>istemas </a:t>
            </a:r>
            <a:r>
              <a:rPr lang="pt-BR" sz="2500" dirty="0"/>
              <a:t>de </a:t>
            </a:r>
            <a:r>
              <a:rPr lang="pt-BR" sz="2500" dirty="0" smtClean="0"/>
              <a:t>alerta: Vacina</a:t>
            </a:r>
            <a:r>
              <a:rPr lang="pt-BR" sz="2500" dirty="0"/>
              <a:t>ção</a:t>
            </a:r>
            <a:r>
              <a:rPr lang="pt-BR" sz="2500" dirty="0" smtClean="0"/>
              <a:t> </a:t>
            </a:r>
            <a:r>
              <a:rPr lang="pt-BR" sz="2500" dirty="0"/>
              <a:t>antitetânica e </a:t>
            </a:r>
            <a:r>
              <a:rPr lang="pt-BR" sz="2500" dirty="0" err="1" smtClean="0"/>
              <a:t>anti-hepatite</a:t>
            </a:r>
            <a:r>
              <a:rPr lang="pt-BR" sz="2500" dirty="0" smtClean="0"/>
              <a:t> </a:t>
            </a:r>
            <a:r>
              <a:rPr lang="pt-BR" sz="2500" dirty="0"/>
              <a:t>B</a:t>
            </a:r>
            <a:r>
              <a:rPr lang="pt-BR" sz="2500" dirty="0" smtClean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dirty="0"/>
              <a:t>Garantir a primeira consulta odontológica.</a:t>
            </a:r>
          </a:p>
          <a:p>
            <a:pPr marL="342900" lvl="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500" dirty="0"/>
              <a:t>Visitas domiciliares para busca de faltosas.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882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6941</TotalTime>
  <Words>1416</Words>
  <Application>Microsoft Office PowerPoint</Application>
  <PresentationFormat>Apresentação na tela (4:3)</PresentationFormat>
  <Paragraphs>285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Pré-natal e Puerpério na UBS Dunas, Pelotas/RS</dc:title>
  <dc:creator>Windows</dc:creator>
  <cp:lastModifiedBy>Windows</cp:lastModifiedBy>
  <cp:revision>97</cp:revision>
  <dcterms:created xsi:type="dcterms:W3CDTF">2015-06-12T23:49:45Z</dcterms:created>
  <dcterms:modified xsi:type="dcterms:W3CDTF">2015-07-05T16:36:52Z</dcterms:modified>
</cp:coreProperties>
</file>