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40"/>
  </p:notesMasterIdLst>
  <p:sldIdLst>
    <p:sldId id="356" r:id="rId2"/>
    <p:sldId id="357" r:id="rId3"/>
    <p:sldId id="358" r:id="rId4"/>
    <p:sldId id="362" r:id="rId5"/>
    <p:sldId id="363" r:id="rId6"/>
    <p:sldId id="364" r:id="rId7"/>
    <p:sldId id="365" r:id="rId8"/>
    <p:sldId id="366" r:id="rId9"/>
    <p:sldId id="367" r:id="rId10"/>
    <p:sldId id="368" r:id="rId11"/>
    <p:sldId id="369" r:id="rId12"/>
    <p:sldId id="370" r:id="rId13"/>
    <p:sldId id="360" r:id="rId14"/>
    <p:sldId id="372" r:id="rId15"/>
    <p:sldId id="319" r:id="rId16"/>
    <p:sldId id="373" r:id="rId17"/>
    <p:sldId id="375" r:id="rId18"/>
    <p:sldId id="397" r:id="rId19"/>
    <p:sldId id="352" r:id="rId20"/>
    <p:sldId id="378" r:id="rId21"/>
    <p:sldId id="379" r:id="rId22"/>
    <p:sldId id="380" r:id="rId23"/>
    <p:sldId id="381" r:id="rId24"/>
    <p:sldId id="382" r:id="rId25"/>
    <p:sldId id="383" r:id="rId26"/>
    <p:sldId id="384" r:id="rId27"/>
    <p:sldId id="393" r:id="rId28"/>
    <p:sldId id="394" r:id="rId29"/>
    <p:sldId id="386" r:id="rId30"/>
    <p:sldId id="387" r:id="rId31"/>
    <p:sldId id="388" r:id="rId32"/>
    <p:sldId id="389" r:id="rId33"/>
    <p:sldId id="395" r:id="rId34"/>
    <p:sldId id="353" r:id="rId35"/>
    <p:sldId id="354" r:id="rId36"/>
    <p:sldId id="396" r:id="rId37"/>
    <p:sldId id="392" r:id="rId38"/>
    <p:sldId id="355" r:id="rId3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22B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39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ariana\AppData\Local\Temp\Marcelo%20-%20Planilha%20de%20coleta%20de%20dados-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riana\AppData\Local\Temp\Marcelo%20-%20Planilha%20de%20coleta%20de%20dados-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ariana\AppData\Local\Temp\Marcelo%20-%20Planilha%20de%20coleta%20de%20dados-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ariana\AppData\Local\Temp\Marcelo%20-%20Planilha%20de%20coleta%20de%20dados-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ariana\AppData\Local\Temp\Marcelo%20-%20Planilha%20de%20coleta%20de%20dados-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ariana\AppData\Local\Temp\Marcelo%20-%20Planilha%20de%20coleta%20de%20dado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ariana\AppData\Local\Temp\Marcelo%20-%20Planilha%20final%20de%20sa&#250;de%20bucal-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ariana\AppData\Local\Temp\Marcelo%20-%20Planilha%20final%20de%20sa&#250;de%20bucal-1.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ariana\AppData\Local\Temp\Marcelo%20-%20Planilha%20final%20de%20sa&#250;de%20bucal-1.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de coleta de dados-2.xlsx]Indicadores'!$C$4</c:f>
              <c:strCache>
                <c:ptCount val="1"/>
                <c:pt idx="0">
                  <c:v>Proporção de crianças entre zero e 72 meses inscritas no programa da unidade de saúde</c:v>
                </c:pt>
              </c:strCache>
            </c:strRef>
          </c:tx>
          <c:spPr>
            <a:solidFill>
              <a:srgbClr val="E46C0A"/>
            </a:solidFill>
            <a:ln w="25400">
              <a:noFill/>
            </a:ln>
          </c:spPr>
          <c:dLbls>
            <c:spPr>
              <a:noFill/>
              <a:ln>
                <a:noFill/>
              </a:ln>
              <a:effectLst/>
            </c:spPr>
            <c:dLblPos val="inEnd"/>
            <c:showVal val="1"/>
            <c:extLst>
              <c:ext xmlns:c15="http://schemas.microsoft.com/office/drawing/2012/chart" uri="{CE6537A1-D6FC-4f65-9D91-7224C49458BB}">
                <c15:layout/>
                <c15:showLeaderLines val="0"/>
              </c:ext>
            </c:extLst>
          </c:dLbls>
          <c:cat>
            <c:strRef>
              <c:f>'[Marcelo - Planilha de coleta de dados-2.xlsx]Indicadores'!$D$3:$F$3</c:f>
              <c:strCache>
                <c:ptCount val="3"/>
                <c:pt idx="0">
                  <c:v>Mês 1</c:v>
                </c:pt>
                <c:pt idx="1">
                  <c:v>Mês 2</c:v>
                </c:pt>
                <c:pt idx="2">
                  <c:v>Mês 3</c:v>
                </c:pt>
              </c:strCache>
            </c:strRef>
          </c:cat>
          <c:val>
            <c:numRef>
              <c:f>'[Marcelo - Planilha de coleta de dados-2.xlsx]Indicadores'!$D$4:$F$4</c:f>
              <c:numCache>
                <c:formatCode>0.0%</c:formatCode>
                <c:ptCount val="3"/>
                <c:pt idx="0">
                  <c:v>0.23021582733812951</c:v>
                </c:pt>
                <c:pt idx="1">
                  <c:v>0.44604316546762635</c:v>
                </c:pt>
                <c:pt idx="2">
                  <c:v>0.6690647482014388</c:v>
                </c:pt>
              </c:numCache>
            </c:numRef>
          </c:val>
        </c:ser>
        <c:dLbls>
          <c:showVal val="1"/>
        </c:dLbls>
        <c:axId val="54315648"/>
        <c:axId val="55058816"/>
      </c:barChart>
      <c:catAx>
        <c:axId val="54315648"/>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5058816"/>
        <c:crosses val="autoZero"/>
        <c:auto val="1"/>
        <c:lblAlgn val="ctr"/>
        <c:lblOffset val="100"/>
      </c:catAx>
      <c:valAx>
        <c:axId val="55058816"/>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4315648"/>
        <c:crosses val="autoZero"/>
        <c:crossBetween val="between"/>
        <c:majorUnit val="0.1"/>
        <c:minorUnit val="2.000000000000005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de coleta de dados-2.xlsx]Indicadores'!$C$9</c:f>
              <c:strCache>
                <c:ptCount val="1"/>
                <c:pt idx="0">
                  <c:v>Proporção de crianças com primeira consulta na primeira semana de vida</c:v>
                </c:pt>
              </c:strCache>
            </c:strRef>
          </c:tx>
          <c:spPr>
            <a:solidFill>
              <a:schemeClr val="accent6">
                <a:lumMod val="75000"/>
              </a:schemeClr>
            </a:solidFill>
            <a:ln w="25400">
              <a:noFill/>
            </a:ln>
            <a:effectLst>
              <a:outerShdw dist="35921" dir="2700000" algn="br">
                <a:srgbClr val="000000"/>
              </a:outerShdw>
            </a:effectLst>
          </c:spPr>
          <c:dLbls>
            <c:spPr>
              <a:noFill/>
              <a:ln>
                <a:noFill/>
              </a:ln>
              <a:effectLst/>
            </c:spPr>
            <c:dLblPos val="inEnd"/>
            <c:showVal val="1"/>
            <c:extLst>
              <c:ext xmlns:c15="http://schemas.microsoft.com/office/drawing/2012/chart" uri="{CE6537A1-D6FC-4f65-9D91-7224C49458BB}">
                <c15:layout/>
                <c15:showLeaderLines val="0"/>
              </c:ext>
            </c:extLst>
          </c:dLbls>
          <c:cat>
            <c:strRef>
              <c:f>'[Marcelo - Planilha de coleta de dados-2.xlsx]Indicadores'!$D$8:$F$8</c:f>
              <c:strCache>
                <c:ptCount val="3"/>
                <c:pt idx="0">
                  <c:v>Mês 1</c:v>
                </c:pt>
                <c:pt idx="1">
                  <c:v>Mês 2</c:v>
                </c:pt>
                <c:pt idx="2">
                  <c:v>Mês 3</c:v>
                </c:pt>
              </c:strCache>
            </c:strRef>
          </c:cat>
          <c:val>
            <c:numRef>
              <c:f>'[Marcelo - Planilha de coleta de dados-2.xlsx]Indicadores'!$D$9:$F$9</c:f>
              <c:numCache>
                <c:formatCode>0.0%</c:formatCode>
                <c:ptCount val="3"/>
                <c:pt idx="0">
                  <c:v>0.59375</c:v>
                </c:pt>
                <c:pt idx="1">
                  <c:v>0.69354838709677424</c:v>
                </c:pt>
                <c:pt idx="2">
                  <c:v>0.74193548387096753</c:v>
                </c:pt>
              </c:numCache>
            </c:numRef>
          </c:val>
        </c:ser>
        <c:dLbls/>
        <c:axId val="55079680"/>
        <c:axId val="55081216"/>
      </c:barChart>
      <c:catAx>
        <c:axId val="55079680"/>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5081216"/>
        <c:crosses val="autoZero"/>
        <c:auto val="1"/>
        <c:lblAlgn val="ctr"/>
        <c:lblOffset val="100"/>
      </c:catAx>
      <c:valAx>
        <c:axId val="55081216"/>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507968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de coleta de dados-2.xlsx]Indicadores'!$C$46</c:f>
              <c:strCache>
                <c:ptCount val="1"/>
                <c:pt idx="0">
                  <c:v>Proporção de crianças com triagem auditiva</c:v>
                </c:pt>
              </c:strCache>
            </c:strRef>
          </c:tx>
          <c:spPr>
            <a:solidFill>
              <a:schemeClr val="accent6">
                <a:lumMod val="75000"/>
              </a:schemeClr>
            </a:solidFill>
            <a:ln w="25400">
              <a:noFill/>
            </a:ln>
            <a:effectLst>
              <a:outerShdw dist="35921" dir="2700000" algn="br">
                <a:srgbClr val="000000"/>
              </a:outerShdw>
            </a:effectLst>
          </c:spPr>
          <c:dLbls>
            <c:spPr>
              <a:noFill/>
              <a:ln>
                <a:noFill/>
              </a:ln>
              <a:effectLst/>
            </c:spPr>
            <c:dLblPos val="inEnd"/>
            <c:showVal val="1"/>
            <c:extLst>
              <c:ext xmlns:c15="http://schemas.microsoft.com/office/drawing/2012/chart" uri="{CE6537A1-D6FC-4f65-9D91-7224C49458BB}">
                <c15:layout/>
                <c15:showLeaderLines val="0"/>
              </c:ext>
            </c:extLst>
          </c:dLbls>
          <c:cat>
            <c:strRef>
              <c:f>'[Marcelo - Planilha de coleta de dados-2.xlsx]Indicadores'!$D$45:$F$45</c:f>
              <c:strCache>
                <c:ptCount val="3"/>
                <c:pt idx="0">
                  <c:v>Mês 1</c:v>
                </c:pt>
                <c:pt idx="1">
                  <c:v>Mês 2</c:v>
                </c:pt>
                <c:pt idx="2">
                  <c:v>Mês 3</c:v>
                </c:pt>
              </c:strCache>
            </c:strRef>
          </c:cat>
          <c:val>
            <c:numRef>
              <c:f>'[Marcelo - Planilha de coleta de dados-2.xlsx]Indicadores'!$D$46:$F$46</c:f>
              <c:numCache>
                <c:formatCode>0.0%</c:formatCode>
                <c:ptCount val="3"/>
                <c:pt idx="0">
                  <c:v>0.78125</c:v>
                </c:pt>
                <c:pt idx="1">
                  <c:v>0.85483870967741971</c:v>
                </c:pt>
                <c:pt idx="2">
                  <c:v>0.90322580645161465</c:v>
                </c:pt>
              </c:numCache>
            </c:numRef>
          </c:val>
        </c:ser>
        <c:dLbls/>
        <c:axId val="55156096"/>
        <c:axId val="55174272"/>
      </c:barChart>
      <c:catAx>
        <c:axId val="55156096"/>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5174272"/>
        <c:crosses val="autoZero"/>
        <c:auto val="1"/>
        <c:lblAlgn val="ctr"/>
        <c:lblOffset val="100"/>
      </c:catAx>
      <c:valAx>
        <c:axId val="55174272"/>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5156096"/>
        <c:crosses val="autoZero"/>
        <c:crossBetween val="between"/>
        <c:majorUnit val="0.1"/>
        <c:minorUnit val="2.0000000000000011E-2"/>
      </c:valAx>
      <c:spPr>
        <a:solidFill>
          <a:srgbClr val="FFFFFF"/>
        </a:solidFill>
        <a:ln w="25400">
          <a:noFill/>
        </a:ln>
      </c:spPr>
    </c:plotArea>
    <c:plotVisOnly val="1"/>
    <c:dispBlanksAs val="gap"/>
  </c:chart>
  <c:spPr>
    <a:solidFill>
      <a:srgbClr val="FFFFFF"/>
    </a:solidFill>
    <a:ln w="3175">
      <a:solidFill>
        <a:sysClr val="windowText" lastClr="00000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de coleta de dados-2.xlsx]Indicadores'!$C$51</c:f>
              <c:strCache>
                <c:ptCount val="1"/>
                <c:pt idx="0">
                  <c:v>Proporção de crianças com teste do pezinho realizado até 7 dias de vida</c:v>
                </c:pt>
              </c:strCache>
            </c:strRef>
          </c:tx>
          <c:spPr>
            <a:solidFill>
              <a:schemeClr val="accent6">
                <a:lumMod val="75000"/>
              </a:schemeClr>
            </a:solidFill>
            <a:ln w="25400">
              <a:noFill/>
            </a:ln>
          </c:spPr>
          <c:dLbls>
            <c:spPr>
              <a:noFill/>
              <a:ln>
                <a:noFill/>
              </a:ln>
              <a:effectLst/>
            </c:spPr>
            <c:dLblPos val="inEnd"/>
            <c:showVal val="1"/>
            <c:extLst>
              <c:ext xmlns:c15="http://schemas.microsoft.com/office/drawing/2012/chart" uri="{CE6537A1-D6FC-4f65-9D91-7224C49458BB}">
                <c15:layout/>
                <c15:showLeaderLines val="0"/>
              </c:ext>
            </c:extLst>
          </c:dLbls>
          <c:cat>
            <c:strRef>
              <c:f>'[Marcelo - Planilha de coleta de dados-2.xlsx]Indicadores'!$D$50:$F$50</c:f>
              <c:strCache>
                <c:ptCount val="3"/>
                <c:pt idx="0">
                  <c:v>Mês 1</c:v>
                </c:pt>
                <c:pt idx="1">
                  <c:v>Mês 2</c:v>
                </c:pt>
                <c:pt idx="2">
                  <c:v>Mês 3</c:v>
                </c:pt>
              </c:strCache>
            </c:strRef>
          </c:cat>
          <c:val>
            <c:numRef>
              <c:f>'[Marcelo - Planilha de coleta de dados-2.xlsx]Indicadores'!$D$51:$F$51</c:f>
              <c:numCache>
                <c:formatCode>0.0%</c:formatCode>
                <c:ptCount val="3"/>
                <c:pt idx="0">
                  <c:v>0.84375000000000311</c:v>
                </c:pt>
                <c:pt idx="1">
                  <c:v>0.9193548387096776</c:v>
                </c:pt>
                <c:pt idx="2">
                  <c:v>0.94623655913978499</c:v>
                </c:pt>
              </c:numCache>
            </c:numRef>
          </c:val>
        </c:ser>
        <c:dLbls/>
        <c:axId val="55183232"/>
        <c:axId val="55184768"/>
      </c:barChart>
      <c:catAx>
        <c:axId val="55183232"/>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5184768"/>
        <c:crosses val="autoZero"/>
        <c:auto val="1"/>
        <c:lblAlgn val="ctr"/>
        <c:lblOffset val="100"/>
      </c:catAx>
      <c:valAx>
        <c:axId val="55184768"/>
        <c:scaling>
          <c:orientation val="minMax"/>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518323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de coleta de dados-2.xlsx]Indicadores'!$C$51</c:f>
              <c:strCache>
                <c:ptCount val="1"/>
                <c:pt idx="0">
                  <c:v>Proporção de crianças com teste do pezinho realizado até 7 dias de vida</c:v>
                </c:pt>
              </c:strCache>
            </c:strRef>
          </c:tx>
          <c:spPr>
            <a:solidFill>
              <a:schemeClr val="accent6">
                <a:lumMod val="75000"/>
              </a:schemeClr>
            </a:solidFill>
            <a:ln w="25400">
              <a:noFill/>
            </a:ln>
          </c:spPr>
          <c:dLbls>
            <c:spPr>
              <a:noFill/>
              <a:ln>
                <a:noFill/>
              </a:ln>
              <a:effectLst/>
            </c:spPr>
            <c:dLblPos val="inEnd"/>
            <c:showVal val="1"/>
            <c:extLst>
              <c:ext xmlns:c15="http://schemas.microsoft.com/office/drawing/2012/chart" uri="{CE6537A1-D6FC-4f65-9D91-7224C49458BB}">
                <c15:layout/>
                <c15:showLeaderLines val="0"/>
              </c:ext>
            </c:extLst>
          </c:dLbls>
          <c:cat>
            <c:strRef>
              <c:f>'[Marcelo - Planilha de coleta de dados-2.xlsx]Indicadores'!$D$50:$F$50</c:f>
              <c:strCache>
                <c:ptCount val="3"/>
                <c:pt idx="0">
                  <c:v>Mês 1</c:v>
                </c:pt>
                <c:pt idx="1">
                  <c:v>Mês 2</c:v>
                </c:pt>
                <c:pt idx="2">
                  <c:v>Mês 3</c:v>
                </c:pt>
              </c:strCache>
            </c:strRef>
          </c:cat>
          <c:val>
            <c:numRef>
              <c:f>'[Marcelo - Planilha de coleta de dados-2.xlsx]Indicadores'!$D$51:$F$51</c:f>
              <c:numCache>
                <c:formatCode>0.0%</c:formatCode>
                <c:ptCount val="3"/>
                <c:pt idx="0">
                  <c:v>0.84375000000000333</c:v>
                </c:pt>
                <c:pt idx="1">
                  <c:v>0.9193548387096776</c:v>
                </c:pt>
                <c:pt idx="2">
                  <c:v>0.94623655913978499</c:v>
                </c:pt>
              </c:numCache>
            </c:numRef>
          </c:val>
        </c:ser>
        <c:dLbls/>
        <c:axId val="55223040"/>
        <c:axId val="55224576"/>
      </c:barChart>
      <c:catAx>
        <c:axId val="55223040"/>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5224576"/>
        <c:crosses val="autoZero"/>
        <c:auto val="1"/>
        <c:lblAlgn val="ctr"/>
        <c:lblOffset val="100"/>
      </c:catAx>
      <c:valAx>
        <c:axId val="55224576"/>
        <c:scaling>
          <c:orientation val="minMax"/>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522304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de coleta de dados.xlsx]Indicadores'!$C$95</c:f>
              <c:strCache>
                <c:ptCount val="1"/>
                <c:pt idx="0">
                  <c:v>Número de crianças colocadas para mamar durante a primeira consulta.</c:v>
                </c:pt>
              </c:strCache>
            </c:strRef>
          </c:tx>
          <c:spPr>
            <a:solidFill>
              <a:schemeClr val="accent6">
                <a:lumMod val="75000"/>
              </a:schemeClr>
            </a:solidFill>
            <a:ln w="25400">
              <a:noFill/>
            </a:ln>
            <a:effectLst>
              <a:outerShdw dist="35921" dir="2700000" algn="br">
                <a:srgbClr val="000000"/>
              </a:outerShdw>
            </a:effectLst>
          </c:spPr>
          <c:dLbls>
            <c:spPr>
              <a:noFill/>
              <a:ln>
                <a:noFill/>
              </a:ln>
              <a:effectLst/>
            </c:spPr>
            <c:dLblPos val="inEnd"/>
            <c:showVal val="1"/>
            <c:extLst>
              <c:ext xmlns:c15="http://schemas.microsoft.com/office/drawing/2012/chart" uri="{CE6537A1-D6FC-4f65-9D91-7224C49458BB}">
                <c15:layout/>
                <c15:showLeaderLines val="0"/>
              </c:ext>
            </c:extLst>
          </c:dLbls>
          <c:cat>
            <c:strRef>
              <c:f>'[Marcelo - Planilha de coleta de dados.xlsx]Indicadores'!$D$94:$F$94</c:f>
              <c:strCache>
                <c:ptCount val="3"/>
                <c:pt idx="0">
                  <c:v>Mês 1</c:v>
                </c:pt>
                <c:pt idx="1">
                  <c:v>Mês 2</c:v>
                </c:pt>
                <c:pt idx="2">
                  <c:v>Mês 3</c:v>
                </c:pt>
              </c:strCache>
            </c:strRef>
          </c:cat>
          <c:val>
            <c:numRef>
              <c:f>'[Marcelo - Planilha de coleta de dados.xlsx]Indicadores'!$D$95:$F$95</c:f>
              <c:numCache>
                <c:formatCode>0.0%</c:formatCode>
                <c:ptCount val="3"/>
                <c:pt idx="0">
                  <c:v>0.15625000000000044</c:v>
                </c:pt>
                <c:pt idx="1">
                  <c:v>0.22580645161290341</c:v>
                </c:pt>
                <c:pt idx="2">
                  <c:v>0.24731182795698925</c:v>
                </c:pt>
              </c:numCache>
            </c:numRef>
          </c:val>
        </c:ser>
        <c:dLbls/>
        <c:axId val="55307648"/>
        <c:axId val="55780480"/>
      </c:barChart>
      <c:catAx>
        <c:axId val="55307648"/>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5780480"/>
        <c:crosses val="autoZero"/>
        <c:auto val="1"/>
        <c:lblAlgn val="ctr"/>
        <c:lblOffset val="100"/>
      </c:catAx>
      <c:valAx>
        <c:axId val="55780480"/>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530764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final de saúde bucal-1.xlsx]Indicadores'!$C$4</c:f>
              <c:strCache>
                <c:ptCount val="1"/>
                <c:pt idx="0">
                  <c:v>Proporção de crianças residentes na área de abrangência da unidade de saúde com primeira consulta odontológica programática.</c:v>
                </c:pt>
              </c:strCache>
            </c:strRef>
          </c:tx>
          <c:spPr>
            <a:solidFill>
              <a:schemeClr val="accent6">
                <a:lumMod val="75000"/>
              </a:schemeClr>
            </a:solidFill>
            <a:ln w="25400">
              <a:noFill/>
            </a:ln>
          </c:spPr>
          <c:dLbls>
            <c:spPr>
              <a:noFill/>
              <a:ln>
                <a:noFill/>
              </a:ln>
              <a:effectLst/>
            </c:spPr>
            <c:dLblPos val="inEnd"/>
            <c:showVal val="1"/>
            <c:extLst>
              <c:ext xmlns:c15="http://schemas.microsoft.com/office/drawing/2012/chart" uri="{CE6537A1-D6FC-4f65-9D91-7224C49458BB}">
                <c15:layout/>
                <c15:showLeaderLines val="0"/>
              </c:ext>
            </c:extLst>
          </c:dLbls>
          <c:cat>
            <c:strRef>
              <c:f>'[Marcelo - Planilha final de saúde bucal-1.xlsx]Indicadores'!$D$3:$F$3</c:f>
              <c:strCache>
                <c:ptCount val="3"/>
                <c:pt idx="0">
                  <c:v>Mês 1</c:v>
                </c:pt>
                <c:pt idx="1">
                  <c:v>Mês 2</c:v>
                </c:pt>
                <c:pt idx="2">
                  <c:v>Mês 3</c:v>
                </c:pt>
              </c:strCache>
            </c:strRef>
          </c:cat>
          <c:val>
            <c:numRef>
              <c:f>'[Marcelo - Planilha final de saúde bucal-1.xlsx]Indicadores'!$D$4:$F$4</c:f>
              <c:numCache>
                <c:formatCode>0.0%</c:formatCode>
                <c:ptCount val="3"/>
                <c:pt idx="0">
                  <c:v>0.18705035971223158</c:v>
                </c:pt>
                <c:pt idx="1">
                  <c:v>0.34532374100719432</c:v>
                </c:pt>
                <c:pt idx="2">
                  <c:v>0.52517985611511331</c:v>
                </c:pt>
              </c:numCache>
            </c:numRef>
          </c:val>
        </c:ser>
        <c:dLbls/>
        <c:axId val="58333056"/>
        <c:axId val="58334592"/>
      </c:barChart>
      <c:catAx>
        <c:axId val="58333056"/>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8334592"/>
        <c:crosses val="autoZero"/>
        <c:auto val="1"/>
        <c:lblAlgn val="ctr"/>
        <c:lblOffset val="100"/>
      </c:catAx>
      <c:valAx>
        <c:axId val="58334592"/>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833305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final de saúde bucal-1.xlsx]Indicadores'!$C$9</c:f>
              <c:strCache>
                <c:ptCount val="1"/>
                <c:pt idx="0">
                  <c:v>Proporção de crianças de 6 a 72 meses com necessidade de tratamento odontológico.</c:v>
                </c:pt>
              </c:strCache>
            </c:strRef>
          </c:tx>
          <c:spPr>
            <a:solidFill>
              <a:schemeClr val="accent6">
                <a:lumMod val="75000"/>
              </a:schemeClr>
            </a:solidFill>
            <a:ln w="25400">
              <a:noFill/>
            </a:ln>
            <a:effectLst>
              <a:outerShdw dist="35921" dir="2700000" algn="br">
                <a:srgbClr val="000000"/>
              </a:outerShdw>
            </a:effectLst>
          </c:spPr>
          <c:dLbls>
            <c:spPr>
              <a:noFill/>
              <a:ln>
                <a:noFill/>
              </a:ln>
              <a:effectLst/>
            </c:spPr>
            <c:dLblPos val="inEnd"/>
            <c:showVal val="1"/>
            <c:extLst>
              <c:ext xmlns:c15="http://schemas.microsoft.com/office/drawing/2012/chart" uri="{CE6537A1-D6FC-4f65-9D91-7224C49458BB}">
                <c15:layout/>
                <c15:showLeaderLines val="0"/>
              </c:ext>
            </c:extLst>
          </c:dLbls>
          <c:cat>
            <c:strRef>
              <c:f>'[Marcelo - Planilha final de saúde bucal-1.xlsx]Indicadores'!$D$8:$F$8</c:f>
              <c:strCache>
                <c:ptCount val="3"/>
                <c:pt idx="0">
                  <c:v>Mês 1</c:v>
                </c:pt>
                <c:pt idx="1">
                  <c:v>Mês 2</c:v>
                </c:pt>
                <c:pt idx="2">
                  <c:v>Mês 3</c:v>
                </c:pt>
              </c:strCache>
            </c:strRef>
          </c:cat>
          <c:val>
            <c:numRef>
              <c:f>'[Marcelo - Planilha final de saúde bucal-1.xlsx]Indicadores'!$D$9:$F$9</c:f>
              <c:numCache>
                <c:formatCode>0.0%</c:formatCode>
                <c:ptCount val="3"/>
                <c:pt idx="0">
                  <c:v>0.76923076923076927</c:v>
                </c:pt>
                <c:pt idx="1">
                  <c:v>0.8333333333333337</c:v>
                </c:pt>
                <c:pt idx="2">
                  <c:v>0.80821917808219179</c:v>
                </c:pt>
              </c:numCache>
            </c:numRef>
          </c:val>
        </c:ser>
        <c:dLbls/>
        <c:axId val="58383360"/>
        <c:axId val="58446592"/>
      </c:barChart>
      <c:catAx>
        <c:axId val="58383360"/>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8446592"/>
        <c:crosses val="autoZero"/>
        <c:auto val="1"/>
        <c:lblAlgn val="ctr"/>
        <c:lblOffset val="100"/>
      </c:catAx>
      <c:valAx>
        <c:axId val="58446592"/>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838336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'[Marcelo - Planilha final de saúde bucal-1.xlsx]Indicadores'!$C$19</c:f>
              <c:strCache>
                <c:ptCount val="1"/>
                <c:pt idx="0">
                  <c:v>Proporção de crianças com tratamento dentário concluído.      </c:v>
                </c:pt>
              </c:strCache>
            </c:strRef>
          </c:tx>
          <c:spPr>
            <a:solidFill>
              <a:schemeClr val="accent6">
                <a:lumMod val="75000"/>
              </a:schemeClr>
            </a:solidFill>
            <a:ln w="25400">
              <a:noFill/>
            </a:ln>
            <a:effectLst>
              <a:outerShdw dist="35921" dir="2700000" algn="br">
                <a:srgbClr val="000000"/>
              </a:outerShdw>
            </a:effectLst>
          </c:spPr>
          <c:dLbls>
            <c:dLbl>
              <c:idx val="0"/>
              <c:layout/>
              <c:dLblPos val="inEnd"/>
              <c:showVal val="1"/>
              <c:extLst>
                <c:ext xmlns:c15="http://schemas.microsoft.com/office/drawing/2012/chart" uri="{CE6537A1-D6FC-4f65-9D91-7224C49458BB}">
                  <c15:layout/>
                </c:ext>
              </c:extLst>
            </c:dLbl>
            <c:dLbl>
              <c:idx val="1"/>
              <c:layout/>
              <c:dLblPos val="inEnd"/>
              <c:showVal val="1"/>
              <c:extLst>
                <c:ext xmlns:c15="http://schemas.microsoft.com/office/drawing/2012/chart" uri="{CE6537A1-D6FC-4f65-9D91-7224C49458BB}">
                  <c15:layout/>
                </c:ext>
              </c:extLst>
            </c:dLbl>
            <c:dLbl>
              <c:idx val="2"/>
              <c:layout/>
              <c:dLblPos val="inEnd"/>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strRef>
              <c:f>'[Marcelo - Planilha final de saúde bucal-1.xlsx]Indicadores'!$D$18:$F$18</c:f>
              <c:strCache>
                <c:ptCount val="3"/>
                <c:pt idx="0">
                  <c:v>Mês 1</c:v>
                </c:pt>
                <c:pt idx="1">
                  <c:v>Mês 2</c:v>
                </c:pt>
                <c:pt idx="2">
                  <c:v>Mês 3</c:v>
                </c:pt>
              </c:strCache>
            </c:strRef>
          </c:cat>
          <c:val>
            <c:numRef>
              <c:f>'[Marcelo - Planilha final de saúde bucal-1.xlsx]Indicadores'!$D$19:$F$19</c:f>
              <c:numCache>
                <c:formatCode>0.0%</c:formatCode>
                <c:ptCount val="3"/>
                <c:pt idx="0">
                  <c:v>0.84615384615385003</c:v>
                </c:pt>
                <c:pt idx="1">
                  <c:v>0.5625</c:v>
                </c:pt>
                <c:pt idx="2">
                  <c:v>0.42465753424657526</c:v>
                </c:pt>
              </c:numCache>
            </c:numRef>
          </c:val>
        </c:ser>
        <c:dLbls/>
        <c:axId val="58480128"/>
        <c:axId val="58481664"/>
      </c:barChart>
      <c:catAx>
        <c:axId val="58480128"/>
        <c:scaling>
          <c:orientation val="minMax"/>
        </c:scaling>
        <c:axPos val="b"/>
        <c:numFmt formatCode="General" sourceLinked="1"/>
        <c:tickLblPos val="nextTo"/>
        <c:spPr>
          <a:ln w="3175">
            <a:solidFill>
              <a:srgbClr val="808080"/>
            </a:solidFill>
            <a:prstDash val="solid"/>
          </a:ln>
        </c:spPr>
        <c:txPr>
          <a:bodyPr rot="0" vert="horz"/>
          <a:lstStyle/>
          <a:p>
            <a:pPr>
              <a:defRPr/>
            </a:pPr>
            <a:endParaRPr lang="pt-BR"/>
          </a:p>
        </c:txPr>
        <c:crossAx val="58481664"/>
        <c:crosses val="autoZero"/>
        <c:auto val="1"/>
        <c:lblAlgn val="ctr"/>
        <c:lblOffset val="100"/>
      </c:catAx>
      <c:valAx>
        <c:axId val="58481664"/>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a:pPr>
            <a:endParaRPr lang="pt-BR"/>
          </a:p>
        </c:txPr>
        <c:crossAx val="5848012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pt-BR"/>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AEFD97C-CE29-4880-87ED-0EC16F42B110}" type="datetimeFigureOut">
              <a:rPr lang="pt-BR"/>
              <a:pPr>
                <a:defRPr/>
              </a:pPr>
              <a:t>23/01/2015</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BFA936-2D53-4A92-B9DA-738780FBF8BB}" type="slidenum">
              <a:rPr lang="pt-BR"/>
              <a:pPr>
                <a:defRPr/>
              </a:pPr>
              <a:t>‹nº›</a:t>
            </a:fld>
            <a:endParaRPr lang="pt-BR"/>
          </a:p>
        </p:txBody>
      </p:sp>
    </p:spTree>
    <p:extLst>
      <p:ext uri="{BB962C8B-B14F-4D97-AF65-F5344CB8AC3E}">
        <p14:creationId xmlns:p14="http://schemas.microsoft.com/office/powerpoint/2010/main" xmlns="" val="844545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91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B206E85-1CA6-4FD6-BA5B-D9800EDD1D56}" type="slidenum">
              <a:rPr lang="pt-BR" smtClean="0"/>
              <a:pPr>
                <a:defRPr/>
              </a:pPr>
              <a:t>1</a:t>
            </a:fld>
            <a:endParaRPr lang="pt-BR"/>
          </a:p>
        </p:txBody>
      </p:sp>
    </p:spTree>
    <p:extLst>
      <p:ext uri="{BB962C8B-B14F-4D97-AF65-F5344CB8AC3E}">
        <p14:creationId xmlns:p14="http://schemas.microsoft.com/office/powerpoint/2010/main" xmlns="" val="71733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83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F729B705-EC02-4955-9FBB-1A0884FB2840}" type="slidenum">
              <a:rPr lang="pt-BR" smtClean="0"/>
              <a:pPr>
                <a:defRPr/>
              </a:pPr>
              <a:t>10</a:t>
            </a:fld>
            <a:endParaRPr lang="pt-BR"/>
          </a:p>
        </p:txBody>
      </p:sp>
    </p:spTree>
    <p:extLst>
      <p:ext uri="{BB962C8B-B14F-4D97-AF65-F5344CB8AC3E}">
        <p14:creationId xmlns:p14="http://schemas.microsoft.com/office/powerpoint/2010/main" xmlns="" val="131806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93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AFFF7BED-12FD-4356-BCC6-1A28DAF0485C}" type="slidenum">
              <a:rPr lang="pt-BR" smtClean="0"/>
              <a:pPr>
                <a:defRPr/>
              </a:pPr>
              <a:t>11</a:t>
            </a:fld>
            <a:endParaRPr lang="pt-BR"/>
          </a:p>
        </p:txBody>
      </p:sp>
    </p:spTree>
    <p:extLst>
      <p:ext uri="{BB962C8B-B14F-4D97-AF65-F5344CB8AC3E}">
        <p14:creationId xmlns:p14="http://schemas.microsoft.com/office/powerpoint/2010/main" xmlns="" val="149014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04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8C75302F-22E4-4632-98AE-D44DABF200DB}" type="slidenum">
              <a:rPr lang="pt-BR" smtClean="0"/>
              <a:pPr>
                <a:defRPr/>
              </a:pPr>
              <a:t>12</a:t>
            </a:fld>
            <a:endParaRPr lang="pt-BR"/>
          </a:p>
        </p:txBody>
      </p:sp>
    </p:spTree>
    <p:extLst>
      <p:ext uri="{BB962C8B-B14F-4D97-AF65-F5344CB8AC3E}">
        <p14:creationId xmlns:p14="http://schemas.microsoft.com/office/powerpoint/2010/main" xmlns="" val="66915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14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7E4C9D2-7632-44BE-B502-13806AFF9187}" type="slidenum">
              <a:rPr lang="pt-BR" smtClean="0"/>
              <a:pPr>
                <a:defRPr/>
              </a:pPr>
              <a:t>13</a:t>
            </a:fld>
            <a:endParaRPr lang="pt-BR"/>
          </a:p>
        </p:txBody>
      </p:sp>
    </p:spTree>
    <p:extLst>
      <p:ext uri="{BB962C8B-B14F-4D97-AF65-F5344CB8AC3E}">
        <p14:creationId xmlns:p14="http://schemas.microsoft.com/office/powerpoint/2010/main" xmlns="" val="73752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24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7D3329A4-CFAB-4C42-8457-89E997289025}" type="slidenum">
              <a:rPr lang="pt-BR" smtClean="0"/>
              <a:pPr>
                <a:defRPr/>
              </a:pPr>
              <a:t>14</a:t>
            </a:fld>
            <a:endParaRPr lang="pt-BR"/>
          </a:p>
        </p:txBody>
      </p:sp>
    </p:spTree>
    <p:extLst>
      <p:ext uri="{BB962C8B-B14F-4D97-AF65-F5344CB8AC3E}">
        <p14:creationId xmlns:p14="http://schemas.microsoft.com/office/powerpoint/2010/main" xmlns="" val="230643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349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0E281DC5-39AD-4BD5-AF38-CAFC23F24FBF}" type="slidenum">
              <a:rPr lang="pt-BR" smtClean="0"/>
              <a:pPr>
                <a:defRPr/>
              </a:pPr>
              <a:t>15</a:t>
            </a:fld>
            <a:endParaRPr lang="pt-BR"/>
          </a:p>
        </p:txBody>
      </p:sp>
    </p:spTree>
    <p:extLst>
      <p:ext uri="{BB962C8B-B14F-4D97-AF65-F5344CB8AC3E}">
        <p14:creationId xmlns:p14="http://schemas.microsoft.com/office/powerpoint/2010/main" xmlns="" val="388956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45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63F1E3EC-0A4C-4E74-8F6D-6ADA8017EA80}" type="slidenum">
              <a:rPr lang="pt-BR" smtClean="0"/>
              <a:pPr>
                <a:defRPr/>
              </a:pPr>
              <a:t>16</a:t>
            </a:fld>
            <a:endParaRPr lang="pt-BR"/>
          </a:p>
        </p:txBody>
      </p:sp>
    </p:spTree>
    <p:extLst>
      <p:ext uri="{BB962C8B-B14F-4D97-AF65-F5344CB8AC3E}">
        <p14:creationId xmlns:p14="http://schemas.microsoft.com/office/powerpoint/2010/main" xmlns="" val="359091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55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F7F64072-B45A-496F-9A97-590C4A2E6E23}" type="slidenum">
              <a:rPr lang="pt-BR" smtClean="0"/>
              <a:pPr>
                <a:defRPr/>
              </a:pPr>
              <a:t>17</a:t>
            </a:fld>
            <a:endParaRPr lang="pt-BR"/>
          </a:p>
        </p:txBody>
      </p:sp>
    </p:spTree>
    <p:extLst>
      <p:ext uri="{BB962C8B-B14F-4D97-AF65-F5344CB8AC3E}">
        <p14:creationId xmlns:p14="http://schemas.microsoft.com/office/powerpoint/2010/main" xmlns="" val="2488176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65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A2878DFE-9FC4-421C-8E85-9DF4B906CA60}" type="slidenum">
              <a:rPr lang="pt-BR" smtClean="0"/>
              <a:pPr>
                <a:defRPr/>
              </a:pPr>
              <a:t>18</a:t>
            </a:fld>
            <a:endParaRPr lang="pt-BR"/>
          </a:p>
        </p:txBody>
      </p:sp>
    </p:spTree>
    <p:extLst>
      <p:ext uri="{BB962C8B-B14F-4D97-AF65-F5344CB8AC3E}">
        <p14:creationId xmlns:p14="http://schemas.microsoft.com/office/powerpoint/2010/main" xmlns="" val="259922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75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235B7E05-7B9A-46B8-BE12-A451281192A7}" type="slidenum">
              <a:rPr lang="pt-BR" smtClean="0"/>
              <a:pPr>
                <a:defRPr/>
              </a:pPr>
              <a:t>19</a:t>
            </a:fld>
            <a:endParaRPr lang="pt-BR"/>
          </a:p>
        </p:txBody>
      </p:sp>
    </p:spTree>
    <p:extLst>
      <p:ext uri="{BB962C8B-B14F-4D97-AF65-F5344CB8AC3E}">
        <p14:creationId xmlns:p14="http://schemas.microsoft.com/office/powerpoint/2010/main" xmlns="" val="79197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01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DF3EF532-04FF-4962-93A1-508D34A1FBD5}" type="slidenum">
              <a:rPr lang="pt-BR" smtClean="0"/>
              <a:pPr>
                <a:defRPr/>
              </a:pPr>
              <a:t>2</a:t>
            </a:fld>
            <a:endParaRPr lang="pt-BR"/>
          </a:p>
        </p:txBody>
      </p:sp>
    </p:spTree>
    <p:extLst>
      <p:ext uri="{BB962C8B-B14F-4D97-AF65-F5344CB8AC3E}">
        <p14:creationId xmlns:p14="http://schemas.microsoft.com/office/powerpoint/2010/main" xmlns="" val="2693246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86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773D9066-819B-467A-8F5D-3C87D6C055F4}" type="slidenum">
              <a:rPr lang="pt-BR" smtClean="0"/>
              <a:pPr>
                <a:defRPr/>
              </a:pPr>
              <a:t>20</a:t>
            </a:fld>
            <a:endParaRPr lang="pt-BR"/>
          </a:p>
        </p:txBody>
      </p:sp>
    </p:spTree>
    <p:extLst>
      <p:ext uri="{BB962C8B-B14F-4D97-AF65-F5344CB8AC3E}">
        <p14:creationId xmlns:p14="http://schemas.microsoft.com/office/powerpoint/2010/main" xmlns="" val="1500205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96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2750C3D8-9E8F-4BF0-BBDA-41191D269D32}" type="slidenum">
              <a:rPr lang="pt-BR" smtClean="0"/>
              <a:pPr>
                <a:defRPr/>
              </a:pPr>
              <a:t>21</a:t>
            </a:fld>
            <a:endParaRPr lang="pt-BR"/>
          </a:p>
        </p:txBody>
      </p:sp>
    </p:spTree>
    <p:extLst>
      <p:ext uri="{BB962C8B-B14F-4D97-AF65-F5344CB8AC3E}">
        <p14:creationId xmlns:p14="http://schemas.microsoft.com/office/powerpoint/2010/main" xmlns="" val="1450064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06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86ADF6CD-387D-420B-B872-7756CDCA3FB5}" type="slidenum">
              <a:rPr lang="pt-BR" smtClean="0"/>
              <a:pPr>
                <a:defRPr/>
              </a:pPr>
              <a:t>22</a:t>
            </a:fld>
            <a:endParaRPr lang="pt-BR"/>
          </a:p>
        </p:txBody>
      </p:sp>
    </p:spTree>
    <p:extLst>
      <p:ext uri="{BB962C8B-B14F-4D97-AF65-F5344CB8AC3E}">
        <p14:creationId xmlns:p14="http://schemas.microsoft.com/office/powerpoint/2010/main" xmlns="" val="3451595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16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50BD20BC-76E5-4017-9C33-D22F6027ADDB}" type="slidenum">
              <a:rPr lang="pt-BR" smtClean="0"/>
              <a:pPr>
                <a:defRPr/>
              </a:pPr>
              <a:t>23</a:t>
            </a:fld>
            <a:endParaRPr lang="pt-BR"/>
          </a:p>
        </p:txBody>
      </p:sp>
    </p:spTree>
    <p:extLst>
      <p:ext uri="{BB962C8B-B14F-4D97-AF65-F5344CB8AC3E}">
        <p14:creationId xmlns:p14="http://schemas.microsoft.com/office/powerpoint/2010/main" xmlns="" val="610470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27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AE63975-3B55-4A5B-85C1-62760750636E}" type="slidenum">
              <a:rPr lang="pt-BR" smtClean="0"/>
              <a:pPr>
                <a:defRPr/>
              </a:pPr>
              <a:t>24</a:t>
            </a:fld>
            <a:endParaRPr lang="pt-BR"/>
          </a:p>
        </p:txBody>
      </p:sp>
    </p:spTree>
    <p:extLst>
      <p:ext uri="{BB962C8B-B14F-4D97-AF65-F5344CB8AC3E}">
        <p14:creationId xmlns:p14="http://schemas.microsoft.com/office/powerpoint/2010/main" xmlns="" val="1131614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37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6769789A-260C-4AE8-A4EA-2DF23E66A117}" type="slidenum">
              <a:rPr lang="pt-BR" smtClean="0"/>
              <a:pPr>
                <a:defRPr/>
              </a:pPr>
              <a:t>25</a:t>
            </a:fld>
            <a:endParaRPr lang="pt-BR"/>
          </a:p>
        </p:txBody>
      </p:sp>
    </p:spTree>
    <p:extLst>
      <p:ext uri="{BB962C8B-B14F-4D97-AF65-F5344CB8AC3E}">
        <p14:creationId xmlns:p14="http://schemas.microsoft.com/office/powerpoint/2010/main" xmlns="" val="470646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73296F49-E843-4B26-B0FA-A5BDF4073EC3}" type="slidenum">
              <a:rPr lang="pt-BR" smtClean="0"/>
              <a:pPr>
                <a:defRPr/>
              </a:pPr>
              <a:t>26</a:t>
            </a:fld>
            <a:endParaRPr lang="pt-BR"/>
          </a:p>
        </p:txBody>
      </p:sp>
    </p:spTree>
    <p:extLst>
      <p:ext uri="{BB962C8B-B14F-4D97-AF65-F5344CB8AC3E}">
        <p14:creationId xmlns:p14="http://schemas.microsoft.com/office/powerpoint/2010/main" xmlns="" val="3330462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57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0A9D18F0-16C4-4429-A12D-09611ABAC446}" type="slidenum">
              <a:rPr lang="pt-BR" smtClean="0"/>
              <a:pPr>
                <a:defRPr/>
              </a:pPr>
              <a:t>27</a:t>
            </a:fld>
            <a:endParaRPr lang="pt-BR"/>
          </a:p>
        </p:txBody>
      </p:sp>
    </p:spTree>
    <p:extLst>
      <p:ext uri="{BB962C8B-B14F-4D97-AF65-F5344CB8AC3E}">
        <p14:creationId xmlns:p14="http://schemas.microsoft.com/office/powerpoint/2010/main" xmlns="" val="3677233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68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C19C6F3D-1595-42B7-9749-760DE1D30818}" type="slidenum">
              <a:rPr lang="pt-BR" smtClean="0"/>
              <a:pPr>
                <a:defRPr/>
              </a:pPr>
              <a:t>28</a:t>
            </a:fld>
            <a:endParaRPr lang="pt-BR"/>
          </a:p>
        </p:txBody>
      </p:sp>
    </p:spTree>
    <p:extLst>
      <p:ext uri="{BB962C8B-B14F-4D97-AF65-F5344CB8AC3E}">
        <p14:creationId xmlns:p14="http://schemas.microsoft.com/office/powerpoint/2010/main" xmlns="" val="838403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78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257825C4-E601-4BEB-837F-53EF6FDDD26D}" type="slidenum">
              <a:rPr lang="pt-BR" smtClean="0"/>
              <a:pPr>
                <a:defRPr/>
              </a:pPr>
              <a:t>29</a:t>
            </a:fld>
            <a:endParaRPr lang="pt-BR"/>
          </a:p>
        </p:txBody>
      </p:sp>
    </p:spTree>
    <p:extLst>
      <p:ext uri="{BB962C8B-B14F-4D97-AF65-F5344CB8AC3E}">
        <p14:creationId xmlns:p14="http://schemas.microsoft.com/office/powerpoint/2010/main" xmlns="" val="402570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12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5ED335E-0550-4E1A-BDDF-557D715F413A}" type="slidenum">
              <a:rPr lang="pt-BR" smtClean="0"/>
              <a:pPr>
                <a:defRPr/>
              </a:pPr>
              <a:t>3</a:t>
            </a:fld>
            <a:endParaRPr lang="pt-BR"/>
          </a:p>
        </p:txBody>
      </p:sp>
    </p:spTree>
    <p:extLst>
      <p:ext uri="{BB962C8B-B14F-4D97-AF65-F5344CB8AC3E}">
        <p14:creationId xmlns:p14="http://schemas.microsoft.com/office/powerpoint/2010/main" xmlns="" val="119334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88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64672E39-FA2D-4000-B1B3-D76D1C5DC980}" type="slidenum">
              <a:rPr lang="pt-BR" smtClean="0"/>
              <a:pPr>
                <a:defRPr/>
              </a:pPr>
              <a:t>30</a:t>
            </a:fld>
            <a:endParaRPr lang="pt-BR"/>
          </a:p>
        </p:txBody>
      </p:sp>
    </p:spTree>
    <p:extLst>
      <p:ext uri="{BB962C8B-B14F-4D97-AF65-F5344CB8AC3E}">
        <p14:creationId xmlns:p14="http://schemas.microsoft.com/office/powerpoint/2010/main" xmlns="" val="1746801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98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5C24FD9-3F1E-4A5A-8843-AB86DBC9428E}" type="slidenum">
              <a:rPr lang="pt-BR" smtClean="0"/>
              <a:pPr>
                <a:defRPr/>
              </a:pPr>
              <a:t>31</a:t>
            </a:fld>
            <a:endParaRPr lang="pt-BR"/>
          </a:p>
        </p:txBody>
      </p:sp>
    </p:spTree>
    <p:extLst>
      <p:ext uri="{BB962C8B-B14F-4D97-AF65-F5344CB8AC3E}">
        <p14:creationId xmlns:p14="http://schemas.microsoft.com/office/powerpoint/2010/main" xmlns="" val="3307249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08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D521FB33-2828-4467-8109-4B55A43A4206}" type="slidenum">
              <a:rPr lang="pt-BR" smtClean="0"/>
              <a:pPr>
                <a:defRPr/>
              </a:pPr>
              <a:t>32</a:t>
            </a:fld>
            <a:endParaRPr lang="pt-BR"/>
          </a:p>
        </p:txBody>
      </p:sp>
    </p:spTree>
    <p:extLst>
      <p:ext uri="{BB962C8B-B14F-4D97-AF65-F5344CB8AC3E}">
        <p14:creationId xmlns:p14="http://schemas.microsoft.com/office/powerpoint/2010/main" xmlns="" val="1453446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19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931EB54A-AE62-43BB-8456-352009596E03}" type="slidenum">
              <a:rPr lang="pt-BR" smtClean="0"/>
              <a:pPr>
                <a:defRPr/>
              </a:pPr>
              <a:t>33</a:t>
            </a:fld>
            <a:endParaRPr lang="pt-BR"/>
          </a:p>
        </p:txBody>
      </p:sp>
    </p:spTree>
    <p:extLst>
      <p:ext uri="{BB962C8B-B14F-4D97-AF65-F5344CB8AC3E}">
        <p14:creationId xmlns:p14="http://schemas.microsoft.com/office/powerpoint/2010/main" xmlns="" val="1364490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29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CF2C545C-D2EB-4D4A-AE6B-38C9B7B8BE89}" type="slidenum">
              <a:rPr lang="pt-BR" smtClean="0"/>
              <a:pPr>
                <a:defRPr/>
              </a:pPr>
              <a:t>34</a:t>
            </a:fld>
            <a:endParaRPr lang="pt-BR"/>
          </a:p>
        </p:txBody>
      </p:sp>
    </p:spTree>
    <p:extLst>
      <p:ext uri="{BB962C8B-B14F-4D97-AF65-F5344CB8AC3E}">
        <p14:creationId xmlns:p14="http://schemas.microsoft.com/office/powerpoint/2010/main" xmlns="" val="1234757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39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B8C7C77-A35D-45F9-A0E9-37AF8ABBF64E}" type="slidenum">
              <a:rPr lang="pt-BR" smtClean="0"/>
              <a:pPr>
                <a:defRPr/>
              </a:pPr>
              <a:t>35</a:t>
            </a:fld>
            <a:endParaRPr lang="pt-BR"/>
          </a:p>
        </p:txBody>
      </p:sp>
    </p:spTree>
    <p:extLst>
      <p:ext uri="{BB962C8B-B14F-4D97-AF65-F5344CB8AC3E}">
        <p14:creationId xmlns:p14="http://schemas.microsoft.com/office/powerpoint/2010/main" xmlns="" val="3149688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49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AC3A75F-DD0C-4D75-B4C0-80030F68EB40}" type="slidenum">
              <a:rPr lang="pt-BR" smtClean="0"/>
              <a:pPr>
                <a:defRPr/>
              </a:pPr>
              <a:t>36</a:t>
            </a:fld>
            <a:endParaRPr lang="pt-BR"/>
          </a:p>
        </p:txBody>
      </p:sp>
    </p:spTree>
    <p:extLst>
      <p:ext uri="{BB962C8B-B14F-4D97-AF65-F5344CB8AC3E}">
        <p14:creationId xmlns:p14="http://schemas.microsoft.com/office/powerpoint/2010/main" xmlns="" val="3415339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60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4C04D98E-ED31-449B-A933-BA77741037CC}" type="slidenum">
              <a:rPr lang="pt-BR" smtClean="0"/>
              <a:pPr>
                <a:defRPr/>
              </a:pPr>
              <a:t>37</a:t>
            </a:fld>
            <a:endParaRPr lang="pt-BR"/>
          </a:p>
        </p:txBody>
      </p:sp>
    </p:spTree>
    <p:extLst>
      <p:ext uri="{BB962C8B-B14F-4D97-AF65-F5344CB8AC3E}">
        <p14:creationId xmlns:p14="http://schemas.microsoft.com/office/powerpoint/2010/main" xmlns="" val="626721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70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7FFC0631-2EA0-4FBE-B1F1-A71BDD18430B}" type="slidenum">
              <a:rPr lang="pt-BR" smtClean="0"/>
              <a:pPr>
                <a:defRPr/>
              </a:pPr>
              <a:t>38</a:t>
            </a:fld>
            <a:endParaRPr lang="pt-BR"/>
          </a:p>
        </p:txBody>
      </p:sp>
    </p:spTree>
    <p:extLst>
      <p:ext uri="{BB962C8B-B14F-4D97-AF65-F5344CB8AC3E}">
        <p14:creationId xmlns:p14="http://schemas.microsoft.com/office/powerpoint/2010/main" xmlns="" val="62272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22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9AA03572-33A6-4AA9-AA73-C31861B16FA0}" type="slidenum">
              <a:rPr lang="pt-BR" smtClean="0"/>
              <a:pPr>
                <a:defRPr/>
              </a:pPr>
              <a:t>4</a:t>
            </a:fld>
            <a:endParaRPr lang="pt-BR"/>
          </a:p>
        </p:txBody>
      </p:sp>
    </p:spTree>
    <p:extLst>
      <p:ext uri="{BB962C8B-B14F-4D97-AF65-F5344CB8AC3E}">
        <p14:creationId xmlns:p14="http://schemas.microsoft.com/office/powerpoint/2010/main" xmlns="" val="38901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134EE028-DB63-40E4-82AE-C83889035831}" type="slidenum">
              <a:rPr lang="pt-BR" smtClean="0"/>
              <a:pPr>
                <a:defRPr/>
              </a:pPr>
              <a:t>5</a:t>
            </a:fld>
            <a:endParaRPr lang="pt-BR"/>
          </a:p>
        </p:txBody>
      </p:sp>
    </p:spTree>
    <p:extLst>
      <p:ext uri="{BB962C8B-B14F-4D97-AF65-F5344CB8AC3E}">
        <p14:creationId xmlns:p14="http://schemas.microsoft.com/office/powerpoint/2010/main" xmlns="" val="55155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42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DC7729C5-6CC0-468C-A6A0-F40FAD0F8C16}" type="slidenum">
              <a:rPr lang="pt-BR" smtClean="0"/>
              <a:pPr>
                <a:defRPr/>
              </a:pPr>
              <a:t>6</a:t>
            </a:fld>
            <a:endParaRPr lang="pt-BR"/>
          </a:p>
        </p:txBody>
      </p:sp>
    </p:spTree>
    <p:extLst>
      <p:ext uri="{BB962C8B-B14F-4D97-AF65-F5344CB8AC3E}">
        <p14:creationId xmlns:p14="http://schemas.microsoft.com/office/powerpoint/2010/main" xmlns="" val="275714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52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A8ED529C-E296-49F6-ACA2-9F06F5E4B668}" type="slidenum">
              <a:rPr lang="pt-BR" smtClean="0"/>
              <a:pPr>
                <a:defRPr/>
              </a:pPr>
              <a:t>7</a:t>
            </a:fld>
            <a:endParaRPr lang="pt-BR"/>
          </a:p>
        </p:txBody>
      </p:sp>
    </p:spTree>
    <p:extLst>
      <p:ext uri="{BB962C8B-B14F-4D97-AF65-F5344CB8AC3E}">
        <p14:creationId xmlns:p14="http://schemas.microsoft.com/office/powerpoint/2010/main" xmlns="" val="210430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63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F6C9CBF1-4D6D-4987-9F6C-0D2283474C47}" type="slidenum">
              <a:rPr lang="pt-BR" smtClean="0"/>
              <a:pPr>
                <a:defRPr/>
              </a:pPr>
              <a:t>8</a:t>
            </a:fld>
            <a:endParaRPr lang="pt-BR"/>
          </a:p>
        </p:txBody>
      </p:sp>
    </p:spTree>
    <p:extLst>
      <p:ext uri="{BB962C8B-B14F-4D97-AF65-F5344CB8AC3E}">
        <p14:creationId xmlns:p14="http://schemas.microsoft.com/office/powerpoint/2010/main" xmlns="" val="409481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73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58CECA8F-EAEB-4C30-B5E8-E9F3851CFC3E}" type="slidenum">
              <a:rPr lang="pt-BR" smtClean="0"/>
              <a:pPr>
                <a:defRPr/>
              </a:pPr>
              <a:t>9</a:t>
            </a:fld>
            <a:endParaRPr lang="pt-BR"/>
          </a:p>
        </p:txBody>
      </p:sp>
    </p:spTree>
    <p:extLst>
      <p:ext uri="{BB962C8B-B14F-4D97-AF65-F5344CB8AC3E}">
        <p14:creationId xmlns:p14="http://schemas.microsoft.com/office/powerpoint/2010/main" xmlns="" val="320805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Elips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Elips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ítulo 13"/>
          <p:cNvSpPr>
            <a:spLocks noGrp="1"/>
          </p:cNvSpPr>
          <p:nvPr>
            <p:ph type="ctrTitle"/>
          </p:nvPr>
        </p:nvSpPr>
        <p:spPr>
          <a:xfrm>
            <a:off x="1432560" y="359898"/>
            <a:ext cx="7406640" cy="1472184"/>
          </a:xfrm>
        </p:spPr>
        <p:txBody>
          <a:bodyPr anchor="b"/>
          <a:lstStyle>
            <a:lvl1pPr algn="l">
              <a:defRPr/>
            </a:lvl1pPr>
            <a:extLst/>
          </a:lstStyle>
          <a:p>
            <a:r>
              <a:rPr lang="pt-BR" smtClean="0"/>
              <a:t>Clique para editar o estilo do título mestre</a:t>
            </a:r>
            <a:endParaRPr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6" name="Espaço Reservado para Data 6"/>
          <p:cNvSpPr>
            <a:spLocks noGrp="1"/>
          </p:cNvSpPr>
          <p:nvPr>
            <p:ph type="dt" sz="half" idx="10"/>
          </p:nvPr>
        </p:nvSpPr>
        <p:spPr/>
        <p:txBody>
          <a:bodyPr/>
          <a:lstStyle>
            <a:lvl1pPr>
              <a:defRPr/>
            </a:lvl1pPr>
            <a:extLst/>
          </a:lstStyle>
          <a:p>
            <a:pPr>
              <a:defRPr/>
            </a:pPr>
            <a:fld id="{B3620BD5-1748-4880-ACF7-D53669DFA447}" type="datetimeFigureOut">
              <a:rPr lang="pt-BR"/>
              <a:pPr>
                <a:defRPr/>
              </a:pPr>
              <a:t>23/01/2015</a:t>
            </a:fld>
            <a:endParaRPr lang="pt-BR"/>
          </a:p>
        </p:txBody>
      </p:sp>
      <p:sp>
        <p:nvSpPr>
          <p:cNvPr id="7" name="Espaço Reservado para Rodapé 19"/>
          <p:cNvSpPr>
            <a:spLocks noGrp="1"/>
          </p:cNvSpPr>
          <p:nvPr>
            <p:ph type="ftr" sz="quarter" idx="11"/>
          </p:nvPr>
        </p:nvSpPr>
        <p:spPr/>
        <p:txBody>
          <a:bodyPr/>
          <a:lstStyle>
            <a:lvl1pPr>
              <a:defRPr/>
            </a:lvl1pPr>
            <a:extLst/>
          </a:lstStyle>
          <a:p>
            <a:pPr>
              <a:defRPr/>
            </a:pPr>
            <a:endParaRPr lang="pt-BR"/>
          </a:p>
        </p:txBody>
      </p:sp>
      <p:sp>
        <p:nvSpPr>
          <p:cNvPr id="8" name="Espaço Reservado para Número de Slide 9"/>
          <p:cNvSpPr>
            <a:spLocks noGrp="1"/>
          </p:cNvSpPr>
          <p:nvPr>
            <p:ph type="sldNum" sz="quarter" idx="12"/>
          </p:nvPr>
        </p:nvSpPr>
        <p:spPr/>
        <p:txBody>
          <a:bodyPr/>
          <a:lstStyle>
            <a:lvl1pPr>
              <a:defRPr/>
            </a:lvl1pPr>
            <a:extLst/>
          </a:lstStyle>
          <a:p>
            <a:pPr>
              <a:defRPr/>
            </a:pPr>
            <a:fld id="{D55B3093-E78F-4431-BF85-1E63B478569B}"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3"/>
          <p:cNvSpPr>
            <a:spLocks noGrp="1"/>
          </p:cNvSpPr>
          <p:nvPr>
            <p:ph type="dt" sz="half" idx="10"/>
          </p:nvPr>
        </p:nvSpPr>
        <p:spPr/>
        <p:txBody>
          <a:bodyPr/>
          <a:lstStyle>
            <a:lvl1pPr>
              <a:defRPr/>
            </a:lvl1pPr>
          </a:lstStyle>
          <a:p>
            <a:pPr>
              <a:defRPr/>
            </a:pPr>
            <a:fld id="{DDF2AAAB-6CFA-4E2F-9A16-0B0EFEC90523}" type="datetimeFigureOut">
              <a:rPr lang="pt-BR"/>
              <a:pPr>
                <a:defRPr/>
              </a:pPr>
              <a:t>23/01/2015</a:t>
            </a:fld>
            <a:endParaRPr lang="pt-BR"/>
          </a:p>
        </p:txBody>
      </p:sp>
      <p:sp>
        <p:nvSpPr>
          <p:cNvPr id="5" name="Espaço Reservado para Rodapé 9"/>
          <p:cNvSpPr>
            <a:spLocks noGrp="1"/>
          </p:cNvSpPr>
          <p:nvPr>
            <p:ph type="ftr" sz="quarter" idx="11"/>
          </p:nvPr>
        </p:nvSpPr>
        <p:spPr/>
        <p:txBody>
          <a:bodyPr/>
          <a:lstStyle>
            <a:lvl1pPr>
              <a:defRPr/>
            </a:lvl1pPr>
          </a:lstStyle>
          <a:p>
            <a:pPr>
              <a:defRPr/>
            </a:pPr>
            <a:endParaRPr lang="pt-BR"/>
          </a:p>
        </p:txBody>
      </p:sp>
      <p:sp>
        <p:nvSpPr>
          <p:cNvPr id="6" name="Espaço Reservado para Número de Slide 21"/>
          <p:cNvSpPr>
            <a:spLocks noGrp="1"/>
          </p:cNvSpPr>
          <p:nvPr>
            <p:ph type="sldNum" sz="quarter" idx="12"/>
          </p:nvPr>
        </p:nvSpPr>
        <p:spPr/>
        <p:txBody>
          <a:bodyPr/>
          <a:lstStyle>
            <a:lvl1pPr>
              <a:defRPr/>
            </a:lvl1pPr>
          </a:lstStyle>
          <a:p>
            <a:pPr>
              <a:defRPr/>
            </a:pPr>
            <a:fld id="{7C3B25A6-74C0-49E8-9E9A-58472A644B4C}"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3"/>
          <p:cNvSpPr>
            <a:spLocks noGrp="1"/>
          </p:cNvSpPr>
          <p:nvPr>
            <p:ph type="dt" sz="half" idx="10"/>
          </p:nvPr>
        </p:nvSpPr>
        <p:spPr/>
        <p:txBody>
          <a:bodyPr/>
          <a:lstStyle>
            <a:lvl1pPr>
              <a:defRPr/>
            </a:lvl1pPr>
          </a:lstStyle>
          <a:p>
            <a:pPr>
              <a:defRPr/>
            </a:pPr>
            <a:fld id="{C4A44F1F-F9D5-4814-9230-7EBC454DCA72}" type="datetimeFigureOut">
              <a:rPr lang="pt-BR"/>
              <a:pPr>
                <a:defRPr/>
              </a:pPr>
              <a:t>23/01/2015</a:t>
            </a:fld>
            <a:endParaRPr lang="pt-BR"/>
          </a:p>
        </p:txBody>
      </p:sp>
      <p:sp>
        <p:nvSpPr>
          <p:cNvPr id="5" name="Espaço Reservado para Rodapé 9"/>
          <p:cNvSpPr>
            <a:spLocks noGrp="1"/>
          </p:cNvSpPr>
          <p:nvPr>
            <p:ph type="ftr" sz="quarter" idx="11"/>
          </p:nvPr>
        </p:nvSpPr>
        <p:spPr/>
        <p:txBody>
          <a:bodyPr/>
          <a:lstStyle>
            <a:lvl1pPr>
              <a:defRPr/>
            </a:lvl1pPr>
          </a:lstStyle>
          <a:p>
            <a:pPr>
              <a:defRPr/>
            </a:pPr>
            <a:endParaRPr lang="pt-BR"/>
          </a:p>
        </p:txBody>
      </p:sp>
      <p:sp>
        <p:nvSpPr>
          <p:cNvPr id="6" name="Espaço Reservado para Número de Slide 21"/>
          <p:cNvSpPr>
            <a:spLocks noGrp="1"/>
          </p:cNvSpPr>
          <p:nvPr>
            <p:ph type="sldNum" sz="quarter" idx="12"/>
          </p:nvPr>
        </p:nvSpPr>
        <p:spPr/>
        <p:txBody>
          <a:bodyPr/>
          <a:lstStyle>
            <a:lvl1pPr>
              <a:defRPr/>
            </a:lvl1pPr>
          </a:lstStyle>
          <a:p>
            <a:pPr>
              <a:defRPr/>
            </a:pPr>
            <a:fld id="{ED7179B9-36AA-489D-938D-90CB22ADD353}"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3716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981200"/>
            <a:ext cx="4038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4038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Rodapé 4"/>
          <p:cNvSpPr>
            <a:spLocks noGrp="1"/>
          </p:cNvSpPr>
          <p:nvPr>
            <p:ph type="ftr" sz="quarter" idx="10"/>
          </p:nvPr>
        </p:nvSpPr>
        <p:spPr>
          <a:xfrm>
            <a:off x="3124200" y="6248400"/>
            <a:ext cx="2895600" cy="457200"/>
          </a:xfrm>
        </p:spPr>
        <p:txBody>
          <a:bodyPr/>
          <a:lstStyle>
            <a:lvl1pPr>
              <a:defRPr/>
            </a:lvl1pPr>
          </a:lstStyle>
          <a:p>
            <a:pPr>
              <a:defRPr/>
            </a:pPr>
            <a:endParaRPr lang="pt-PT"/>
          </a:p>
        </p:txBody>
      </p:sp>
      <p:sp>
        <p:nvSpPr>
          <p:cNvPr id="6" name="Espaço Reservado para Número de Slide 5"/>
          <p:cNvSpPr>
            <a:spLocks noGrp="1"/>
          </p:cNvSpPr>
          <p:nvPr>
            <p:ph type="sldNum" sz="quarter" idx="11"/>
          </p:nvPr>
        </p:nvSpPr>
        <p:spPr>
          <a:xfrm>
            <a:off x="6553200" y="6248400"/>
            <a:ext cx="2133600" cy="457200"/>
          </a:xfrm>
        </p:spPr>
        <p:txBody>
          <a:bodyPr/>
          <a:lstStyle>
            <a:lvl1pPr>
              <a:defRPr/>
            </a:lvl1pPr>
          </a:lstStyle>
          <a:p>
            <a:pPr>
              <a:defRPr/>
            </a:pPr>
            <a:fld id="{A12DCF22-0974-4EC7-A24C-AC7DC38AEA8B}" type="slidenum">
              <a:rPr lang="pt-PT"/>
              <a:pPr>
                <a:defRPr/>
              </a:pPr>
              <a:t>‹nº›</a:t>
            </a:fld>
            <a:endParaRPr lang="pt-PT"/>
          </a:p>
        </p:txBody>
      </p:sp>
      <p:sp>
        <p:nvSpPr>
          <p:cNvPr id="7" name="Espaço Reservado para Data 6"/>
          <p:cNvSpPr>
            <a:spLocks noGrp="1"/>
          </p:cNvSpPr>
          <p:nvPr>
            <p:ph type="dt" sz="half" idx="12"/>
          </p:nvPr>
        </p:nvSpPr>
        <p:spPr>
          <a:xfrm>
            <a:off x="457200" y="6245225"/>
            <a:ext cx="2133600" cy="476250"/>
          </a:xfrm>
        </p:spPr>
        <p:txBody>
          <a:bodyPr/>
          <a:lstStyle>
            <a:lvl1pPr>
              <a:defRPr/>
            </a:lvl1pPr>
          </a:lstStyle>
          <a:p>
            <a:pPr>
              <a:defRPr/>
            </a:pPr>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3"/>
          <p:cNvSpPr>
            <a:spLocks noGrp="1"/>
          </p:cNvSpPr>
          <p:nvPr>
            <p:ph type="dt" sz="half" idx="10"/>
          </p:nvPr>
        </p:nvSpPr>
        <p:spPr/>
        <p:txBody>
          <a:bodyPr/>
          <a:lstStyle>
            <a:lvl1pPr>
              <a:defRPr/>
            </a:lvl1pPr>
          </a:lstStyle>
          <a:p>
            <a:pPr>
              <a:defRPr/>
            </a:pPr>
            <a:fld id="{A0B9709A-F119-4D7F-84D4-3E984D1D53F1}" type="datetimeFigureOut">
              <a:rPr lang="pt-BR"/>
              <a:pPr>
                <a:defRPr/>
              </a:pPr>
              <a:t>23/01/2015</a:t>
            </a:fld>
            <a:endParaRPr lang="pt-BR"/>
          </a:p>
        </p:txBody>
      </p:sp>
      <p:sp>
        <p:nvSpPr>
          <p:cNvPr id="5" name="Espaço Reservado para Rodapé 9"/>
          <p:cNvSpPr>
            <a:spLocks noGrp="1"/>
          </p:cNvSpPr>
          <p:nvPr>
            <p:ph type="ftr" sz="quarter" idx="11"/>
          </p:nvPr>
        </p:nvSpPr>
        <p:spPr/>
        <p:txBody>
          <a:bodyPr/>
          <a:lstStyle>
            <a:lvl1pPr>
              <a:defRPr/>
            </a:lvl1pPr>
          </a:lstStyle>
          <a:p>
            <a:pPr>
              <a:defRPr/>
            </a:pPr>
            <a:endParaRPr lang="pt-BR"/>
          </a:p>
        </p:txBody>
      </p:sp>
      <p:sp>
        <p:nvSpPr>
          <p:cNvPr id="6" name="Espaço Reservado para Número de Slide 21"/>
          <p:cNvSpPr>
            <a:spLocks noGrp="1"/>
          </p:cNvSpPr>
          <p:nvPr>
            <p:ph type="sldNum" sz="quarter" idx="12"/>
          </p:nvPr>
        </p:nvSpPr>
        <p:spPr/>
        <p:txBody>
          <a:bodyPr/>
          <a:lstStyle>
            <a:lvl1pPr>
              <a:defRPr/>
            </a:lvl1pPr>
          </a:lstStyle>
          <a:p>
            <a:pPr>
              <a:defRPr/>
            </a:pPr>
            <a:fld id="{7D61AF29-97CF-4606-AB80-8CFA92BF50AB}"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Retângulo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tângulo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Elips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Elips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8" name="Espaço Reservado para Data 3"/>
          <p:cNvSpPr>
            <a:spLocks noGrp="1"/>
          </p:cNvSpPr>
          <p:nvPr>
            <p:ph type="dt" sz="half" idx="10"/>
          </p:nvPr>
        </p:nvSpPr>
        <p:spPr/>
        <p:txBody>
          <a:bodyPr/>
          <a:lstStyle>
            <a:lvl1pPr>
              <a:defRPr/>
            </a:lvl1pPr>
            <a:extLst/>
          </a:lstStyle>
          <a:p>
            <a:pPr>
              <a:defRPr/>
            </a:pPr>
            <a:fld id="{124037E9-5408-4D07-8FDB-E60E5FA38608}" type="datetimeFigureOut">
              <a:rPr lang="pt-BR"/>
              <a:pPr>
                <a:defRPr/>
              </a:pPr>
              <a:t>23/01/2015</a:t>
            </a:fld>
            <a:endParaRPr lang="pt-BR"/>
          </a:p>
        </p:txBody>
      </p:sp>
      <p:sp>
        <p:nvSpPr>
          <p:cNvPr id="9" name="Espaço Reservado para Rodapé 4"/>
          <p:cNvSpPr>
            <a:spLocks noGrp="1"/>
          </p:cNvSpPr>
          <p:nvPr>
            <p:ph type="ftr" sz="quarter" idx="11"/>
          </p:nvPr>
        </p:nvSpPr>
        <p:spPr/>
        <p:txBody>
          <a:bodyPr/>
          <a:lstStyle>
            <a:lvl1pPr>
              <a:defRPr/>
            </a:lvl1pPr>
            <a:extLst/>
          </a:lstStyle>
          <a:p>
            <a:pPr>
              <a:defRPr/>
            </a:pPr>
            <a:endParaRPr lang="pt-BR"/>
          </a:p>
        </p:txBody>
      </p:sp>
      <p:sp>
        <p:nvSpPr>
          <p:cNvPr id="10" name="Espaço Reservado para Número de Slide 5"/>
          <p:cNvSpPr>
            <a:spLocks noGrp="1"/>
          </p:cNvSpPr>
          <p:nvPr>
            <p:ph type="sldNum" sz="quarter" idx="12"/>
          </p:nvPr>
        </p:nvSpPr>
        <p:spPr/>
        <p:txBody>
          <a:bodyPr/>
          <a:lstStyle>
            <a:lvl1pPr>
              <a:defRPr/>
            </a:lvl1pPr>
            <a:extLst/>
          </a:lstStyle>
          <a:p>
            <a:pPr>
              <a:defRPr/>
            </a:pPr>
            <a:fld id="{3879DF8E-2790-4804-9BE0-8F8F02EC02DC}"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3"/>
          <p:cNvSpPr>
            <a:spLocks noGrp="1"/>
          </p:cNvSpPr>
          <p:nvPr>
            <p:ph type="dt" sz="half" idx="10"/>
          </p:nvPr>
        </p:nvSpPr>
        <p:spPr/>
        <p:txBody>
          <a:bodyPr/>
          <a:lstStyle>
            <a:lvl1pPr>
              <a:defRPr/>
            </a:lvl1pPr>
          </a:lstStyle>
          <a:p>
            <a:pPr>
              <a:defRPr/>
            </a:pPr>
            <a:fld id="{8B472A9C-03E2-4DC9-B3FF-618F62B548DC}" type="datetimeFigureOut">
              <a:rPr lang="pt-BR"/>
              <a:pPr>
                <a:defRPr/>
              </a:pPr>
              <a:t>23/01/2015</a:t>
            </a:fld>
            <a:endParaRPr lang="pt-BR"/>
          </a:p>
        </p:txBody>
      </p:sp>
      <p:sp>
        <p:nvSpPr>
          <p:cNvPr id="6" name="Espaço Reservado para Rodapé 9"/>
          <p:cNvSpPr>
            <a:spLocks noGrp="1"/>
          </p:cNvSpPr>
          <p:nvPr>
            <p:ph type="ftr" sz="quarter" idx="11"/>
          </p:nvPr>
        </p:nvSpPr>
        <p:spPr/>
        <p:txBody>
          <a:bodyPr/>
          <a:lstStyle>
            <a:lvl1pPr>
              <a:defRPr/>
            </a:lvl1pPr>
          </a:lstStyle>
          <a:p>
            <a:pPr>
              <a:defRPr/>
            </a:pPr>
            <a:endParaRPr lang="pt-BR"/>
          </a:p>
        </p:txBody>
      </p:sp>
      <p:sp>
        <p:nvSpPr>
          <p:cNvPr id="7" name="Espaço Reservado para Número de Slide 21"/>
          <p:cNvSpPr>
            <a:spLocks noGrp="1"/>
          </p:cNvSpPr>
          <p:nvPr>
            <p:ph type="sldNum" sz="quarter" idx="12"/>
          </p:nvPr>
        </p:nvSpPr>
        <p:spPr/>
        <p:txBody>
          <a:bodyPr/>
          <a:lstStyle>
            <a:lvl1pPr>
              <a:defRPr/>
            </a:lvl1pPr>
          </a:lstStyle>
          <a:p>
            <a:pPr>
              <a:defRPr/>
            </a:pPr>
            <a:fld id="{F6EE2395-C9ED-42DE-85CA-1879AAB6D7EA}"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lstStyle>
            <a:lvl1pPr algn="ctr">
              <a:defRPr sz="4500" b="1" cap="none" baseline="0"/>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lvl1pPr>
              <a:defRPr/>
            </a:lvl1pPr>
            <a:extLst/>
          </a:lstStyle>
          <a:p>
            <a:pPr>
              <a:defRPr/>
            </a:pPr>
            <a:fld id="{C7780553-E700-4646-8F75-7C3B051B1851}" type="datetimeFigureOut">
              <a:rPr lang="pt-BR"/>
              <a:pPr>
                <a:defRPr/>
              </a:pPr>
              <a:t>23/01/2015</a:t>
            </a:fld>
            <a:endParaRPr lang="pt-BR"/>
          </a:p>
        </p:txBody>
      </p:sp>
      <p:sp>
        <p:nvSpPr>
          <p:cNvPr id="8" name="Espaço Reservado para Rodapé 7"/>
          <p:cNvSpPr>
            <a:spLocks noGrp="1"/>
          </p:cNvSpPr>
          <p:nvPr>
            <p:ph type="ftr" sz="quarter" idx="11"/>
          </p:nvPr>
        </p:nvSpPr>
        <p:spPr/>
        <p:txBody>
          <a:bodyPr/>
          <a:lstStyle>
            <a:lvl1pPr>
              <a:defRPr/>
            </a:lvl1pPr>
            <a:extLst/>
          </a:lstStyle>
          <a:p>
            <a:pPr>
              <a:defRPr/>
            </a:pPr>
            <a:endParaRPr lang="pt-BR"/>
          </a:p>
        </p:txBody>
      </p:sp>
      <p:sp>
        <p:nvSpPr>
          <p:cNvPr id="9" name="Espaço Reservado para Número de Slide 8"/>
          <p:cNvSpPr>
            <a:spLocks noGrp="1"/>
          </p:cNvSpPr>
          <p:nvPr>
            <p:ph type="sldNum" sz="quarter" idx="12"/>
          </p:nvPr>
        </p:nvSpPr>
        <p:spPr/>
        <p:txBody>
          <a:bodyPr/>
          <a:lstStyle>
            <a:lvl1pPr>
              <a:defRPr/>
            </a:lvl1pPr>
            <a:extLst/>
          </a:lstStyle>
          <a:p>
            <a:pPr>
              <a:defRPr/>
            </a:pPr>
            <a:fld id="{85F23160-74EE-4891-9D04-BB79D71C5B4A}"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lang="pt-BR" smtClean="0"/>
              <a:t>Clique para editar o estilo do título mestre</a:t>
            </a:r>
            <a:endParaRPr lang="en-US"/>
          </a:p>
        </p:txBody>
      </p:sp>
      <p:sp>
        <p:nvSpPr>
          <p:cNvPr id="3" name="Espaço Reservado para Data 23"/>
          <p:cNvSpPr>
            <a:spLocks noGrp="1"/>
          </p:cNvSpPr>
          <p:nvPr>
            <p:ph type="dt" sz="half" idx="10"/>
          </p:nvPr>
        </p:nvSpPr>
        <p:spPr/>
        <p:txBody>
          <a:bodyPr/>
          <a:lstStyle>
            <a:lvl1pPr>
              <a:defRPr/>
            </a:lvl1pPr>
          </a:lstStyle>
          <a:p>
            <a:pPr>
              <a:defRPr/>
            </a:pPr>
            <a:fld id="{6E3D7AAF-7DFD-41F5-B212-C9C3214486B3}" type="datetimeFigureOut">
              <a:rPr lang="pt-BR"/>
              <a:pPr>
                <a:defRPr/>
              </a:pPr>
              <a:t>23/01/2015</a:t>
            </a:fld>
            <a:endParaRPr lang="pt-BR"/>
          </a:p>
        </p:txBody>
      </p:sp>
      <p:sp>
        <p:nvSpPr>
          <p:cNvPr id="4" name="Espaço Reservado para Rodapé 9"/>
          <p:cNvSpPr>
            <a:spLocks noGrp="1"/>
          </p:cNvSpPr>
          <p:nvPr>
            <p:ph type="ftr" sz="quarter" idx="11"/>
          </p:nvPr>
        </p:nvSpPr>
        <p:spPr/>
        <p:txBody>
          <a:bodyPr/>
          <a:lstStyle>
            <a:lvl1pPr>
              <a:defRPr/>
            </a:lvl1pPr>
          </a:lstStyle>
          <a:p>
            <a:pPr>
              <a:defRPr/>
            </a:pPr>
            <a:endParaRPr lang="pt-BR"/>
          </a:p>
        </p:txBody>
      </p:sp>
      <p:sp>
        <p:nvSpPr>
          <p:cNvPr id="5" name="Espaço Reservado para Número de Slide 21"/>
          <p:cNvSpPr>
            <a:spLocks noGrp="1"/>
          </p:cNvSpPr>
          <p:nvPr>
            <p:ph type="sldNum" sz="quarter" idx="12"/>
          </p:nvPr>
        </p:nvSpPr>
        <p:spPr/>
        <p:txBody>
          <a:bodyPr/>
          <a:lstStyle>
            <a:lvl1pPr>
              <a:defRPr/>
            </a:lvl1pPr>
          </a:lstStyle>
          <a:p>
            <a:pPr>
              <a:defRPr/>
            </a:pPr>
            <a:fld id="{2B7AF6BF-6F32-43D4-B521-C9F50929E9F6}"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tângu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tângu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Espaço Reservado para Data 1"/>
          <p:cNvSpPr>
            <a:spLocks noGrp="1"/>
          </p:cNvSpPr>
          <p:nvPr>
            <p:ph type="dt" sz="half" idx="10"/>
          </p:nvPr>
        </p:nvSpPr>
        <p:spPr/>
        <p:txBody>
          <a:bodyPr/>
          <a:lstStyle>
            <a:lvl1pPr>
              <a:defRPr/>
            </a:lvl1pPr>
            <a:extLst/>
          </a:lstStyle>
          <a:p>
            <a:pPr>
              <a:defRPr/>
            </a:pPr>
            <a:fld id="{2253A618-94BA-4D6D-AE8F-E9077930C186}" type="datetimeFigureOut">
              <a:rPr lang="pt-BR"/>
              <a:pPr>
                <a:defRPr/>
              </a:pPr>
              <a:t>23/01/2015</a:t>
            </a:fld>
            <a:endParaRPr lang="pt-BR"/>
          </a:p>
        </p:txBody>
      </p:sp>
      <p:sp>
        <p:nvSpPr>
          <p:cNvPr id="5" name="Espaço Reservado para Rodapé 2"/>
          <p:cNvSpPr>
            <a:spLocks noGrp="1"/>
          </p:cNvSpPr>
          <p:nvPr>
            <p:ph type="ftr" sz="quarter" idx="11"/>
          </p:nvPr>
        </p:nvSpPr>
        <p:spPr/>
        <p:txBody>
          <a:bodyPr/>
          <a:lstStyle>
            <a:lvl1pPr>
              <a:defRPr/>
            </a:lvl1pPr>
            <a:extLst/>
          </a:lstStyle>
          <a:p>
            <a:pPr>
              <a:defRPr/>
            </a:pPr>
            <a:endParaRPr lang="pt-BR"/>
          </a:p>
        </p:txBody>
      </p:sp>
      <p:sp>
        <p:nvSpPr>
          <p:cNvPr id="6" name="Espaço Reservado para Número de Slide 3"/>
          <p:cNvSpPr>
            <a:spLocks noGrp="1"/>
          </p:cNvSpPr>
          <p:nvPr>
            <p:ph type="sldNum" sz="quarter" idx="12"/>
          </p:nvPr>
        </p:nvSpPr>
        <p:spPr/>
        <p:txBody>
          <a:bodyPr/>
          <a:lstStyle>
            <a:lvl1pPr>
              <a:defRPr/>
            </a:lvl1pPr>
            <a:extLst/>
          </a:lstStyle>
          <a:p>
            <a:pPr>
              <a:defRPr/>
            </a:pPr>
            <a:fld id="{6B0E47FC-C04F-482B-BB35-058BB558576F}"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pt-BR" smtClean="0"/>
              <a:t>Clique para editar os estilos do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lvl1pPr>
              <a:defRPr/>
            </a:lvl1pPr>
            <a:extLst/>
          </a:lstStyle>
          <a:p>
            <a:pPr>
              <a:defRPr/>
            </a:pPr>
            <a:fld id="{102C6F29-1C15-4524-ABC2-F4164FD8E6B1}" type="datetimeFigureOut">
              <a:rPr lang="pt-BR"/>
              <a:pPr>
                <a:defRPr/>
              </a:pPr>
              <a:t>23/01/2015</a:t>
            </a:fld>
            <a:endParaRPr lang="pt-BR"/>
          </a:p>
        </p:txBody>
      </p:sp>
      <p:sp>
        <p:nvSpPr>
          <p:cNvPr id="6" name="Espaço Reservado para Rodapé 5"/>
          <p:cNvSpPr>
            <a:spLocks noGrp="1"/>
          </p:cNvSpPr>
          <p:nvPr>
            <p:ph type="ftr" sz="quarter" idx="11"/>
          </p:nvPr>
        </p:nvSpPr>
        <p:spPr/>
        <p:txBody>
          <a:bodyPr/>
          <a:lstStyle>
            <a:lvl1pPr>
              <a:defRPr/>
            </a:lvl1pPr>
            <a:extLst/>
          </a:lstStyle>
          <a:p>
            <a:pPr>
              <a:defRPr/>
            </a:pPr>
            <a:endParaRPr lang="pt-BR"/>
          </a:p>
        </p:txBody>
      </p:sp>
      <p:sp>
        <p:nvSpPr>
          <p:cNvPr id="7" name="Espaço Reservado para Número de Slide 6"/>
          <p:cNvSpPr>
            <a:spLocks noGrp="1"/>
          </p:cNvSpPr>
          <p:nvPr>
            <p:ph type="sldNum" sz="quarter" idx="12"/>
          </p:nvPr>
        </p:nvSpPr>
        <p:spPr/>
        <p:txBody>
          <a:bodyPr/>
          <a:lstStyle>
            <a:lvl1pPr>
              <a:defRPr/>
            </a:lvl1pPr>
            <a:extLst/>
          </a:lstStyle>
          <a:p>
            <a:pPr>
              <a:defRPr/>
            </a:pPr>
            <a:fld id="{4876D173-DA2A-4C61-A12E-7AB9658D9AB8}"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uxograma: Processo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uxograma: Processo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pt-BR" smtClean="0"/>
              <a:t>Clique para editar o estilo do título mestre</a:t>
            </a:r>
            <a:endParaRPr lang="en-US"/>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pt-BR" noProof="0" smtClean="0"/>
              <a:t>Clique no ícone para adicionar uma imagem</a:t>
            </a:r>
            <a:endParaRPr lang="en-US" noProof="0"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pt-BR" smtClean="0"/>
              <a:t>Clique para editar os estilos do texto mestre</a:t>
            </a:r>
          </a:p>
        </p:txBody>
      </p:sp>
      <p:sp>
        <p:nvSpPr>
          <p:cNvPr id="8" name="Espaço Reservado para Data 4"/>
          <p:cNvSpPr>
            <a:spLocks noGrp="1"/>
          </p:cNvSpPr>
          <p:nvPr>
            <p:ph type="dt" sz="half" idx="10"/>
          </p:nvPr>
        </p:nvSpPr>
        <p:spPr/>
        <p:txBody>
          <a:bodyPr/>
          <a:lstStyle>
            <a:lvl1pPr>
              <a:defRPr/>
            </a:lvl1pPr>
            <a:extLst/>
          </a:lstStyle>
          <a:p>
            <a:pPr>
              <a:defRPr/>
            </a:pPr>
            <a:fld id="{A744413E-7077-4ECB-A1A4-3C5D3AF9485E}" type="datetimeFigureOut">
              <a:rPr lang="pt-BR"/>
              <a:pPr>
                <a:defRPr/>
              </a:pPr>
              <a:t>23/01/2015</a:t>
            </a:fld>
            <a:endParaRPr lang="pt-BR"/>
          </a:p>
        </p:txBody>
      </p:sp>
      <p:sp>
        <p:nvSpPr>
          <p:cNvPr id="9" name="Espaço Reservado para Rodapé 5"/>
          <p:cNvSpPr>
            <a:spLocks noGrp="1"/>
          </p:cNvSpPr>
          <p:nvPr>
            <p:ph type="ftr" sz="quarter" idx="11"/>
          </p:nvPr>
        </p:nvSpPr>
        <p:spPr/>
        <p:txBody>
          <a:bodyPr/>
          <a:lstStyle>
            <a:lvl1pPr>
              <a:defRPr/>
            </a:lvl1pPr>
            <a:extLst/>
          </a:lstStyle>
          <a:p>
            <a:pPr>
              <a:defRPr/>
            </a:pPr>
            <a:endParaRPr lang="pt-BR"/>
          </a:p>
        </p:txBody>
      </p:sp>
      <p:sp>
        <p:nvSpPr>
          <p:cNvPr id="10" name="Espaço Reservado para Número de Slide 6"/>
          <p:cNvSpPr>
            <a:spLocks noGrp="1"/>
          </p:cNvSpPr>
          <p:nvPr>
            <p:ph type="sldNum" sz="quarter" idx="12"/>
          </p:nvPr>
        </p:nvSpPr>
        <p:spPr/>
        <p:txBody>
          <a:bodyPr/>
          <a:lstStyle>
            <a:lvl1pPr>
              <a:defRPr/>
            </a:lvl1pPr>
            <a:extLst/>
          </a:lstStyle>
          <a:p>
            <a:pPr>
              <a:defRPr/>
            </a:pPr>
            <a:fld id="{9A76232A-E5D9-4C13-9E8D-E497B9067EBD}"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E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tângu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Espaço Reservado para Título 4"/>
          <p:cNvSpPr>
            <a:spLocks noGrp="1"/>
          </p:cNvSpPr>
          <p:nvPr>
            <p:ph type="title"/>
          </p:nvPr>
        </p:nvSpPr>
        <p:spPr>
          <a:xfrm>
            <a:off x="1435100" y="274638"/>
            <a:ext cx="7499350" cy="1143000"/>
          </a:xfrm>
          <a:prstGeom prst="rect">
            <a:avLst/>
          </a:prstGeom>
        </p:spPr>
        <p:txBody>
          <a:bodyPr anchor="ctr">
            <a:normAutofit/>
          </a:bodyPr>
          <a:lstStyle>
            <a:extLst/>
          </a:lstStyle>
          <a:p>
            <a:r>
              <a:rPr lang="pt-BR" smtClean="0"/>
              <a:t>Clique para editar o estilo do título mestre</a:t>
            </a:r>
            <a:endParaRPr lang="en-US"/>
          </a:p>
        </p:txBody>
      </p:sp>
      <p:sp>
        <p:nvSpPr>
          <p:cNvPr id="1033" name="Espaço Reservado para Tex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smtClean="0">
                <a:solidFill>
                  <a:schemeClr val="bg2">
                    <a:shade val="50000"/>
                    <a:satMod val="200000"/>
                  </a:schemeClr>
                </a:solidFill>
              </a:defRPr>
            </a:lvl1pPr>
            <a:extLst/>
          </a:lstStyle>
          <a:p>
            <a:pPr>
              <a:defRPr/>
            </a:pPr>
            <a:fld id="{D30C181B-515E-47D7-9554-B761A8940BC1}" type="datetimeFigureOut">
              <a:rPr lang="pt-BR"/>
              <a:pPr>
                <a:defRPr/>
              </a:pPr>
              <a:t>23/01/2015</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pt-BR"/>
          </a:p>
        </p:txBody>
      </p:sp>
      <p:sp>
        <p:nvSpPr>
          <p:cNvPr id="22" name="Espaço Reservado para Número de Slide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79C144F4-CEF8-42F5-901C-C296BCB27ACD}" type="slidenum">
              <a:rPr lang="pt-BR"/>
              <a:pPr>
                <a:defRPr/>
              </a:pPr>
              <a:t>‹nº›</a:t>
            </a:fld>
            <a:endParaRPr lang="pt-BR"/>
          </a:p>
        </p:txBody>
      </p:sp>
      <p:sp>
        <p:nvSpPr>
          <p:cNvPr id="15" name="Retângu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57" r:id="rId1"/>
    <p:sldLayoutId id="2147483952" r:id="rId2"/>
    <p:sldLayoutId id="2147483958" r:id="rId3"/>
    <p:sldLayoutId id="2147483953" r:id="rId4"/>
    <p:sldLayoutId id="2147483959" r:id="rId5"/>
    <p:sldLayoutId id="2147483954" r:id="rId6"/>
    <p:sldLayoutId id="2147483960" r:id="rId7"/>
    <p:sldLayoutId id="2147483961" r:id="rId8"/>
    <p:sldLayoutId id="2147483962" r:id="rId9"/>
    <p:sldLayoutId id="2147483955" r:id="rId10"/>
    <p:sldLayoutId id="2147483956" r:id="rId11"/>
    <p:sldLayoutId id="2147483963" r:id="rId12"/>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8913"/>
            <a:ext cx="9144000" cy="1368425"/>
          </a:xfrm>
        </p:spPr>
        <p:txBody>
          <a:bodyPr>
            <a:normAutofit fontScale="90000"/>
          </a:bodyPr>
          <a:lstStyle/>
          <a:p>
            <a:pPr algn="ctr" fontAlgn="auto">
              <a:spcAft>
                <a:spcPts val="0"/>
              </a:spcAft>
              <a:defRPr/>
            </a:pPr>
            <a:r>
              <a:rPr lang="pt-BR" sz="1600" b="1" dirty="0">
                <a:solidFill>
                  <a:schemeClr val="tx1"/>
                </a:solidFill>
                <a:effectLst/>
                <a:latin typeface="Arial" pitchFamily="34" charset="0"/>
                <a:cs typeface="Arial" pitchFamily="34" charset="0"/>
              </a:rPr>
              <a:t>UNIVERSIDADE ABERTA DO SUS – </a:t>
            </a:r>
            <a:r>
              <a:rPr lang="pt-BR" sz="1600" b="1" dirty="0" err="1">
                <a:solidFill>
                  <a:schemeClr val="tx1"/>
                </a:solidFill>
                <a:effectLst/>
                <a:latin typeface="Arial" pitchFamily="34" charset="0"/>
                <a:cs typeface="Arial" pitchFamily="34" charset="0"/>
              </a:rPr>
              <a:t>UNASUS</a:t>
            </a:r>
            <a:r>
              <a:rPr lang="pt-BR" sz="1600" b="1" dirty="0">
                <a:solidFill>
                  <a:schemeClr val="tx1"/>
                </a:solidFill>
                <a:effectLst/>
                <a:latin typeface="Arial" pitchFamily="34" charset="0"/>
                <a:cs typeface="Arial" pitchFamily="34" charset="0"/>
              </a:rPr>
              <a:t/>
            </a:r>
            <a:br>
              <a:rPr lang="pt-BR" sz="1600" b="1" dirty="0">
                <a:solidFill>
                  <a:schemeClr val="tx1"/>
                </a:solidFill>
                <a:effectLst/>
                <a:latin typeface="Arial" pitchFamily="34" charset="0"/>
                <a:cs typeface="Arial" pitchFamily="34" charset="0"/>
              </a:rPr>
            </a:br>
            <a:r>
              <a:rPr lang="pt-BR" sz="1600" b="1" dirty="0">
                <a:solidFill>
                  <a:schemeClr val="tx1"/>
                </a:solidFill>
                <a:effectLst/>
                <a:latin typeface="Arial" pitchFamily="34" charset="0"/>
                <a:cs typeface="Arial" pitchFamily="34" charset="0"/>
              </a:rPr>
              <a:t>UNIVERSIDADE FEDERAL DE PELOTAS</a:t>
            </a:r>
            <a:br>
              <a:rPr lang="pt-BR" sz="1600" b="1" dirty="0">
                <a:solidFill>
                  <a:schemeClr val="tx1"/>
                </a:solidFill>
                <a:effectLst/>
                <a:latin typeface="Arial" pitchFamily="34" charset="0"/>
                <a:cs typeface="Arial" pitchFamily="34" charset="0"/>
              </a:rPr>
            </a:br>
            <a:r>
              <a:rPr lang="pt-BR" sz="1600" b="1" dirty="0">
                <a:solidFill>
                  <a:schemeClr val="tx1"/>
                </a:solidFill>
                <a:effectLst/>
                <a:latin typeface="Arial" pitchFamily="34" charset="0"/>
                <a:cs typeface="Arial" pitchFamily="34" charset="0"/>
              </a:rPr>
              <a:t>Departamento de Medicina Social </a:t>
            </a:r>
            <a:br>
              <a:rPr lang="pt-BR" sz="1600" b="1" dirty="0">
                <a:solidFill>
                  <a:schemeClr val="tx1"/>
                </a:solidFill>
                <a:effectLst/>
                <a:latin typeface="Arial" pitchFamily="34" charset="0"/>
                <a:cs typeface="Arial" pitchFamily="34" charset="0"/>
              </a:rPr>
            </a:br>
            <a:r>
              <a:rPr lang="pt-BR" sz="1600" b="1" dirty="0">
                <a:solidFill>
                  <a:schemeClr val="tx1"/>
                </a:solidFill>
                <a:effectLst/>
                <a:latin typeface="Arial" pitchFamily="34" charset="0"/>
                <a:cs typeface="Arial" pitchFamily="34" charset="0"/>
              </a:rPr>
              <a:t>Especialização em Saúde da Família </a:t>
            </a:r>
            <a:br>
              <a:rPr lang="pt-BR" sz="1600" b="1" dirty="0">
                <a:solidFill>
                  <a:schemeClr val="tx1"/>
                </a:solidFill>
                <a:effectLst/>
                <a:latin typeface="Arial" pitchFamily="34" charset="0"/>
                <a:cs typeface="Arial" pitchFamily="34" charset="0"/>
              </a:rPr>
            </a:br>
            <a:r>
              <a:rPr lang="pt-BR" sz="1600" b="1" dirty="0">
                <a:solidFill>
                  <a:schemeClr val="tx1"/>
                </a:solidFill>
                <a:effectLst/>
                <a:latin typeface="Arial" pitchFamily="34" charset="0"/>
                <a:cs typeface="Arial" pitchFamily="34" charset="0"/>
              </a:rPr>
              <a:t>Modalidade à Distância </a:t>
            </a:r>
            <a:br>
              <a:rPr lang="pt-BR" sz="1600" b="1" dirty="0">
                <a:solidFill>
                  <a:schemeClr val="tx1"/>
                </a:solidFill>
                <a:effectLst/>
                <a:latin typeface="Arial" pitchFamily="34" charset="0"/>
                <a:cs typeface="Arial" pitchFamily="34" charset="0"/>
              </a:rPr>
            </a:br>
            <a:r>
              <a:rPr lang="pt-BR" sz="1600" b="1" dirty="0">
                <a:solidFill>
                  <a:schemeClr val="tx1"/>
                </a:solidFill>
                <a:effectLst/>
                <a:latin typeface="Arial" pitchFamily="34" charset="0"/>
                <a:cs typeface="Arial" pitchFamily="34" charset="0"/>
              </a:rPr>
              <a:t>Turma 6 – </a:t>
            </a:r>
            <a:r>
              <a:rPr lang="pt-BR" sz="1600" b="1" dirty="0" smtClean="0">
                <a:solidFill>
                  <a:schemeClr val="tx1"/>
                </a:solidFill>
                <a:effectLst/>
                <a:latin typeface="Arial" pitchFamily="34" charset="0"/>
                <a:cs typeface="Arial" pitchFamily="34" charset="0"/>
              </a:rPr>
              <a:t>2014</a:t>
            </a:r>
            <a:endParaRPr lang="pt-BR" sz="2000" dirty="0">
              <a:solidFill>
                <a:schemeClr val="tx2">
                  <a:satMod val="130000"/>
                </a:schemeClr>
              </a:solidFill>
            </a:endParaRPr>
          </a:p>
        </p:txBody>
      </p:sp>
      <p:pic>
        <p:nvPicPr>
          <p:cNvPr id="9219" name="Imagem 2"/>
          <p:cNvPicPr>
            <a:picLocks noChangeAspect="1" noChangeArrowheads="1"/>
          </p:cNvPicPr>
          <p:nvPr/>
        </p:nvPicPr>
        <p:blipFill>
          <a:blip r:embed="rId3"/>
          <a:srcRect/>
          <a:stretch>
            <a:fillRect/>
          </a:stretch>
        </p:blipFill>
        <p:spPr bwMode="auto">
          <a:xfrm>
            <a:off x="250825" y="249238"/>
            <a:ext cx="1008063" cy="863600"/>
          </a:xfrm>
          <a:prstGeom prst="rect">
            <a:avLst/>
          </a:prstGeom>
          <a:noFill/>
          <a:ln w="9525">
            <a:noFill/>
            <a:miter lim="800000"/>
            <a:headEnd/>
            <a:tailEnd/>
          </a:ln>
        </p:spPr>
      </p:pic>
      <p:sp>
        <p:nvSpPr>
          <p:cNvPr id="4" name="CaixaDeTexto 3"/>
          <p:cNvSpPr txBox="1"/>
          <p:nvPr/>
        </p:nvSpPr>
        <p:spPr>
          <a:xfrm>
            <a:off x="0" y="2420938"/>
            <a:ext cx="9144000" cy="1384300"/>
          </a:xfrm>
          <a:prstGeom prst="rect">
            <a:avLst/>
          </a:prstGeom>
          <a:noFill/>
        </p:spPr>
        <p:txBody>
          <a:bodyPr>
            <a:spAutoFit/>
          </a:bodyPr>
          <a:lstStyle/>
          <a:p>
            <a:pPr algn="ctr">
              <a:defRPr/>
            </a:pPr>
            <a:r>
              <a:rPr lang="pt-BR" sz="2800" b="1" i="1" dirty="0">
                <a:solidFill>
                  <a:schemeClr val="tx2"/>
                </a:solidFill>
                <a:effectLst>
                  <a:outerShdw blurRad="38100" dist="38100" dir="2700000" algn="tl">
                    <a:srgbClr val="000000">
                      <a:alpha val="43137"/>
                    </a:srgbClr>
                  </a:outerShdw>
                </a:effectLst>
              </a:rPr>
              <a:t>Melhoria da Atenção à Saúde da Criança  de zero a setenta e dois meses, na UBSF Chácaras, Garibaldi/RS.</a:t>
            </a:r>
          </a:p>
        </p:txBody>
      </p:sp>
      <p:sp>
        <p:nvSpPr>
          <p:cNvPr id="9221" name="CaixaDeTexto 5"/>
          <p:cNvSpPr txBox="1">
            <a:spLocks noChangeArrowheads="1"/>
          </p:cNvSpPr>
          <p:nvPr/>
        </p:nvSpPr>
        <p:spPr bwMode="auto">
          <a:xfrm>
            <a:off x="3059113" y="4724400"/>
            <a:ext cx="3025775" cy="401638"/>
          </a:xfrm>
          <a:prstGeom prst="rect">
            <a:avLst/>
          </a:prstGeom>
          <a:noFill/>
          <a:ln w="9525">
            <a:noFill/>
            <a:miter lim="800000"/>
            <a:headEnd/>
            <a:tailEnd/>
          </a:ln>
        </p:spPr>
        <p:txBody>
          <a:bodyPr wrap="none">
            <a:spAutoFit/>
          </a:bodyPr>
          <a:lstStyle/>
          <a:p>
            <a:pPr algn="ctr"/>
            <a:r>
              <a:rPr lang="pt-BR" sz="1400" b="1"/>
              <a:t>Aluno: </a:t>
            </a:r>
            <a:r>
              <a:rPr lang="pt-BR" sz="2000" b="1"/>
              <a:t>Marcelo Marozzin</a:t>
            </a:r>
          </a:p>
        </p:txBody>
      </p:sp>
      <p:sp>
        <p:nvSpPr>
          <p:cNvPr id="9222" name="CaixaDeTexto 6"/>
          <p:cNvSpPr txBox="1">
            <a:spLocks noChangeArrowheads="1"/>
          </p:cNvSpPr>
          <p:nvPr/>
        </p:nvSpPr>
        <p:spPr bwMode="auto">
          <a:xfrm>
            <a:off x="3919538" y="6496050"/>
            <a:ext cx="1366837" cy="307975"/>
          </a:xfrm>
          <a:prstGeom prst="rect">
            <a:avLst/>
          </a:prstGeom>
          <a:noFill/>
          <a:ln w="9525">
            <a:noFill/>
            <a:miter lim="800000"/>
            <a:headEnd/>
            <a:tailEnd/>
          </a:ln>
        </p:spPr>
        <p:txBody>
          <a:bodyPr wrap="none">
            <a:spAutoFit/>
          </a:bodyPr>
          <a:lstStyle/>
          <a:p>
            <a:pPr algn="ctr"/>
            <a:r>
              <a:rPr lang="pt-BR" sz="1400" b="1"/>
              <a:t>Pelotas, 2015.</a:t>
            </a:r>
          </a:p>
        </p:txBody>
      </p:sp>
      <p:sp>
        <p:nvSpPr>
          <p:cNvPr id="9223" name="Retângulo 1"/>
          <p:cNvSpPr>
            <a:spLocks noChangeArrowheads="1"/>
          </p:cNvSpPr>
          <p:nvPr/>
        </p:nvSpPr>
        <p:spPr bwMode="auto">
          <a:xfrm>
            <a:off x="5003800" y="5899150"/>
            <a:ext cx="3960813" cy="306388"/>
          </a:xfrm>
          <a:prstGeom prst="rect">
            <a:avLst/>
          </a:prstGeom>
          <a:noFill/>
          <a:ln w="9525">
            <a:noFill/>
            <a:miter lim="800000"/>
            <a:headEnd/>
            <a:tailEnd/>
          </a:ln>
        </p:spPr>
        <p:txBody>
          <a:bodyPr>
            <a:spAutoFit/>
          </a:bodyPr>
          <a:lstStyle/>
          <a:p>
            <a:pPr algn="ctr"/>
            <a:r>
              <a:rPr lang="pt-BR" sz="1400" b="1"/>
              <a:t>Orientador: Mariana Gonzalez Cademartori</a:t>
            </a:r>
          </a:p>
        </p:txBody>
      </p:sp>
      <p:pic>
        <p:nvPicPr>
          <p:cNvPr id="9224" name="Picture 2" descr="http://unasus.ufpel.edu.br/site/wp-content/uploads/2013/10/ESF-Ufpel-011.png"/>
          <p:cNvPicPr>
            <a:picLocks noChangeAspect="1" noChangeArrowheads="1"/>
          </p:cNvPicPr>
          <p:nvPr/>
        </p:nvPicPr>
        <p:blipFill>
          <a:blip r:embed="rId4"/>
          <a:srcRect r="59593"/>
          <a:stretch>
            <a:fillRect/>
          </a:stretch>
        </p:blipFill>
        <p:spPr bwMode="auto">
          <a:xfrm>
            <a:off x="7585075" y="188913"/>
            <a:ext cx="1379538"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8434" name="Picture 2" descr="C:\Users\educare3\Desktop\PROVAB\Fotos Projeto Provab\DSC06623.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8435" name="Título 5"/>
          <p:cNvSpPr txBox="1">
            <a:spLocks/>
          </p:cNvSpPr>
          <p:nvPr/>
        </p:nvSpPr>
        <p:spPr bwMode="auto">
          <a:xfrm>
            <a:off x="0" y="9525"/>
            <a:ext cx="5003800" cy="503238"/>
          </a:xfrm>
          <a:prstGeom prst="rect">
            <a:avLst/>
          </a:prstGeom>
          <a:solidFill>
            <a:schemeClr val="tx1"/>
          </a:solidFill>
          <a:ln w="9525">
            <a:noFill/>
            <a:miter lim="800000"/>
            <a:headEnd/>
            <a:tailEnd/>
          </a:ln>
        </p:spPr>
        <p:txBody>
          <a:bodyPr/>
          <a:lstStyle/>
          <a:p>
            <a:pPr algn="ctr"/>
            <a:r>
              <a:rPr lang="pt-BR" sz="3200" b="1">
                <a:solidFill>
                  <a:schemeClr val="bg1"/>
                </a:solidFill>
              </a:rPr>
              <a:t>Consultório Médico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9458" name="Picture 2" descr="C:\Users\educare3\Desktop\PROVAB\Fotos Projeto Provab\DSC06625.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9459" name="Título 5"/>
          <p:cNvSpPr txBox="1">
            <a:spLocks/>
          </p:cNvSpPr>
          <p:nvPr/>
        </p:nvSpPr>
        <p:spPr bwMode="auto">
          <a:xfrm>
            <a:off x="0" y="9525"/>
            <a:ext cx="5651500" cy="503238"/>
          </a:xfrm>
          <a:prstGeom prst="rect">
            <a:avLst/>
          </a:prstGeom>
          <a:solidFill>
            <a:schemeClr val="tx1"/>
          </a:solidFill>
          <a:ln w="9525">
            <a:noFill/>
            <a:miter lim="800000"/>
            <a:headEnd/>
            <a:tailEnd/>
          </a:ln>
        </p:spPr>
        <p:txBody>
          <a:bodyPr/>
          <a:lstStyle/>
          <a:p>
            <a:pPr algn="ctr"/>
            <a:r>
              <a:rPr lang="pt-BR" sz="3200" b="1">
                <a:solidFill>
                  <a:schemeClr val="bg1"/>
                </a:solidFill>
              </a:rPr>
              <a:t>Consultório Odontológico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482" name="Picture 2" descr="C:\Users\educare3\Desktop\PROVAB\Fotos Projeto Provab\DSC06626.JPG"/>
          <p:cNvPicPr>
            <a:picLocks noChangeAspect="1" noChangeArrowheads="1"/>
          </p:cNvPicPr>
          <p:nvPr/>
        </p:nvPicPr>
        <p:blipFill>
          <a:blip r:embed="rId4"/>
          <a:srcRect/>
          <a:stretch>
            <a:fillRect/>
          </a:stretch>
        </p:blipFill>
        <p:spPr bwMode="auto">
          <a:xfrm>
            <a:off x="6350" y="1588"/>
            <a:ext cx="9137650" cy="6853237"/>
          </a:xfrm>
          <a:prstGeom prst="rect">
            <a:avLst/>
          </a:prstGeom>
          <a:noFill/>
          <a:ln w="9525">
            <a:noFill/>
            <a:miter lim="800000"/>
            <a:headEnd/>
            <a:tailEnd/>
          </a:ln>
        </p:spPr>
      </p:pic>
      <p:sp>
        <p:nvSpPr>
          <p:cNvPr id="20483" name="Título 5"/>
          <p:cNvSpPr txBox="1">
            <a:spLocks/>
          </p:cNvSpPr>
          <p:nvPr/>
        </p:nvSpPr>
        <p:spPr bwMode="auto">
          <a:xfrm>
            <a:off x="0" y="9525"/>
            <a:ext cx="5651500" cy="503238"/>
          </a:xfrm>
          <a:prstGeom prst="rect">
            <a:avLst/>
          </a:prstGeom>
          <a:solidFill>
            <a:schemeClr val="tx1"/>
          </a:solidFill>
          <a:ln w="9525">
            <a:noFill/>
            <a:miter lim="800000"/>
            <a:headEnd/>
            <a:tailEnd/>
          </a:ln>
        </p:spPr>
        <p:txBody>
          <a:bodyPr/>
          <a:lstStyle/>
          <a:p>
            <a:pPr algn="ctr"/>
            <a:r>
              <a:rPr lang="pt-BR" sz="3200" b="1">
                <a:solidFill>
                  <a:schemeClr val="bg1"/>
                </a:solidFill>
              </a:rPr>
              <a:t>Consultório da Enfermeira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ço Reservado para Conteúdo 3"/>
          <p:cNvSpPr>
            <a:spLocks noGrp="1"/>
          </p:cNvSpPr>
          <p:nvPr>
            <p:ph idx="1"/>
          </p:nvPr>
        </p:nvSpPr>
        <p:spPr>
          <a:xfrm>
            <a:off x="1331640" y="476672"/>
            <a:ext cx="7499350" cy="4800600"/>
          </a:xfrm>
        </p:spPr>
        <p:txBody>
          <a:bodyPr/>
          <a:lstStyle/>
          <a:p>
            <a:pPr>
              <a:lnSpc>
                <a:spcPct val="150000"/>
              </a:lnSpc>
              <a:buFont typeface="Wingdings 2" pitchFamily="18" charset="2"/>
              <a:buNone/>
            </a:pPr>
            <a:r>
              <a:rPr lang="pt-BR" sz="2400" b="1" dirty="0" smtClean="0">
                <a:solidFill>
                  <a:schemeClr val="tx2"/>
                </a:solidFill>
                <a:latin typeface="Arial" charset="0"/>
                <a:cs typeface="Arial" charset="0"/>
              </a:rPr>
              <a:t>Importância da Ação Programática:</a:t>
            </a:r>
          </a:p>
          <a:p>
            <a:pPr>
              <a:lnSpc>
                <a:spcPct val="150000"/>
              </a:lnSpc>
              <a:buFont typeface="Wingdings 2" pitchFamily="18" charset="2"/>
              <a:buNone/>
            </a:pPr>
            <a:endParaRPr lang="pt-BR" sz="2400" b="1" dirty="0" smtClean="0">
              <a:solidFill>
                <a:schemeClr val="tx2"/>
              </a:solidFill>
              <a:latin typeface="Arial" charset="0"/>
              <a:cs typeface="Arial" charset="0"/>
            </a:endParaRPr>
          </a:p>
          <a:p>
            <a:pPr>
              <a:lnSpc>
                <a:spcPct val="130000"/>
              </a:lnSpc>
              <a:spcBef>
                <a:spcPts val="400"/>
              </a:spcBef>
              <a:buFont typeface="Arial" charset="0"/>
              <a:buChar char="•"/>
            </a:pPr>
            <a:r>
              <a:rPr lang="pt-BR" sz="2400" dirty="0" smtClean="0">
                <a:latin typeface="Arial" charset="0"/>
                <a:cs typeface="Arial" charset="0"/>
              </a:rPr>
              <a:t>Potencialização do Desenvolvimento Infantil</a:t>
            </a:r>
          </a:p>
          <a:p>
            <a:pPr>
              <a:lnSpc>
                <a:spcPct val="130000"/>
              </a:lnSpc>
              <a:spcBef>
                <a:spcPts val="400"/>
              </a:spcBef>
              <a:buFont typeface="Arial" charset="0"/>
              <a:buChar char="•"/>
            </a:pPr>
            <a:r>
              <a:rPr lang="pt-BR" sz="2400" dirty="0" smtClean="0">
                <a:latin typeface="Arial" charset="0"/>
                <a:cs typeface="Arial" charset="0"/>
              </a:rPr>
              <a:t>Redução da Morbimortalidade e Hospitalizações</a:t>
            </a:r>
          </a:p>
          <a:p>
            <a:pPr>
              <a:lnSpc>
                <a:spcPct val="130000"/>
              </a:lnSpc>
              <a:spcBef>
                <a:spcPts val="400"/>
              </a:spcBef>
              <a:buFont typeface="Arial" charset="0"/>
              <a:buChar char="•"/>
            </a:pPr>
            <a:r>
              <a:rPr lang="pt-BR" sz="2400" dirty="0" smtClean="0">
                <a:latin typeface="Arial" charset="0"/>
                <a:cs typeface="Arial" charset="0"/>
              </a:rPr>
              <a:t>Longitudinal e Multidisciplinar</a:t>
            </a:r>
          </a:p>
          <a:p>
            <a:pPr>
              <a:lnSpc>
                <a:spcPct val="130000"/>
              </a:lnSpc>
              <a:spcBef>
                <a:spcPts val="400"/>
              </a:spcBef>
              <a:buFont typeface="Arial" charset="0"/>
              <a:buChar char="•"/>
            </a:pPr>
            <a:r>
              <a:rPr lang="pt-BR" sz="2400" dirty="0" smtClean="0">
                <a:latin typeface="Arial" charset="0"/>
                <a:cs typeface="Arial" charset="0"/>
              </a:rPr>
              <a:t>Vínculo Equipe-Usuário-Comunidade</a:t>
            </a:r>
          </a:p>
          <a:p>
            <a:pPr>
              <a:lnSpc>
                <a:spcPct val="130000"/>
              </a:lnSpc>
              <a:spcBef>
                <a:spcPts val="400"/>
              </a:spcBef>
              <a:buFont typeface="Arial" charset="0"/>
              <a:buChar char="•"/>
            </a:pPr>
            <a:r>
              <a:rPr lang="pt-BR" sz="2400" dirty="0" smtClean="0">
                <a:latin typeface="Arial" charset="0"/>
                <a:cs typeface="Arial" charset="0"/>
              </a:rPr>
              <a:t>Engajamento profissional</a:t>
            </a:r>
          </a:p>
          <a:p>
            <a:pPr>
              <a:lnSpc>
                <a:spcPct val="130000"/>
              </a:lnSpc>
              <a:spcBef>
                <a:spcPts val="400"/>
              </a:spcBef>
              <a:buFont typeface="Arial" charset="0"/>
              <a:buChar char="•"/>
            </a:pPr>
            <a:r>
              <a:rPr lang="pt-BR" sz="2400" dirty="0" smtClean="0">
                <a:latin typeface="Arial" charset="0"/>
                <a:cs typeface="Arial" charset="0"/>
              </a:rPr>
              <a:t>Acompanhamento das famílias, cadastramento e </a:t>
            </a:r>
            <a:r>
              <a:rPr lang="pt-BR" sz="2400" dirty="0" err="1" smtClean="0">
                <a:latin typeface="Arial" charset="0"/>
                <a:cs typeface="Arial" charset="0"/>
              </a:rPr>
              <a:t>territorialização</a:t>
            </a:r>
            <a:r>
              <a:rPr lang="pt-BR" sz="2400" dirty="0" smtClean="0">
                <a:latin typeface="Arial" charset="0"/>
                <a:cs typeface="Arial" charset="0"/>
              </a:rPr>
              <a:t>.</a:t>
            </a:r>
          </a:p>
          <a:p>
            <a:pPr>
              <a:lnSpc>
                <a:spcPct val="130000"/>
              </a:lnSpc>
              <a:spcBef>
                <a:spcPts val="400"/>
              </a:spcBef>
              <a:buFont typeface="Arial" charset="0"/>
              <a:buChar char="•"/>
            </a:pPr>
            <a:endParaRPr lang="pt-BR" sz="2400" dirty="0" smtClean="0">
              <a:latin typeface="Arial" charset="0"/>
              <a:cs typeface="Arial" charset="0"/>
            </a:endParaRPr>
          </a:p>
          <a:p>
            <a:pPr>
              <a:lnSpc>
                <a:spcPct val="130000"/>
              </a:lnSpc>
              <a:spcBef>
                <a:spcPts val="400"/>
              </a:spcBef>
              <a:buFont typeface="Arial" charset="0"/>
              <a:buChar char="•"/>
            </a:pPr>
            <a:endParaRPr lang="pt-BR" sz="2400" dirty="0" smtClean="0">
              <a:latin typeface="Arial" charset="0"/>
              <a:cs typeface="Arial" charset="0"/>
            </a:endParaRPr>
          </a:p>
          <a:p>
            <a:pPr>
              <a:lnSpc>
                <a:spcPct val="130000"/>
              </a:lnSpc>
              <a:spcBef>
                <a:spcPts val="400"/>
              </a:spcBef>
              <a:buFont typeface="Arial" charset="0"/>
              <a:buChar char="•"/>
            </a:pPr>
            <a:endParaRPr lang="pt-BR" sz="2400" dirty="0" smtClean="0">
              <a:latin typeface="Arial" charset="0"/>
              <a:cs typeface="Arial" charset="0"/>
            </a:endParaRPr>
          </a:p>
        </p:txBody>
      </p:sp>
      <p:sp>
        <p:nvSpPr>
          <p:cNvPr id="4" name="Title 1"/>
          <p:cNvSpPr txBox="1">
            <a:spLocks/>
          </p:cNvSpPr>
          <p:nvPr/>
        </p:nvSpPr>
        <p:spPr bwMode="auto">
          <a:xfrm rot="16200000">
            <a:off x="-1004094" y="1004094"/>
            <a:ext cx="2700338" cy="692150"/>
          </a:xfrm>
          <a:prstGeom prst="rect">
            <a:avLst/>
          </a:prstGeom>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r"/>
            <a:r>
              <a:rPr lang="pt-BR" sz="2800" b="1" smtClean="0">
                <a:effectLst/>
                <a:latin typeface="Arial" charset="0"/>
                <a:cs typeface="Arial" charset="0"/>
              </a:rPr>
              <a:t>INTRODUÇÃO</a:t>
            </a:r>
            <a:endParaRPr lang="pt-BR" sz="2800" b="1" dirty="0" smtClean="0">
              <a:effectLst/>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ço Reservado para Conteúdo 3"/>
          <p:cNvSpPr>
            <a:spLocks noGrp="1"/>
          </p:cNvSpPr>
          <p:nvPr>
            <p:ph idx="1"/>
          </p:nvPr>
        </p:nvSpPr>
        <p:spPr>
          <a:xfrm>
            <a:off x="1331640" y="404664"/>
            <a:ext cx="7499350" cy="4800600"/>
          </a:xfrm>
        </p:spPr>
        <p:txBody>
          <a:bodyPr/>
          <a:lstStyle/>
          <a:p>
            <a:pPr>
              <a:lnSpc>
                <a:spcPct val="150000"/>
              </a:lnSpc>
              <a:buFont typeface="Wingdings 2" pitchFamily="18" charset="2"/>
              <a:buNone/>
            </a:pPr>
            <a:r>
              <a:rPr lang="pt-BR" sz="2400" b="1" dirty="0" smtClean="0">
                <a:solidFill>
                  <a:schemeClr val="tx2"/>
                </a:solidFill>
                <a:latin typeface="Arial" charset="0"/>
                <a:cs typeface="Arial" charset="0"/>
              </a:rPr>
              <a:t>Situação da UBSF prévio ação programática:</a:t>
            </a:r>
          </a:p>
          <a:p>
            <a:pPr>
              <a:lnSpc>
                <a:spcPct val="150000"/>
              </a:lnSpc>
              <a:buFont typeface="Wingdings 2" pitchFamily="18" charset="2"/>
              <a:buNone/>
            </a:pPr>
            <a:endParaRPr lang="pt-BR" sz="2400" b="1" dirty="0" smtClean="0">
              <a:solidFill>
                <a:schemeClr val="tx2"/>
              </a:solidFill>
              <a:latin typeface="Arial" charset="0"/>
              <a:cs typeface="Arial" charset="0"/>
            </a:endParaRPr>
          </a:p>
          <a:p>
            <a:pPr>
              <a:lnSpc>
                <a:spcPct val="130000"/>
              </a:lnSpc>
              <a:spcBef>
                <a:spcPts val="400"/>
              </a:spcBef>
              <a:buFont typeface="Arial" charset="0"/>
              <a:buChar char="•"/>
            </a:pPr>
            <a:r>
              <a:rPr lang="pt-BR" sz="2400" dirty="0" smtClean="0">
                <a:latin typeface="Arial" charset="0"/>
                <a:cs typeface="Arial" charset="0"/>
              </a:rPr>
              <a:t>Trabalho Individualizado</a:t>
            </a:r>
          </a:p>
          <a:p>
            <a:pPr>
              <a:lnSpc>
                <a:spcPct val="130000"/>
              </a:lnSpc>
              <a:spcBef>
                <a:spcPts val="400"/>
              </a:spcBef>
              <a:buFont typeface="Arial" charset="0"/>
              <a:buChar char="•"/>
            </a:pPr>
            <a:r>
              <a:rPr lang="pt-BR" sz="2400" dirty="0" smtClean="0">
                <a:latin typeface="Arial" charset="0"/>
                <a:cs typeface="Arial" charset="0"/>
              </a:rPr>
              <a:t>Livre Demanda / Omissão da Equidade</a:t>
            </a:r>
          </a:p>
          <a:p>
            <a:pPr>
              <a:lnSpc>
                <a:spcPct val="130000"/>
              </a:lnSpc>
              <a:spcBef>
                <a:spcPts val="400"/>
              </a:spcBef>
              <a:buFont typeface="Arial" charset="0"/>
              <a:buChar char="•"/>
            </a:pPr>
            <a:r>
              <a:rPr lang="pt-BR" sz="2400" dirty="0" smtClean="0">
                <a:latin typeface="Arial" charset="0"/>
                <a:cs typeface="Arial" charset="0"/>
              </a:rPr>
              <a:t>Lacuna no Acolhimento</a:t>
            </a:r>
          </a:p>
          <a:p>
            <a:pPr>
              <a:lnSpc>
                <a:spcPct val="130000"/>
              </a:lnSpc>
              <a:spcBef>
                <a:spcPts val="400"/>
              </a:spcBef>
              <a:buFont typeface="Arial" charset="0"/>
              <a:buChar char="•"/>
            </a:pPr>
            <a:r>
              <a:rPr lang="pt-BR" sz="2400" dirty="0" smtClean="0">
                <a:latin typeface="Arial" charset="0"/>
                <a:cs typeface="Arial" charset="0"/>
              </a:rPr>
              <a:t>Sanar problemas agudos</a:t>
            </a:r>
          </a:p>
          <a:p>
            <a:pPr>
              <a:lnSpc>
                <a:spcPct val="130000"/>
              </a:lnSpc>
              <a:spcBef>
                <a:spcPts val="400"/>
              </a:spcBef>
              <a:buFont typeface="Arial" charset="0"/>
              <a:buChar char="•"/>
            </a:pPr>
            <a:r>
              <a:rPr lang="pt-BR" sz="2400" dirty="0" smtClean="0">
                <a:latin typeface="Arial" charset="0"/>
                <a:cs typeface="Arial" charset="0"/>
              </a:rPr>
              <a:t>Ausência de vínculo e seguimento</a:t>
            </a:r>
          </a:p>
          <a:p>
            <a:pPr>
              <a:lnSpc>
                <a:spcPct val="130000"/>
              </a:lnSpc>
              <a:spcBef>
                <a:spcPts val="400"/>
              </a:spcBef>
              <a:buFont typeface="Arial" charset="0"/>
              <a:buChar char="•"/>
            </a:pPr>
            <a:r>
              <a:rPr lang="pt-BR" sz="2400" dirty="0" smtClean="0">
                <a:latin typeface="Arial" charset="0"/>
                <a:cs typeface="Arial" charset="0"/>
              </a:rPr>
              <a:t>Carência de Educação em Saúde</a:t>
            </a:r>
          </a:p>
          <a:p>
            <a:pPr>
              <a:lnSpc>
                <a:spcPct val="130000"/>
              </a:lnSpc>
              <a:spcBef>
                <a:spcPts val="400"/>
              </a:spcBef>
              <a:buFont typeface="Arial" charset="0"/>
              <a:buChar char="•"/>
            </a:pPr>
            <a:endParaRPr lang="pt-BR" sz="2400" dirty="0" smtClean="0">
              <a:latin typeface="Arial" charset="0"/>
              <a:cs typeface="Arial" charset="0"/>
            </a:endParaRPr>
          </a:p>
          <a:p>
            <a:pPr>
              <a:lnSpc>
                <a:spcPct val="130000"/>
              </a:lnSpc>
              <a:spcBef>
                <a:spcPts val="400"/>
              </a:spcBef>
              <a:buFont typeface="Arial" charset="0"/>
              <a:buChar char="•"/>
            </a:pPr>
            <a:endParaRPr lang="pt-BR" sz="2400" dirty="0" smtClean="0">
              <a:latin typeface="Arial" charset="0"/>
              <a:cs typeface="Arial" charset="0"/>
            </a:endParaRPr>
          </a:p>
          <a:p>
            <a:pPr>
              <a:lnSpc>
                <a:spcPct val="130000"/>
              </a:lnSpc>
              <a:spcBef>
                <a:spcPts val="400"/>
              </a:spcBef>
              <a:buFont typeface="Arial" charset="0"/>
              <a:buChar char="•"/>
            </a:pPr>
            <a:endParaRPr lang="pt-BR" sz="2400" dirty="0" smtClean="0">
              <a:latin typeface="Arial" charset="0"/>
              <a:cs typeface="Arial" charset="0"/>
            </a:endParaRPr>
          </a:p>
          <a:p>
            <a:pPr>
              <a:lnSpc>
                <a:spcPct val="130000"/>
              </a:lnSpc>
              <a:spcBef>
                <a:spcPts val="400"/>
              </a:spcBef>
              <a:buFont typeface="Arial" charset="0"/>
              <a:buChar char="•"/>
            </a:pPr>
            <a:endParaRPr lang="pt-BR" sz="2400" dirty="0" smtClean="0">
              <a:latin typeface="Arial" charset="0"/>
              <a:cs typeface="Arial" charset="0"/>
            </a:endParaRPr>
          </a:p>
        </p:txBody>
      </p:sp>
      <p:sp>
        <p:nvSpPr>
          <p:cNvPr id="4" name="Title 1"/>
          <p:cNvSpPr txBox="1">
            <a:spLocks/>
          </p:cNvSpPr>
          <p:nvPr/>
        </p:nvSpPr>
        <p:spPr bwMode="auto">
          <a:xfrm rot="16200000">
            <a:off x="-1004094" y="1004094"/>
            <a:ext cx="2700338" cy="692150"/>
          </a:xfrm>
          <a:prstGeom prst="rect">
            <a:avLst/>
          </a:prstGeom>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r"/>
            <a:r>
              <a:rPr lang="pt-BR" sz="2800" b="1" smtClean="0">
                <a:effectLst/>
                <a:latin typeface="Arial" charset="0"/>
                <a:cs typeface="Arial" charset="0"/>
              </a:rPr>
              <a:t>INTRODUÇÃO</a:t>
            </a:r>
            <a:endParaRPr lang="pt-BR" sz="2800" b="1" dirty="0" smtClean="0">
              <a:effectLst/>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rot="16200000">
            <a:off x="-1389063" y="1398588"/>
            <a:ext cx="3497263" cy="706438"/>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OBJETIVO GERAL</a:t>
            </a:r>
          </a:p>
        </p:txBody>
      </p:sp>
      <p:sp>
        <p:nvSpPr>
          <p:cNvPr id="23555" name="Espaço Reservado para Conteúdo 3"/>
          <p:cNvSpPr>
            <a:spLocks noGrp="1"/>
          </p:cNvSpPr>
          <p:nvPr>
            <p:ph idx="1"/>
          </p:nvPr>
        </p:nvSpPr>
        <p:spPr>
          <a:xfrm>
            <a:off x="971550" y="2060575"/>
            <a:ext cx="8172450" cy="1873250"/>
          </a:xfrm>
        </p:spPr>
        <p:txBody>
          <a:bodyPr/>
          <a:lstStyle/>
          <a:p>
            <a:pPr algn="ctr">
              <a:lnSpc>
                <a:spcPct val="130000"/>
              </a:lnSpc>
              <a:spcBef>
                <a:spcPts val="400"/>
              </a:spcBef>
              <a:buFont typeface="Wingdings 2" pitchFamily="18" charset="2"/>
              <a:buNone/>
            </a:pPr>
            <a:r>
              <a:rPr lang="pt-BR" sz="2800" b="1" dirty="0" smtClean="0">
                <a:latin typeface="Arial" charset="0"/>
                <a:cs typeface="Arial" charset="0"/>
              </a:rPr>
              <a:t>		Melhorar a atenção à Saúde da Criança de zero a setenta e dois meses de idade na UBSF Chácaras, Garibaldi/RS.</a:t>
            </a:r>
          </a:p>
          <a:p>
            <a:pPr algn="ctr">
              <a:lnSpc>
                <a:spcPct val="130000"/>
              </a:lnSpc>
              <a:spcBef>
                <a:spcPts val="400"/>
              </a:spcBef>
              <a:buFont typeface="Arial" charset="0"/>
              <a:buChar char="•"/>
            </a:pPr>
            <a:endParaRPr lang="pt-BR" sz="2800" b="1" dirty="0" smtClean="0">
              <a:latin typeface="Arial" charset="0"/>
              <a:cs typeface="Arial" charset="0"/>
            </a:endParaRPr>
          </a:p>
          <a:p>
            <a:pPr algn="ctr">
              <a:lnSpc>
                <a:spcPct val="130000"/>
              </a:lnSpc>
              <a:spcBef>
                <a:spcPts val="400"/>
              </a:spcBef>
              <a:buFont typeface="Arial" charset="0"/>
              <a:buChar char="•"/>
            </a:pPr>
            <a:endParaRPr lang="pt-BR" sz="2800" b="1" dirty="0" smtClean="0">
              <a:latin typeface="Arial" charset="0"/>
              <a:cs typeface="Arial" charset="0"/>
            </a:endParaRPr>
          </a:p>
          <a:p>
            <a:pPr algn="ctr">
              <a:lnSpc>
                <a:spcPct val="130000"/>
              </a:lnSpc>
              <a:spcBef>
                <a:spcPts val="400"/>
              </a:spcBef>
              <a:buFont typeface="Arial" charset="0"/>
              <a:buChar char="•"/>
            </a:pPr>
            <a:endParaRPr lang="pt-BR"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rot="16200000">
            <a:off x="-2176462" y="2197100"/>
            <a:ext cx="4943475" cy="549275"/>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OBJETIVOS ESPECÍFICOS</a:t>
            </a:r>
          </a:p>
        </p:txBody>
      </p:sp>
      <p:sp>
        <p:nvSpPr>
          <p:cNvPr id="4" name="Espaço Reservado para Conteúdo 3"/>
          <p:cNvSpPr>
            <a:spLocks noGrp="1"/>
          </p:cNvSpPr>
          <p:nvPr>
            <p:ph idx="1"/>
          </p:nvPr>
        </p:nvSpPr>
        <p:spPr>
          <a:xfrm>
            <a:off x="1116013" y="260350"/>
            <a:ext cx="8027987" cy="6408738"/>
          </a:xfrm>
        </p:spPr>
        <p:txBody>
          <a:bodyPr>
            <a:noAutofit/>
          </a:bodyPr>
          <a:lstStyle/>
          <a:p>
            <a:pPr marL="365760" indent="-283464" algn="ctr" fontAlgn="auto">
              <a:lnSpc>
                <a:spcPct val="130000"/>
              </a:lnSpc>
              <a:spcBef>
                <a:spcPts val="400"/>
              </a:spcBef>
              <a:spcAft>
                <a:spcPts val="0"/>
              </a:spcAft>
              <a:buFont typeface="Wingdings 2"/>
              <a:buNone/>
              <a:defRPr/>
            </a:pPr>
            <a:r>
              <a:rPr lang="pt-BR" sz="2400" b="1" dirty="0" smtClean="0">
                <a:solidFill>
                  <a:schemeClr val="tx2"/>
                </a:solidFill>
                <a:latin typeface="Arial" pitchFamily="34" charset="0"/>
                <a:cs typeface="Arial" pitchFamily="34" charset="0"/>
              </a:rPr>
              <a:t>Saúde da Criança e Saúde Bucal</a:t>
            </a:r>
          </a:p>
          <a:p>
            <a:pPr marL="365760" indent="-283464" algn="ctr" fontAlgn="auto">
              <a:lnSpc>
                <a:spcPct val="130000"/>
              </a:lnSpc>
              <a:spcBef>
                <a:spcPts val="400"/>
              </a:spcBef>
              <a:spcAft>
                <a:spcPts val="0"/>
              </a:spcAft>
              <a:buFont typeface="Wingdings 2"/>
              <a:buNone/>
              <a:defRPr/>
            </a:pPr>
            <a:endParaRPr lang="pt-BR" sz="2400" b="1" dirty="0" smtClean="0">
              <a:solidFill>
                <a:schemeClr val="tx2"/>
              </a:solidFill>
              <a:latin typeface="Arial" pitchFamily="34" charset="0"/>
              <a:cs typeface="Arial" pitchFamily="34" charset="0"/>
            </a:endParaRPr>
          </a:p>
          <a:p>
            <a:pPr marL="539496" indent="-457200" fontAlgn="auto">
              <a:lnSpc>
                <a:spcPct val="130000"/>
              </a:lnSpc>
              <a:spcBef>
                <a:spcPts val="400"/>
              </a:spcBef>
              <a:spcAft>
                <a:spcPts val="0"/>
              </a:spcAft>
              <a:buFont typeface="Wingdings 2"/>
              <a:buAutoNum type="arabicPeriod"/>
              <a:defRPr/>
            </a:pPr>
            <a:r>
              <a:rPr lang="pt-BR" sz="2400" dirty="0" smtClean="0">
                <a:latin typeface="Arial" pitchFamily="34" charset="0"/>
                <a:cs typeface="Arial" pitchFamily="34" charset="0"/>
              </a:rPr>
              <a:t>Ampliar a cobertura do Programa de Saúde da Criança.</a:t>
            </a:r>
          </a:p>
          <a:p>
            <a:pPr marL="539496" indent="-457200" fontAlgn="auto">
              <a:lnSpc>
                <a:spcPct val="130000"/>
              </a:lnSpc>
              <a:spcBef>
                <a:spcPts val="400"/>
              </a:spcBef>
              <a:spcAft>
                <a:spcPts val="0"/>
              </a:spcAft>
              <a:buFont typeface="Wingdings 2"/>
              <a:buAutoNum type="arabicPeriod"/>
              <a:defRPr/>
            </a:pPr>
            <a:r>
              <a:rPr lang="pt-BR" sz="2400" dirty="0" smtClean="0">
                <a:latin typeface="Arial" pitchFamily="34" charset="0"/>
                <a:cs typeface="Arial" pitchFamily="34" charset="0"/>
              </a:rPr>
              <a:t>Melhorar a qualidade do atendimento à criança</a:t>
            </a:r>
          </a:p>
          <a:p>
            <a:pPr marL="539496" indent="-457200" fontAlgn="auto">
              <a:lnSpc>
                <a:spcPct val="130000"/>
              </a:lnSpc>
              <a:spcBef>
                <a:spcPts val="400"/>
              </a:spcBef>
              <a:spcAft>
                <a:spcPts val="0"/>
              </a:spcAft>
              <a:buFont typeface="Wingdings 2"/>
              <a:buAutoNum type="arabicPeriod"/>
              <a:defRPr/>
            </a:pPr>
            <a:r>
              <a:rPr lang="pt-BR" sz="2400" dirty="0" smtClean="0">
                <a:latin typeface="Arial" pitchFamily="34" charset="0"/>
                <a:cs typeface="Arial" pitchFamily="34" charset="0"/>
              </a:rPr>
              <a:t>Melhorar a adesão ao programa de Saúde da Criança.</a:t>
            </a:r>
          </a:p>
          <a:p>
            <a:pPr marL="539496" indent="-457200" fontAlgn="auto">
              <a:lnSpc>
                <a:spcPct val="130000"/>
              </a:lnSpc>
              <a:spcBef>
                <a:spcPts val="400"/>
              </a:spcBef>
              <a:spcAft>
                <a:spcPts val="0"/>
              </a:spcAft>
              <a:buFont typeface="Wingdings 2"/>
              <a:buAutoNum type="arabicPeriod"/>
              <a:defRPr/>
            </a:pPr>
            <a:r>
              <a:rPr lang="pt-BR" sz="2400" dirty="0" smtClean="0">
                <a:latin typeface="Arial" pitchFamily="34" charset="0"/>
                <a:cs typeface="Arial" pitchFamily="34" charset="0"/>
              </a:rPr>
              <a:t>Melhorar o registro das informações.</a:t>
            </a:r>
          </a:p>
          <a:p>
            <a:pPr marL="539496" indent="-457200" fontAlgn="auto">
              <a:lnSpc>
                <a:spcPct val="130000"/>
              </a:lnSpc>
              <a:spcBef>
                <a:spcPts val="400"/>
              </a:spcBef>
              <a:spcAft>
                <a:spcPts val="0"/>
              </a:spcAft>
              <a:buFont typeface="Wingdings 2"/>
              <a:buAutoNum type="arabicPeriod"/>
              <a:defRPr/>
            </a:pPr>
            <a:r>
              <a:rPr lang="pt-BR" sz="2400" dirty="0" smtClean="0">
                <a:latin typeface="Arial" pitchFamily="34" charset="0"/>
                <a:cs typeface="Arial" pitchFamily="34" charset="0"/>
              </a:rPr>
              <a:t> Mapear as crianças de risco pertencentes à área de abrangência.</a:t>
            </a:r>
          </a:p>
          <a:p>
            <a:pPr marL="539496" indent="-457200" fontAlgn="auto">
              <a:lnSpc>
                <a:spcPct val="130000"/>
              </a:lnSpc>
              <a:spcBef>
                <a:spcPts val="400"/>
              </a:spcBef>
              <a:spcAft>
                <a:spcPts val="0"/>
              </a:spcAft>
              <a:buFont typeface="Wingdings 2"/>
              <a:buAutoNum type="arabicPeriod"/>
              <a:defRPr/>
            </a:pPr>
            <a:r>
              <a:rPr lang="pt-BR" sz="2400" dirty="0" smtClean="0">
                <a:latin typeface="Arial" pitchFamily="34" charset="0"/>
                <a:cs typeface="Arial" pitchFamily="34" charset="0"/>
              </a:rPr>
              <a:t>Promover a saúde das crianças.</a:t>
            </a: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rot="16200000">
            <a:off x="-1808957" y="1834357"/>
            <a:ext cx="4354513" cy="685800"/>
          </a:xfrm>
        </p:spPr>
        <p:txBody>
          <a:bodyPr vert="horz" wrap="square" lIns="91440" tIns="45720" rIns="91440" bIns="45720" numCol="1" anchorCtr="0" compatLnSpc="1">
            <a:prstTxWarp prst="textNoShape">
              <a:avLst/>
            </a:prstTxWarp>
          </a:bodyPr>
          <a:lstStyle/>
          <a:p>
            <a:r>
              <a:rPr lang="pt-BR" sz="2800" b="1" dirty="0" smtClean="0">
                <a:effectLst/>
                <a:latin typeface="Arial" charset="0"/>
                <a:cs typeface="Arial" charset="0"/>
              </a:rPr>
              <a:t>METODOLOGIA - Ações</a:t>
            </a:r>
          </a:p>
        </p:txBody>
      </p:sp>
      <p:sp>
        <p:nvSpPr>
          <p:cNvPr id="4" name="Espaço Reservado para Conteúdo 3"/>
          <p:cNvSpPr>
            <a:spLocks noGrp="1"/>
          </p:cNvSpPr>
          <p:nvPr>
            <p:ph idx="1"/>
          </p:nvPr>
        </p:nvSpPr>
        <p:spPr/>
        <p:txBody>
          <a:bodyPr>
            <a:normAutofit/>
          </a:bodyPr>
          <a:lstStyle/>
          <a:p>
            <a:pPr marL="539496" indent="-457200" fontAlgn="auto">
              <a:lnSpc>
                <a:spcPct val="130000"/>
              </a:lnSpc>
              <a:spcBef>
                <a:spcPts val="400"/>
              </a:spcBef>
              <a:spcAft>
                <a:spcPts val="0"/>
              </a:spcAft>
              <a:buFont typeface="Wingdings 2"/>
              <a:buNone/>
              <a:defRPr/>
            </a:pPr>
            <a:r>
              <a:rPr lang="pt-BR" sz="2400" dirty="0" smtClean="0">
                <a:latin typeface="Arial" pitchFamily="34" charset="0"/>
                <a:cs typeface="Arial" pitchFamily="34" charset="0"/>
              </a:rPr>
              <a:t> </a:t>
            </a:r>
          </a:p>
          <a:p>
            <a:pPr marL="539496" indent="-457200" fontAlgn="auto">
              <a:lnSpc>
                <a:spcPct val="130000"/>
              </a:lnSpc>
              <a:spcBef>
                <a:spcPts val="400"/>
              </a:spcBef>
              <a:spcAft>
                <a:spcPts val="0"/>
              </a:spcAft>
              <a:buFont typeface="Wingdings 2"/>
              <a:buNone/>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p:txBody>
      </p:sp>
      <p:sp>
        <p:nvSpPr>
          <p:cNvPr id="25604" name="Espaço Reservado para Conteúdo 3"/>
          <p:cNvSpPr txBox="1">
            <a:spLocks/>
          </p:cNvSpPr>
          <p:nvPr/>
        </p:nvSpPr>
        <p:spPr bwMode="auto">
          <a:xfrm>
            <a:off x="1020763" y="115888"/>
            <a:ext cx="8156575" cy="6265862"/>
          </a:xfrm>
          <a:prstGeom prst="rect">
            <a:avLst/>
          </a:prstGeom>
          <a:noFill/>
          <a:ln w="9525">
            <a:noFill/>
            <a:miter lim="800000"/>
            <a:headEnd/>
            <a:tailEnd/>
          </a:ln>
        </p:spPr>
        <p:txBody>
          <a:bodyPr/>
          <a:lstStyle/>
          <a:p>
            <a:pPr marL="365125" indent="-282575">
              <a:lnSpc>
                <a:spcPct val="150000"/>
              </a:lnSpc>
              <a:spcBef>
                <a:spcPts val="400"/>
              </a:spcBef>
              <a:buClr>
                <a:schemeClr val="accent1"/>
              </a:buClr>
              <a:buSzPct val="80000"/>
            </a:pPr>
            <a:endParaRPr lang="pt-BR" sz="2400" dirty="0" smtClean="0"/>
          </a:p>
          <a:p>
            <a:pPr marL="365125" indent="-282575">
              <a:lnSpc>
                <a:spcPct val="150000"/>
              </a:lnSpc>
              <a:spcBef>
                <a:spcPts val="400"/>
              </a:spcBef>
              <a:buClr>
                <a:schemeClr val="accent1"/>
              </a:buClr>
              <a:buSzPct val="80000"/>
              <a:buFont typeface="Arial" charset="0"/>
              <a:buChar char="•"/>
            </a:pPr>
            <a:endParaRPr lang="pt-BR" sz="2400" dirty="0" smtClean="0"/>
          </a:p>
          <a:p>
            <a:pPr marL="365125" indent="-282575">
              <a:lnSpc>
                <a:spcPct val="150000"/>
              </a:lnSpc>
              <a:spcBef>
                <a:spcPts val="400"/>
              </a:spcBef>
              <a:buClr>
                <a:schemeClr val="accent1"/>
              </a:buClr>
              <a:buSzPct val="80000"/>
              <a:buFont typeface="Arial" charset="0"/>
              <a:buChar char="•"/>
            </a:pPr>
            <a:r>
              <a:rPr lang="pt-BR" sz="2400" dirty="0" smtClean="0"/>
              <a:t>Capacitação </a:t>
            </a:r>
            <a:r>
              <a:rPr lang="pt-BR" sz="2400" dirty="0"/>
              <a:t>e treinamento da equipe.</a:t>
            </a:r>
          </a:p>
          <a:p>
            <a:pPr marL="365125" indent="-282575">
              <a:lnSpc>
                <a:spcPct val="150000"/>
              </a:lnSpc>
              <a:spcBef>
                <a:spcPts val="400"/>
              </a:spcBef>
              <a:buClr>
                <a:schemeClr val="accent1"/>
              </a:buClr>
              <a:buSzPct val="80000"/>
              <a:buFont typeface="Arial" charset="0"/>
              <a:buChar char="•"/>
            </a:pPr>
            <a:r>
              <a:rPr lang="pt-BR" sz="2400" dirty="0"/>
              <a:t>Cadastramento das crianças de zero a 72 meses no território da UBSF.</a:t>
            </a:r>
          </a:p>
          <a:p>
            <a:pPr marL="365125" indent="-282575">
              <a:lnSpc>
                <a:spcPct val="150000"/>
              </a:lnSpc>
              <a:spcBef>
                <a:spcPts val="400"/>
              </a:spcBef>
              <a:buClr>
                <a:schemeClr val="accent1"/>
              </a:buClr>
              <a:buSzPct val="80000"/>
              <a:buFont typeface="Arial" charset="0"/>
              <a:buChar char="•"/>
            </a:pPr>
            <a:r>
              <a:rPr lang="pt-BR" sz="2400" dirty="0"/>
              <a:t>Divulgação do programa saúde da criança.</a:t>
            </a:r>
          </a:p>
          <a:p>
            <a:pPr marL="365125" indent="-282575">
              <a:lnSpc>
                <a:spcPct val="150000"/>
              </a:lnSpc>
              <a:spcBef>
                <a:spcPts val="400"/>
              </a:spcBef>
              <a:buClr>
                <a:schemeClr val="accent1"/>
              </a:buClr>
              <a:buSzPct val="80000"/>
              <a:buFont typeface="Arial" charset="0"/>
              <a:buChar char="•"/>
            </a:pPr>
            <a:r>
              <a:rPr lang="pt-BR" sz="2400" dirty="0"/>
              <a:t>Acolhimento.</a:t>
            </a:r>
          </a:p>
          <a:p>
            <a:pPr marL="365125" indent="-282575">
              <a:lnSpc>
                <a:spcPct val="150000"/>
              </a:lnSpc>
              <a:spcBef>
                <a:spcPts val="400"/>
              </a:spcBef>
              <a:buClr>
                <a:schemeClr val="accent1"/>
              </a:buClr>
              <a:buSzPct val="80000"/>
              <a:buFont typeface="Arial" charset="0"/>
              <a:buChar char="•"/>
            </a:pPr>
            <a:r>
              <a:rPr lang="pt-BR" sz="2400" dirty="0"/>
              <a:t>Atendimento clínico e de enfermagem: consulta programática.</a:t>
            </a:r>
          </a:p>
          <a:p>
            <a:pPr marL="365125" indent="-282575">
              <a:lnSpc>
                <a:spcPct val="150000"/>
              </a:lnSpc>
              <a:spcBef>
                <a:spcPts val="400"/>
              </a:spcBef>
              <a:buClr>
                <a:schemeClr val="accent1"/>
              </a:buClr>
              <a:buSzPct val="80000"/>
              <a:buFont typeface="Arial" charset="0"/>
              <a:buChar char="•"/>
            </a:pPr>
            <a:r>
              <a:rPr lang="pt-BR" sz="2400" dirty="0"/>
              <a:t>Atendimento clínico e de enfermagem: problemas agudos.</a:t>
            </a:r>
          </a:p>
          <a:p>
            <a:pPr marL="365125" indent="-282575">
              <a:lnSpc>
                <a:spcPct val="150000"/>
              </a:lnSpc>
              <a:spcBef>
                <a:spcPts val="400"/>
              </a:spcBef>
              <a:buClr>
                <a:schemeClr val="accent1"/>
              </a:buClr>
              <a:buSzPct val="80000"/>
              <a:buFont typeface="Arial" charset="0"/>
              <a:buChar char="•"/>
            </a:pPr>
            <a:endParaRPr lang="pt-BR" sz="2400" dirty="0"/>
          </a:p>
          <a:p>
            <a:pPr marL="365125" indent="-282575">
              <a:lnSpc>
                <a:spcPct val="150000"/>
              </a:lnSpc>
              <a:spcBef>
                <a:spcPts val="400"/>
              </a:spcBef>
              <a:buClr>
                <a:schemeClr val="accent1"/>
              </a:buClr>
              <a:buSzPct val="80000"/>
              <a:buFont typeface="Arial" charset="0"/>
              <a:buChar char="•"/>
            </a:pPr>
            <a:endParaRPr lang="pt-BR" sz="2400" dirty="0"/>
          </a:p>
          <a:p>
            <a:pPr marL="365125" indent="-282575">
              <a:lnSpc>
                <a:spcPct val="150000"/>
              </a:lnSpc>
              <a:spcBef>
                <a:spcPts val="400"/>
              </a:spcBef>
              <a:buClr>
                <a:schemeClr val="accent1"/>
              </a:buClr>
              <a:buSzPct val="80000"/>
              <a:buFont typeface="Arial" charset="0"/>
              <a:buChar char="•"/>
            </a:pPr>
            <a:endParaRPr lang="pt-BR" sz="2400" dirty="0"/>
          </a:p>
          <a:p>
            <a:pPr marL="365125" indent="-282575">
              <a:lnSpc>
                <a:spcPct val="150000"/>
              </a:lnSpc>
              <a:spcBef>
                <a:spcPts val="400"/>
              </a:spcBef>
              <a:buClr>
                <a:schemeClr val="accent1"/>
              </a:buClr>
              <a:buSzPct val="80000"/>
              <a:buFont typeface="Arial" charset="0"/>
              <a:buChar char="•"/>
            </a:pPr>
            <a:endParaRPr lang="pt-BR" sz="2400" dirty="0"/>
          </a:p>
          <a:p>
            <a:pPr marL="365125" indent="-282575">
              <a:lnSpc>
                <a:spcPct val="150000"/>
              </a:lnSpc>
              <a:spcBef>
                <a:spcPts val="400"/>
              </a:spcBef>
              <a:buClr>
                <a:schemeClr val="accent1"/>
              </a:buClr>
              <a:buSzPct val="80000"/>
              <a:buFont typeface="Arial" charset="0"/>
              <a:buChar char="•"/>
            </a:pPr>
            <a:endParaRPr lang="pt-BR" sz="2400" dirty="0"/>
          </a:p>
        </p:txBody>
      </p:sp>
      <p:sp>
        <p:nvSpPr>
          <p:cNvPr id="5" name="CaixaDeTexto 4"/>
          <p:cNvSpPr txBox="1"/>
          <p:nvPr/>
        </p:nvSpPr>
        <p:spPr>
          <a:xfrm>
            <a:off x="928662" y="142852"/>
            <a:ext cx="7786743" cy="1446550"/>
          </a:xfrm>
          <a:prstGeom prst="rect">
            <a:avLst/>
          </a:prstGeom>
          <a:noFill/>
        </p:spPr>
        <p:txBody>
          <a:bodyPr wrap="square" rtlCol="0">
            <a:spAutoFit/>
          </a:bodyPr>
          <a:lstStyle/>
          <a:p>
            <a:pPr algn="ctr"/>
            <a:r>
              <a:rPr lang="pt-BR" dirty="0" smtClean="0"/>
              <a:t>  </a:t>
            </a:r>
            <a:r>
              <a:rPr lang="pt-BR" sz="2200" b="1" dirty="0" smtClean="0">
                <a:solidFill>
                  <a:schemeClr val="tx2"/>
                </a:solidFill>
              </a:rPr>
              <a:t>Protocolo - Caderno de Atenção Básica 33 – Saúde da Criança: Crescimento e Desenvolvimento, Ministério da Saúde, 2012.</a:t>
            </a:r>
          </a:p>
          <a:p>
            <a:pPr algn="ctr"/>
            <a:endParaRPr lang="pt-BR" sz="2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rot="16200000">
            <a:off x="-1808957" y="1834357"/>
            <a:ext cx="4354513" cy="685800"/>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METODOLOGIA - Ações</a:t>
            </a:r>
          </a:p>
        </p:txBody>
      </p:sp>
      <p:sp>
        <p:nvSpPr>
          <p:cNvPr id="4" name="Espaço Reservado para Conteúdo 3"/>
          <p:cNvSpPr>
            <a:spLocks noGrp="1"/>
          </p:cNvSpPr>
          <p:nvPr>
            <p:ph idx="1"/>
          </p:nvPr>
        </p:nvSpPr>
        <p:spPr/>
        <p:txBody>
          <a:bodyPr>
            <a:normAutofit/>
          </a:bodyPr>
          <a:lstStyle/>
          <a:p>
            <a:pPr marL="539496" indent="-457200" fontAlgn="auto">
              <a:lnSpc>
                <a:spcPct val="130000"/>
              </a:lnSpc>
              <a:spcBef>
                <a:spcPts val="400"/>
              </a:spcBef>
              <a:spcAft>
                <a:spcPts val="0"/>
              </a:spcAft>
              <a:buFont typeface="Wingdings 2"/>
              <a:buNone/>
              <a:defRPr/>
            </a:pPr>
            <a:r>
              <a:rPr lang="pt-BR" sz="2400" dirty="0" smtClean="0">
                <a:latin typeface="Arial" pitchFamily="34" charset="0"/>
                <a:cs typeface="Arial" pitchFamily="34" charset="0"/>
              </a:rPr>
              <a:t> </a:t>
            </a:r>
          </a:p>
          <a:p>
            <a:pPr marL="539496" indent="-457200" fontAlgn="auto">
              <a:lnSpc>
                <a:spcPct val="130000"/>
              </a:lnSpc>
              <a:spcBef>
                <a:spcPts val="400"/>
              </a:spcBef>
              <a:spcAft>
                <a:spcPts val="0"/>
              </a:spcAft>
              <a:buFont typeface="Wingdings 2"/>
              <a:buNone/>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a:p>
            <a:pPr marL="365760" indent="-283464" fontAlgn="auto">
              <a:lnSpc>
                <a:spcPct val="130000"/>
              </a:lnSpc>
              <a:spcBef>
                <a:spcPts val="400"/>
              </a:spcBef>
              <a:spcAft>
                <a:spcPts val="0"/>
              </a:spcAft>
              <a:buFont typeface="Arial" pitchFamily="34" charset="0"/>
              <a:buChar char="•"/>
              <a:defRPr/>
            </a:pPr>
            <a:endParaRPr lang="pt-BR" sz="2400" dirty="0" smtClean="0">
              <a:latin typeface="Arial" pitchFamily="34" charset="0"/>
              <a:cs typeface="Arial" pitchFamily="34" charset="0"/>
            </a:endParaRPr>
          </a:p>
        </p:txBody>
      </p:sp>
      <p:sp>
        <p:nvSpPr>
          <p:cNvPr id="26628" name="Espaço Reservado para Conteúdo 3"/>
          <p:cNvSpPr txBox="1">
            <a:spLocks/>
          </p:cNvSpPr>
          <p:nvPr/>
        </p:nvSpPr>
        <p:spPr bwMode="auto">
          <a:xfrm>
            <a:off x="1006475" y="260350"/>
            <a:ext cx="8156575" cy="6264275"/>
          </a:xfrm>
          <a:prstGeom prst="rect">
            <a:avLst/>
          </a:prstGeom>
          <a:noFill/>
          <a:ln w="9525">
            <a:noFill/>
            <a:miter lim="800000"/>
            <a:headEnd/>
            <a:tailEnd/>
          </a:ln>
        </p:spPr>
        <p:txBody>
          <a:bodyPr/>
          <a:lstStyle/>
          <a:p>
            <a:pPr marL="365125" indent="-282575">
              <a:lnSpc>
                <a:spcPct val="150000"/>
              </a:lnSpc>
              <a:spcBef>
                <a:spcPts val="400"/>
              </a:spcBef>
              <a:buClr>
                <a:schemeClr val="accent1"/>
              </a:buClr>
              <a:buSzPct val="80000"/>
              <a:buFont typeface="Arial" charset="0"/>
              <a:buChar char="•"/>
            </a:pPr>
            <a:endParaRPr lang="pt-BR" sz="2400" dirty="0" smtClean="0"/>
          </a:p>
          <a:p>
            <a:pPr marL="365125" indent="-282575">
              <a:lnSpc>
                <a:spcPct val="150000"/>
              </a:lnSpc>
              <a:spcBef>
                <a:spcPts val="400"/>
              </a:spcBef>
              <a:buClr>
                <a:schemeClr val="accent1"/>
              </a:buClr>
              <a:buSzPct val="80000"/>
              <a:buFont typeface="Arial" charset="0"/>
              <a:buChar char="•"/>
            </a:pPr>
            <a:r>
              <a:rPr lang="pt-BR" sz="2400" dirty="0" smtClean="0"/>
              <a:t>Atendimento odontológico em crianças de seis a setenta e dois meses de idade.</a:t>
            </a:r>
          </a:p>
          <a:p>
            <a:pPr marL="365125" indent="-282575">
              <a:lnSpc>
                <a:spcPct val="150000"/>
              </a:lnSpc>
              <a:spcBef>
                <a:spcPts val="400"/>
              </a:spcBef>
              <a:buClr>
                <a:schemeClr val="accent1"/>
              </a:buClr>
              <a:buSzPct val="80000"/>
              <a:buFont typeface="Arial" charset="0"/>
              <a:buChar char="•"/>
            </a:pPr>
            <a:r>
              <a:rPr lang="pt-BR" sz="2400" dirty="0" smtClean="0"/>
              <a:t>Reuniões </a:t>
            </a:r>
            <a:r>
              <a:rPr lang="pt-BR" sz="2400" dirty="0"/>
              <a:t>da equipe da UBSF.</a:t>
            </a:r>
          </a:p>
          <a:p>
            <a:pPr marL="365125" indent="-282575">
              <a:lnSpc>
                <a:spcPct val="150000"/>
              </a:lnSpc>
              <a:spcBef>
                <a:spcPts val="400"/>
              </a:spcBef>
              <a:buClr>
                <a:schemeClr val="accent1"/>
              </a:buClr>
              <a:buSzPct val="80000"/>
              <a:buFont typeface="Arial" charset="0"/>
              <a:buChar char="•"/>
            </a:pPr>
            <a:r>
              <a:rPr lang="pt-BR" sz="2400" dirty="0"/>
              <a:t>Monitoramento dos registros na caderneta de saúde da criança.</a:t>
            </a:r>
          </a:p>
          <a:p>
            <a:pPr marL="365125" indent="-282575">
              <a:lnSpc>
                <a:spcPct val="150000"/>
              </a:lnSpc>
              <a:spcBef>
                <a:spcPts val="400"/>
              </a:spcBef>
              <a:buClr>
                <a:schemeClr val="accent1"/>
              </a:buClr>
              <a:buSzPct val="80000"/>
              <a:buFont typeface="Arial" charset="0"/>
              <a:buChar char="•"/>
            </a:pPr>
            <a:r>
              <a:rPr lang="pt-BR" sz="2400" dirty="0"/>
              <a:t>Busca ativa as crianças faltosas.</a:t>
            </a:r>
          </a:p>
          <a:p>
            <a:pPr marL="365125" indent="-282575">
              <a:lnSpc>
                <a:spcPct val="150000"/>
              </a:lnSpc>
              <a:spcBef>
                <a:spcPts val="400"/>
              </a:spcBef>
              <a:buClr>
                <a:schemeClr val="accent1"/>
              </a:buClr>
              <a:buSzPct val="80000"/>
              <a:buFont typeface="Arial" charset="0"/>
              <a:buChar char="•"/>
            </a:pPr>
            <a:r>
              <a:rPr lang="pt-BR" sz="2400" dirty="0"/>
              <a:t>Visitas domiciliares.</a:t>
            </a:r>
          </a:p>
          <a:p>
            <a:pPr marL="365125" indent="-282575">
              <a:lnSpc>
                <a:spcPct val="150000"/>
              </a:lnSpc>
              <a:spcBef>
                <a:spcPts val="400"/>
              </a:spcBef>
              <a:buClr>
                <a:schemeClr val="accent1"/>
              </a:buClr>
              <a:buSzPct val="80000"/>
              <a:buFont typeface="Arial" charset="0"/>
              <a:buChar char="•"/>
            </a:pPr>
            <a:r>
              <a:rPr lang="pt-BR" sz="2400" dirty="0"/>
              <a:t>Palestra na escola de educação infantil</a:t>
            </a:r>
          </a:p>
          <a:p>
            <a:pPr marL="365125" indent="-282575">
              <a:lnSpc>
                <a:spcPct val="150000"/>
              </a:lnSpc>
              <a:spcBef>
                <a:spcPts val="400"/>
              </a:spcBef>
              <a:buClr>
                <a:schemeClr val="accent1"/>
              </a:buClr>
              <a:buSzPct val="80000"/>
              <a:buFont typeface="Arial" charset="0"/>
              <a:buChar char="•"/>
            </a:pPr>
            <a:r>
              <a:rPr lang="pt-BR" sz="2400" dirty="0" smtClean="0"/>
              <a:t>Monitoramento </a:t>
            </a:r>
            <a:r>
              <a:rPr lang="pt-BR" sz="2400" dirty="0"/>
              <a:t>e avaliação dos dados de intervenção.</a:t>
            </a:r>
          </a:p>
          <a:p>
            <a:pPr marL="365125" indent="-282575">
              <a:lnSpc>
                <a:spcPct val="150000"/>
              </a:lnSpc>
              <a:spcBef>
                <a:spcPts val="400"/>
              </a:spcBef>
              <a:buClr>
                <a:schemeClr val="accent1"/>
              </a:buClr>
              <a:buSzPct val="80000"/>
              <a:buFont typeface="Arial" charset="0"/>
              <a:buChar char="•"/>
            </a:pPr>
            <a:endParaRPr lang="pt-BR" sz="2400" dirty="0"/>
          </a:p>
          <a:p>
            <a:pPr marL="365125" indent="-282575">
              <a:lnSpc>
                <a:spcPct val="150000"/>
              </a:lnSpc>
              <a:spcBef>
                <a:spcPts val="400"/>
              </a:spcBef>
              <a:buClr>
                <a:schemeClr val="accent1"/>
              </a:buClr>
              <a:buSzPct val="80000"/>
              <a:buFont typeface="Arial" charset="0"/>
              <a:buChar char="•"/>
            </a:pPr>
            <a:endParaRPr lang="pt-BR" sz="2400" dirty="0"/>
          </a:p>
          <a:p>
            <a:pPr marL="365125" indent="-282575">
              <a:lnSpc>
                <a:spcPct val="150000"/>
              </a:lnSpc>
              <a:spcBef>
                <a:spcPts val="400"/>
              </a:spcBef>
              <a:buClr>
                <a:schemeClr val="accent1"/>
              </a:buClr>
              <a:buSzPct val="80000"/>
              <a:buFont typeface="Arial" charset="0"/>
              <a:buChar char="•"/>
            </a:pPr>
            <a:endParaRPr lang="pt-BR" sz="2400" dirty="0"/>
          </a:p>
          <a:p>
            <a:pPr marL="365125" indent="-282575">
              <a:lnSpc>
                <a:spcPct val="150000"/>
              </a:lnSpc>
              <a:spcBef>
                <a:spcPts val="400"/>
              </a:spcBef>
              <a:buClr>
                <a:schemeClr val="accent1"/>
              </a:buClr>
              <a:buSzPct val="80000"/>
              <a:buFont typeface="Arial" charset="0"/>
              <a:buChar char="•"/>
            </a:pPr>
            <a:endParaRPr lang="pt-BR" sz="2400" dirty="0"/>
          </a:p>
          <a:p>
            <a:pPr marL="365125" indent="-282575">
              <a:lnSpc>
                <a:spcPct val="150000"/>
              </a:lnSpc>
              <a:spcBef>
                <a:spcPts val="400"/>
              </a:spcBef>
              <a:buClr>
                <a:schemeClr val="accent1"/>
              </a:buClr>
              <a:buSzPct val="80000"/>
              <a:buFont typeface="Arial" charset="0"/>
              <a:buChar char="•"/>
            </a:pPr>
            <a:endParaRPr lang="pt-B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rot="16200000">
            <a:off x="-1718469" y="1864519"/>
            <a:ext cx="4295775" cy="642938"/>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METAS E RESULTADOS</a:t>
            </a:r>
          </a:p>
        </p:txBody>
      </p:sp>
      <p:sp>
        <p:nvSpPr>
          <p:cNvPr id="3" name="Espaço Reservado para Conteúdo 3"/>
          <p:cNvSpPr txBox="1">
            <a:spLocks/>
          </p:cNvSpPr>
          <p:nvPr/>
        </p:nvSpPr>
        <p:spPr>
          <a:xfrm>
            <a:off x="1116013" y="49213"/>
            <a:ext cx="8027987" cy="2732087"/>
          </a:xfrm>
          <a:prstGeom prst="rect">
            <a:avLst/>
          </a:prstGeom>
        </p:spPr>
        <p:txBody>
          <a:bodyPr/>
          <a:lstStyle/>
          <a:p>
            <a:pPr marL="365760" indent="-283464" algn="ctr" fontAlgn="auto">
              <a:lnSpc>
                <a:spcPct val="130000"/>
              </a:lnSpc>
              <a:spcBef>
                <a:spcPts val="400"/>
              </a:spcBef>
              <a:spcAft>
                <a:spcPts val="0"/>
              </a:spcAft>
              <a:buClr>
                <a:schemeClr val="accent1"/>
              </a:buClr>
              <a:buSzPct val="80000"/>
              <a:defRPr/>
            </a:pPr>
            <a:r>
              <a:rPr lang="pt-BR" sz="2200" b="1" dirty="0">
                <a:solidFill>
                  <a:schemeClr val="tx2"/>
                </a:solidFill>
                <a:effectLst>
                  <a:outerShdw blurRad="38100" dist="38100" dir="2700000" algn="tl">
                    <a:srgbClr val="000000">
                      <a:alpha val="43137"/>
                    </a:srgbClr>
                  </a:outerShdw>
                </a:effectLst>
                <a:latin typeface="Arial" pitchFamily="34" charset="0"/>
                <a:cs typeface="Arial" pitchFamily="34" charset="0"/>
              </a:rPr>
              <a:t>Atenção a saúde da criança</a:t>
            </a:r>
          </a:p>
          <a:p>
            <a:pPr marL="82550" algn="just" fontAlgn="auto">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Objetivo 1. </a:t>
            </a:r>
            <a:r>
              <a:rPr lang="pt-BR" sz="2200" dirty="0">
                <a:latin typeface="Arial" pitchFamily="34" charset="0"/>
                <a:cs typeface="Arial" pitchFamily="34" charset="0"/>
              </a:rPr>
              <a:t>Ampliar a cobertura do programa saúde da criança.</a:t>
            </a:r>
          </a:p>
          <a:p>
            <a:pPr marL="82550" algn="just" fontAlgn="auto">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Meta 1.1 </a:t>
            </a:r>
            <a:r>
              <a:rPr lang="pt-BR" sz="2200" dirty="0"/>
              <a:t>Ampliar a cobertura da atenção à saúde para 60% das crianças entre zero e 72 meses pertencentes à área de abrangência da unidade saúde.</a:t>
            </a:r>
          </a:p>
          <a:p>
            <a:pPr marL="365760" indent="-283464" fontAlgn="auto">
              <a:lnSpc>
                <a:spcPct val="130000"/>
              </a:lnSpc>
              <a:spcBef>
                <a:spcPts val="400"/>
              </a:spcBef>
              <a:spcAft>
                <a:spcPts val="0"/>
              </a:spcAft>
              <a:buClr>
                <a:schemeClr val="accent1"/>
              </a:buClr>
              <a:buSzPct val="80000"/>
              <a:defRPr/>
            </a:pPr>
            <a:endParaRPr lang="pt-BR" sz="2200" dirty="0">
              <a:latin typeface="Arial" pitchFamily="34" charset="0"/>
              <a:cs typeface="Arial" pitchFamily="34" charset="0"/>
            </a:endParaRPr>
          </a:p>
          <a:p>
            <a:pPr marL="365760" indent="-283464" fontAlgn="auto">
              <a:lnSpc>
                <a:spcPct val="130000"/>
              </a:lnSpc>
              <a:spcBef>
                <a:spcPts val="400"/>
              </a:spcBef>
              <a:spcAft>
                <a:spcPts val="0"/>
              </a:spcAft>
              <a:buClr>
                <a:schemeClr val="accent1"/>
              </a:buClr>
              <a:buSzPct val="80000"/>
              <a:defRPr/>
            </a:pPr>
            <a:endParaRPr lang="pt-BR" sz="2200" dirty="0">
              <a:latin typeface="Arial" pitchFamily="34" charset="0"/>
              <a:cs typeface="Arial" pitchFamily="34" charset="0"/>
            </a:endParaRPr>
          </a:p>
        </p:txBody>
      </p:sp>
      <p:graphicFrame>
        <p:nvGraphicFramePr>
          <p:cNvPr id="8" name="Gráfico 7"/>
          <p:cNvGraphicFramePr/>
          <p:nvPr/>
        </p:nvGraphicFramePr>
        <p:xfrm>
          <a:off x="1928794" y="2428868"/>
          <a:ext cx="6262789" cy="3500462"/>
        </p:xfrm>
        <a:graphic>
          <a:graphicData uri="http://schemas.openxmlformats.org/drawingml/2006/chart">
            <c:chart xmlns:c="http://schemas.openxmlformats.org/drawingml/2006/chart" xmlns:r="http://schemas.openxmlformats.org/officeDocument/2006/relationships" r:id="rId3"/>
          </a:graphicData>
        </a:graphic>
      </p:graphicFrame>
      <p:sp>
        <p:nvSpPr>
          <p:cNvPr id="27653" name="Rectangle 5"/>
          <p:cNvSpPr>
            <a:spLocks noChangeArrowheads="1"/>
          </p:cNvSpPr>
          <p:nvPr/>
        </p:nvSpPr>
        <p:spPr bwMode="auto">
          <a:xfrm>
            <a:off x="1979712" y="5918503"/>
            <a:ext cx="622212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sz="1100" b="1" dirty="0" smtClean="0">
                <a:latin typeface="Arial" pitchFamily="34" charset="0"/>
                <a:ea typeface="Calibri" pitchFamily="34" charset="0"/>
                <a:cs typeface="Arial" pitchFamily="34" charset="0"/>
              </a:rPr>
              <a:t>Gráfico</a:t>
            </a:r>
            <a:r>
              <a:rPr kumimoji="0" lang="pt-B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1. Evolução mensal do indicador proporção de crianças entre zero a 72 meses inscritas no programa da unidade de saúde. Garibaldi, RS, 2014.</a:t>
            </a:r>
            <a:endParaRPr kumimoji="0" lang="pt-BR" sz="11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rot="16200000">
            <a:off x="-1004094" y="1004094"/>
            <a:ext cx="2700338" cy="692150"/>
          </a:xfrm>
        </p:spPr>
        <p:txBody>
          <a:bodyPr vert="horz" wrap="square" lIns="91440" tIns="45720" rIns="91440" bIns="45720" numCol="1" anchorCtr="0" compatLnSpc="1">
            <a:prstTxWarp prst="textNoShape">
              <a:avLst/>
            </a:prstTxWarp>
          </a:bodyPr>
          <a:lstStyle/>
          <a:p>
            <a:pPr algn="r"/>
            <a:r>
              <a:rPr lang="pt-BR" sz="2800" b="1" dirty="0" smtClean="0">
                <a:effectLst/>
                <a:latin typeface="Arial" charset="0"/>
                <a:cs typeface="Arial" charset="0"/>
              </a:rPr>
              <a:t>INTRODUÇÃO</a:t>
            </a:r>
          </a:p>
        </p:txBody>
      </p:sp>
      <p:sp>
        <p:nvSpPr>
          <p:cNvPr id="10243" name="Espaço Reservado para Conteúdo 3"/>
          <p:cNvSpPr>
            <a:spLocks noGrp="1"/>
          </p:cNvSpPr>
          <p:nvPr>
            <p:ph idx="1"/>
          </p:nvPr>
        </p:nvSpPr>
        <p:spPr>
          <a:xfrm>
            <a:off x="998538" y="5300663"/>
            <a:ext cx="8145462" cy="1368425"/>
          </a:xfrm>
        </p:spPr>
        <p:txBody>
          <a:bodyPr/>
          <a:lstStyle/>
          <a:p>
            <a:pPr>
              <a:lnSpc>
                <a:spcPct val="150000"/>
              </a:lnSpc>
              <a:spcBef>
                <a:spcPts val="400"/>
              </a:spcBef>
              <a:buFont typeface="Wingdings" pitchFamily="2" charset="2"/>
              <a:buChar char="v"/>
            </a:pPr>
            <a:r>
              <a:rPr lang="pt-BR" sz="1800" smtClean="0">
                <a:latin typeface="Arial" charset="0"/>
                <a:cs typeface="Arial" charset="0"/>
                <a:sym typeface="Wingdings" pitchFamily="2" charset="2"/>
              </a:rPr>
              <a:t>Hospital Beneficente São Pedro (Privado e SUS);</a:t>
            </a:r>
          </a:p>
          <a:p>
            <a:pPr>
              <a:lnSpc>
                <a:spcPct val="150000"/>
              </a:lnSpc>
              <a:spcBef>
                <a:spcPts val="400"/>
              </a:spcBef>
              <a:buFont typeface="Wingdings" pitchFamily="2" charset="2"/>
              <a:buChar char="v"/>
            </a:pPr>
            <a:r>
              <a:rPr lang="pt-BR" sz="1800" smtClean="0">
                <a:latin typeface="Arial" charset="0"/>
                <a:cs typeface="Arial" charset="0"/>
                <a:sym typeface="Wingdings" pitchFamily="2" charset="2"/>
              </a:rPr>
              <a:t>UPA 24 horas</a:t>
            </a:r>
          </a:p>
          <a:p>
            <a:pPr>
              <a:lnSpc>
                <a:spcPct val="150000"/>
              </a:lnSpc>
              <a:spcBef>
                <a:spcPts val="400"/>
              </a:spcBef>
              <a:buFont typeface="Wingdings" pitchFamily="2" charset="2"/>
              <a:buChar char="v"/>
            </a:pPr>
            <a:r>
              <a:rPr lang="pt-BR" sz="1800" smtClean="0">
                <a:latin typeface="Arial" charset="0"/>
                <a:cs typeface="Arial" charset="0"/>
                <a:sym typeface="Wingdings" pitchFamily="2" charset="2"/>
              </a:rPr>
              <a:t>07 UBS e 02 UBSF</a:t>
            </a:r>
            <a:endParaRPr lang="pt-BR" sz="1800" smtClean="0"/>
          </a:p>
        </p:txBody>
      </p:sp>
      <p:pic>
        <p:nvPicPr>
          <p:cNvPr id="5" name="Picture 2" descr="C:\Users\educare3\Desktop\PROVAB\Fotos Projeto Provab\gariba.png"/>
          <p:cNvPicPr>
            <a:picLocks noChangeAspect="1" noChangeArrowheads="1"/>
          </p:cNvPicPr>
          <p:nvPr/>
        </p:nvPicPr>
        <p:blipFill rotWithShape="1">
          <a:blip r:embed="rId3"/>
          <a:srcRect r="1945"/>
          <a:stretch/>
        </p:blipFill>
        <p:spPr bwMode="auto">
          <a:xfrm>
            <a:off x="971550" y="0"/>
            <a:ext cx="6408738" cy="3533775"/>
          </a:xfrm>
          <a:prstGeom prst="rect">
            <a:avLst/>
          </a:prstGeom>
          <a:ln>
            <a:noFill/>
          </a:ln>
          <a:effectLst>
            <a:outerShdw blurRad="292100" dist="139700" dir="2700000" algn="tl" rotWithShape="0">
              <a:srgbClr val="333333">
                <a:alpha val="65000"/>
              </a:srgbClr>
            </a:outerShdw>
          </a:effectLst>
        </p:spPr>
      </p:pic>
      <p:sp>
        <p:nvSpPr>
          <p:cNvPr id="10245" name="Retângulo 2"/>
          <p:cNvSpPr>
            <a:spLocks noChangeArrowheads="1"/>
          </p:cNvSpPr>
          <p:nvPr/>
        </p:nvSpPr>
        <p:spPr bwMode="auto">
          <a:xfrm>
            <a:off x="971550" y="3549650"/>
            <a:ext cx="8172450" cy="1441450"/>
          </a:xfrm>
          <a:prstGeom prst="rect">
            <a:avLst/>
          </a:prstGeom>
          <a:noFill/>
          <a:ln w="9525">
            <a:noFill/>
            <a:miter lim="800000"/>
            <a:headEnd/>
            <a:tailEnd/>
          </a:ln>
        </p:spPr>
        <p:txBody>
          <a:bodyPr>
            <a:spAutoFit/>
          </a:bodyPr>
          <a:lstStyle/>
          <a:p>
            <a:pPr marL="285750" indent="-285750" algn="ctr">
              <a:lnSpc>
                <a:spcPct val="150000"/>
              </a:lnSpc>
              <a:spcBef>
                <a:spcPts val="400"/>
              </a:spcBef>
              <a:buFont typeface="Wingdings" pitchFamily="2" charset="2"/>
              <a:buChar char="ü"/>
            </a:pPr>
            <a:r>
              <a:rPr lang="pt-BR" b="1"/>
              <a:t>30.000 habitantes: </a:t>
            </a:r>
            <a:r>
              <a:rPr lang="pt-BR"/>
              <a:t>italianos.</a:t>
            </a:r>
          </a:p>
          <a:p>
            <a:pPr marL="285750" indent="-285750" algn="ctr">
              <a:lnSpc>
                <a:spcPct val="150000"/>
              </a:lnSpc>
              <a:spcBef>
                <a:spcPts val="400"/>
              </a:spcBef>
              <a:buFont typeface="Wingdings" pitchFamily="2" charset="2"/>
              <a:buChar char="ü"/>
            </a:pPr>
            <a:r>
              <a:rPr lang="pt-BR"/>
              <a:t>Urbana, alto PIB.</a:t>
            </a:r>
          </a:p>
          <a:p>
            <a:pPr marL="285750" indent="-285750" algn="ctr">
              <a:lnSpc>
                <a:spcPct val="150000"/>
              </a:lnSpc>
              <a:spcBef>
                <a:spcPts val="400"/>
              </a:spcBef>
              <a:buFont typeface="Wingdings" pitchFamily="2" charset="2"/>
              <a:buChar char="ü"/>
            </a:pPr>
            <a:r>
              <a:rPr lang="pt-BR"/>
              <a:t>Comércio e indústrias (vinícolas e metal mecânica).</a:t>
            </a:r>
          </a:p>
        </p:txBody>
      </p:sp>
      <p:sp>
        <p:nvSpPr>
          <p:cNvPr id="10246" name="CaixaDeTexto 5"/>
          <p:cNvSpPr txBox="1">
            <a:spLocks noChangeArrowheads="1"/>
          </p:cNvSpPr>
          <p:nvPr/>
        </p:nvSpPr>
        <p:spPr bwMode="auto">
          <a:xfrm>
            <a:off x="5651500" y="19050"/>
            <a:ext cx="1635125" cy="369888"/>
          </a:xfrm>
          <a:prstGeom prst="rect">
            <a:avLst/>
          </a:prstGeom>
          <a:noFill/>
          <a:ln w="9525">
            <a:noFill/>
            <a:miter lim="800000"/>
            <a:headEnd/>
            <a:tailEnd/>
          </a:ln>
        </p:spPr>
        <p:txBody>
          <a:bodyPr wrap="none">
            <a:spAutoFit/>
          </a:bodyPr>
          <a:lstStyle/>
          <a:p>
            <a:r>
              <a:rPr lang="pt-BR" b="1"/>
              <a:t>Garibaldi/RS.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3"/>
          <p:cNvSpPr txBox="1">
            <a:spLocks/>
          </p:cNvSpPr>
          <p:nvPr/>
        </p:nvSpPr>
        <p:spPr>
          <a:xfrm>
            <a:off x="1042988" y="188913"/>
            <a:ext cx="7812087" cy="1295400"/>
          </a:xfrm>
          <a:prstGeom prst="rect">
            <a:avLst/>
          </a:prstGeom>
        </p:spPr>
        <p:txBody>
          <a:bodyPr/>
          <a:lstStyle/>
          <a:p>
            <a:pPr marL="82550" algn="just" fontAlgn="auto">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Objetivo 2. </a:t>
            </a:r>
            <a:r>
              <a:rPr lang="pt-BR" sz="2200" dirty="0">
                <a:latin typeface="Arial" pitchFamily="34" charset="0"/>
                <a:cs typeface="Arial" pitchFamily="34" charset="0"/>
              </a:rPr>
              <a:t>Melhorar a qualidade de atendimento a criança.</a:t>
            </a:r>
          </a:p>
          <a:p>
            <a:pPr marL="82550" algn="just" fontAlgn="auto">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Meta 2.1 </a:t>
            </a:r>
            <a:r>
              <a:rPr lang="pt-BR" sz="2200" dirty="0">
                <a:latin typeface="Arial" pitchFamily="34" charset="0"/>
                <a:cs typeface="Arial" pitchFamily="34" charset="0"/>
              </a:rPr>
              <a:t>Realizar a primeira consulta na primeira semana de vida.</a:t>
            </a:r>
            <a:endParaRPr lang="pt-BR" sz="2200" dirty="0"/>
          </a:p>
          <a:p>
            <a:pPr marL="365760" indent="-283464" fontAlgn="auto">
              <a:lnSpc>
                <a:spcPct val="130000"/>
              </a:lnSpc>
              <a:spcBef>
                <a:spcPts val="400"/>
              </a:spcBef>
              <a:spcAft>
                <a:spcPts val="0"/>
              </a:spcAft>
              <a:buClr>
                <a:schemeClr val="accent1"/>
              </a:buClr>
              <a:buSzPct val="80000"/>
              <a:defRPr/>
            </a:pPr>
            <a:endParaRPr lang="pt-BR" sz="2200" dirty="0">
              <a:latin typeface="Arial" pitchFamily="34" charset="0"/>
              <a:cs typeface="Arial" pitchFamily="34" charset="0"/>
            </a:endParaRPr>
          </a:p>
          <a:p>
            <a:pPr marL="365760" indent="-283464" fontAlgn="auto">
              <a:lnSpc>
                <a:spcPct val="130000"/>
              </a:lnSpc>
              <a:spcBef>
                <a:spcPts val="400"/>
              </a:spcBef>
              <a:spcAft>
                <a:spcPts val="0"/>
              </a:spcAft>
              <a:buClr>
                <a:schemeClr val="accent1"/>
              </a:buClr>
              <a:buSzPct val="80000"/>
              <a:defRPr/>
            </a:pPr>
            <a:endParaRPr lang="pt-BR" sz="2200" dirty="0">
              <a:latin typeface="Arial" pitchFamily="34" charset="0"/>
              <a:cs typeface="Arial" pitchFamily="34" charset="0"/>
            </a:endParaRPr>
          </a:p>
        </p:txBody>
      </p:sp>
      <p:graphicFrame>
        <p:nvGraphicFramePr>
          <p:cNvPr id="6" name="Gráfico 5"/>
          <p:cNvGraphicFramePr/>
          <p:nvPr/>
        </p:nvGraphicFramePr>
        <p:xfrm>
          <a:off x="1475656" y="1772816"/>
          <a:ext cx="712879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28676" name="Rectangle 4"/>
          <p:cNvSpPr>
            <a:spLocks noChangeArrowheads="1"/>
          </p:cNvSpPr>
          <p:nvPr/>
        </p:nvSpPr>
        <p:spPr bwMode="auto">
          <a:xfrm>
            <a:off x="1500166" y="5541363"/>
            <a:ext cx="7143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sz="1100" b="1" dirty="0" smtClean="0">
                <a:latin typeface="Arial" pitchFamily="34" charset="0"/>
                <a:ea typeface="Calibri" pitchFamily="34" charset="0"/>
                <a:cs typeface="Arial" pitchFamily="34" charset="0"/>
              </a:rPr>
              <a:t>Gráfico</a:t>
            </a:r>
            <a:r>
              <a:rPr kumimoji="0" lang="pt-B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 Evolução mensal do indicador proporção de crianças </a:t>
            </a:r>
            <a:r>
              <a:rPr kumimoji="0" lang="pt-BR"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com primeira consulta na primeira semana de vida </a:t>
            </a:r>
            <a:r>
              <a:rPr kumimoji="0" lang="pt-B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inscritas no programa da unidade de saúde. Garibaldi, RS, 2014.</a:t>
            </a:r>
            <a:endParaRPr kumimoji="0" lang="pt-BR" sz="11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Conteúdo 3"/>
          <p:cNvSpPr txBox="1">
            <a:spLocks/>
          </p:cNvSpPr>
          <p:nvPr/>
        </p:nvSpPr>
        <p:spPr bwMode="auto">
          <a:xfrm>
            <a:off x="1042988" y="260350"/>
            <a:ext cx="7993062" cy="917575"/>
          </a:xfrm>
          <a:prstGeom prst="rect">
            <a:avLst/>
          </a:prstGeom>
          <a:noFill/>
          <a:ln w="9525">
            <a:noFill/>
            <a:miter lim="800000"/>
            <a:headEnd/>
            <a:tailEnd/>
          </a:ln>
        </p:spPr>
        <p:txBody>
          <a:bodyPr/>
          <a:lstStyle/>
          <a:p>
            <a:pPr marL="365125" indent="-282575" algn="just">
              <a:lnSpc>
                <a:spcPct val="130000"/>
              </a:lnSpc>
              <a:spcBef>
                <a:spcPts val="400"/>
              </a:spcBef>
              <a:buClr>
                <a:schemeClr val="accent1"/>
              </a:buClr>
              <a:buSzPct val="80000"/>
            </a:pPr>
            <a:r>
              <a:rPr lang="pt-BR" sz="2200" b="1" dirty="0">
                <a:solidFill>
                  <a:schemeClr val="tx2"/>
                </a:solidFill>
              </a:rPr>
              <a:t>Meta 2.8 </a:t>
            </a:r>
            <a:r>
              <a:rPr lang="pt-BR" sz="2200" dirty="0"/>
              <a:t>Realizar triagem auditiva das crianças.</a:t>
            </a:r>
          </a:p>
          <a:p>
            <a:pPr marL="365125" indent="-282575">
              <a:lnSpc>
                <a:spcPct val="130000"/>
              </a:lnSpc>
              <a:spcBef>
                <a:spcPts val="400"/>
              </a:spcBef>
              <a:buClr>
                <a:schemeClr val="accent1"/>
              </a:buClr>
              <a:buSzPct val="80000"/>
            </a:pPr>
            <a:endParaRPr lang="pt-BR" sz="2200" dirty="0"/>
          </a:p>
        </p:txBody>
      </p:sp>
      <p:graphicFrame>
        <p:nvGraphicFramePr>
          <p:cNvPr id="7" name="Gráfico 6"/>
          <p:cNvGraphicFramePr/>
          <p:nvPr/>
        </p:nvGraphicFramePr>
        <p:xfrm>
          <a:off x="1259632" y="1412776"/>
          <a:ext cx="748883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29700" name="Rectangle 4"/>
          <p:cNvSpPr>
            <a:spLocks noChangeArrowheads="1"/>
          </p:cNvSpPr>
          <p:nvPr/>
        </p:nvSpPr>
        <p:spPr bwMode="auto">
          <a:xfrm>
            <a:off x="1214414" y="5191867"/>
            <a:ext cx="750099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sz="1050" b="1" dirty="0" smtClean="0">
                <a:latin typeface="Arial" pitchFamily="34" charset="0"/>
                <a:ea typeface="Calibri" pitchFamily="34" charset="0"/>
                <a:cs typeface="Arial" pitchFamily="34" charset="0"/>
              </a:rPr>
              <a:t>Gráfico</a:t>
            </a:r>
            <a:r>
              <a:rPr kumimoji="0" lang="pt-BR" sz="1050" b="1" i="0" u="none" strike="noStrike" cap="none" normalizeH="0" baseline="0" dirty="0" smtClean="0">
                <a:ln>
                  <a:noFill/>
                </a:ln>
                <a:solidFill>
                  <a:schemeClr val="tx1"/>
                </a:solidFill>
                <a:effectLst/>
                <a:latin typeface="Arial" pitchFamily="34" charset="0"/>
                <a:ea typeface="Calibri" pitchFamily="34" charset="0"/>
                <a:cs typeface="Arial" pitchFamily="34" charset="0"/>
              </a:rPr>
              <a:t> 3. Evolução mensal do indicador proporção de crianças com triagem auditiva</a:t>
            </a:r>
            <a:r>
              <a:rPr kumimoji="0" lang="pt-BR" sz="105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pt-BR" sz="105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inscritas no programa da unidade de saúde. Garibaldi, RS, 2014.</a:t>
            </a:r>
            <a:endParaRPr kumimoji="0" lang="pt-BR" sz="105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Conteúdo 3"/>
          <p:cNvSpPr txBox="1">
            <a:spLocks/>
          </p:cNvSpPr>
          <p:nvPr/>
        </p:nvSpPr>
        <p:spPr bwMode="auto">
          <a:xfrm>
            <a:off x="1116013" y="260350"/>
            <a:ext cx="7848600" cy="989013"/>
          </a:xfrm>
          <a:prstGeom prst="rect">
            <a:avLst/>
          </a:prstGeom>
          <a:noFill/>
          <a:ln w="9525">
            <a:noFill/>
            <a:miter lim="800000"/>
            <a:headEnd/>
            <a:tailEnd/>
          </a:ln>
        </p:spPr>
        <p:txBody>
          <a:bodyPr/>
          <a:lstStyle/>
          <a:p>
            <a:pPr marL="82550" algn="just">
              <a:lnSpc>
                <a:spcPct val="130000"/>
              </a:lnSpc>
              <a:spcBef>
                <a:spcPts val="400"/>
              </a:spcBef>
              <a:buClr>
                <a:schemeClr val="accent1"/>
              </a:buClr>
              <a:buSzPct val="80000"/>
            </a:pPr>
            <a:r>
              <a:rPr lang="pt-BR" sz="2200" b="1">
                <a:solidFill>
                  <a:schemeClr val="tx2"/>
                </a:solidFill>
              </a:rPr>
              <a:t>Meta 2.9 </a:t>
            </a:r>
            <a:r>
              <a:rPr lang="pt-BR" sz="2200"/>
              <a:t>Realizar  teste do pezinho nas crianças até 7 dias de vida.</a:t>
            </a:r>
          </a:p>
        </p:txBody>
      </p:sp>
      <p:graphicFrame>
        <p:nvGraphicFramePr>
          <p:cNvPr id="6" name="Gráfico 5"/>
          <p:cNvGraphicFramePr/>
          <p:nvPr/>
        </p:nvGraphicFramePr>
        <p:xfrm>
          <a:off x="1331640" y="1484784"/>
          <a:ext cx="7416824" cy="3718766"/>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Rectangle 4"/>
          <p:cNvSpPr>
            <a:spLocks noChangeArrowheads="1"/>
          </p:cNvSpPr>
          <p:nvPr/>
        </p:nvSpPr>
        <p:spPr bwMode="auto">
          <a:xfrm>
            <a:off x="1357290" y="5263305"/>
            <a:ext cx="7429552"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sz="1050" b="1" dirty="0" smtClean="0">
                <a:latin typeface="Arial" pitchFamily="34" charset="0"/>
                <a:ea typeface="Calibri" pitchFamily="34" charset="0"/>
                <a:cs typeface="Arial" pitchFamily="34" charset="0"/>
              </a:rPr>
              <a:t>Gráfico</a:t>
            </a:r>
            <a:r>
              <a:rPr kumimoji="0" lang="pt-BR" sz="1050" b="1" i="0" u="none" strike="noStrike" cap="none" normalizeH="0" baseline="0" dirty="0" smtClean="0">
                <a:ln>
                  <a:noFill/>
                </a:ln>
                <a:solidFill>
                  <a:schemeClr val="tx1"/>
                </a:solidFill>
                <a:effectLst/>
                <a:latin typeface="Arial" pitchFamily="34" charset="0"/>
                <a:ea typeface="Calibri" pitchFamily="34" charset="0"/>
                <a:cs typeface="Arial" pitchFamily="34" charset="0"/>
              </a:rPr>
              <a:t> 4. Evolução mensal do indicador proporção de crianças com teste do pezinho inscritas no programa da unidade de saúde. Garibaldi, RS, 2014.</a:t>
            </a:r>
            <a:endParaRPr kumimoji="0" lang="pt-BR" sz="105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3"/>
          <p:cNvSpPr txBox="1">
            <a:spLocks/>
          </p:cNvSpPr>
          <p:nvPr/>
        </p:nvSpPr>
        <p:spPr>
          <a:xfrm>
            <a:off x="1187450" y="115888"/>
            <a:ext cx="7956550" cy="1543050"/>
          </a:xfrm>
          <a:prstGeom prst="rect">
            <a:avLst/>
          </a:prstGeom>
        </p:spPr>
        <p:txBody>
          <a:bodyPr/>
          <a:lstStyle/>
          <a:p>
            <a:pPr marL="82550" algn="just" fontAlgn="auto">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Meta 2.11 </a:t>
            </a:r>
            <a:r>
              <a:rPr lang="pt-BR" sz="2200" dirty="0">
                <a:latin typeface="Arial" pitchFamily="34" charset="0"/>
                <a:cs typeface="Arial" pitchFamily="34" charset="0"/>
              </a:rPr>
              <a:t>Realizar primeira consulta odontológica para as crianças de 6 a 72 meses de idade moradoras da área de abrangência, cadastradas na unidade de saúde.</a:t>
            </a:r>
          </a:p>
          <a:p>
            <a:pPr marL="365760" indent="-283464" fontAlgn="auto">
              <a:spcBef>
                <a:spcPts val="400"/>
              </a:spcBef>
              <a:spcAft>
                <a:spcPts val="0"/>
              </a:spcAft>
              <a:buClr>
                <a:schemeClr val="accent1"/>
              </a:buClr>
              <a:buSzPct val="80000"/>
              <a:defRPr/>
            </a:pPr>
            <a:endParaRPr lang="pt-BR" sz="2200" dirty="0">
              <a:latin typeface="Arial" pitchFamily="34" charset="0"/>
              <a:cs typeface="Arial" pitchFamily="34" charset="0"/>
            </a:endParaRPr>
          </a:p>
        </p:txBody>
      </p:sp>
      <p:graphicFrame>
        <p:nvGraphicFramePr>
          <p:cNvPr id="6" name="Gráfico 5"/>
          <p:cNvGraphicFramePr/>
          <p:nvPr/>
        </p:nvGraphicFramePr>
        <p:xfrm>
          <a:off x="1259632" y="1844824"/>
          <a:ext cx="7632848"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31748" name="Rectangle 4"/>
          <p:cNvSpPr>
            <a:spLocks noChangeArrowheads="1"/>
          </p:cNvSpPr>
          <p:nvPr/>
        </p:nvSpPr>
        <p:spPr bwMode="auto">
          <a:xfrm>
            <a:off x="1285852" y="5477619"/>
            <a:ext cx="7643866"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sz="1050" b="1" dirty="0" smtClean="0">
                <a:latin typeface="Arial" pitchFamily="34" charset="0"/>
                <a:ea typeface="Calibri" pitchFamily="34" charset="0"/>
                <a:cs typeface="Arial" pitchFamily="34" charset="0"/>
              </a:rPr>
              <a:t>Gráfico</a:t>
            </a:r>
            <a:r>
              <a:rPr kumimoji="0" lang="pt-BR" sz="1050" b="1" i="0" u="none" strike="noStrike" cap="none" normalizeH="0" baseline="0" dirty="0" smtClean="0">
                <a:ln>
                  <a:noFill/>
                </a:ln>
                <a:solidFill>
                  <a:schemeClr val="tx1"/>
                </a:solidFill>
                <a:effectLst/>
                <a:latin typeface="Arial" pitchFamily="34" charset="0"/>
                <a:ea typeface="Calibri" pitchFamily="34" charset="0"/>
                <a:cs typeface="Arial" pitchFamily="34" charset="0"/>
              </a:rPr>
              <a:t> 5. Evolução mensal do indicador proporção de crianças com primeira consulta odontológica inscritas no programa da unidade de saúde. Garibaldi, RS, 2014.</a:t>
            </a:r>
            <a:endParaRPr kumimoji="0" lang="pt-BR" sz="105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3"/>
          <p:cNvSpPr txBox="1">
            <a:spLocks/>
          </p:cNvSpPr>
          <p:nvPr/>
        </p:nvSpPr>
        <p:spPr>
          <a:xfrm>
            <a:off x="971550" y="115888"/>
            <a:ext cx="8064500" cy="1543050"/>
          </a:xfrm>
          <a:prstGeom prst="rect">
            <a:avLst/>
          </a:prstGeom>
        </p:spPr>
        <p:txBody>
          <a:bodyPr/>
          <a:lstStyle/>
          <a:p>
            <a:pPr marL="365760" indent="-283464" algn="just" fontAlgn="auto">
              <a:lnSpc>
                <a:spcPct val="130000"/>
              </a:lnSpc>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Objetivo 6. </a:t>
            </a:r>
            <a:r>
              <a:rPr lang="pt-BR" sz="2200" dirty="0">
                <a:latin typeface="Arial" pitchFamily="34" charset="0"/>
                <a:cs typeface="Arial" pitchFamily="34" charset="0"/>
              </a:rPr>
              <a:t>Promover a saúde das crianças.</a:t>
            </a:r>
          </a:p>
          <a:p>
            <a:pPr marL="82550" algn="just" fontAlgn="auto">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Meta 6.2 </a:t>
            </a:r>
            <a:r>
              <a:rPr lang="pt-BR" sz="2200" dirty="0">
                <a:latin typeface="Arial" pitchFamily="34" charset="0"/>
                <a:cs typeface="Arial" pitchFamily="34" charset="0"/>
              </a:rPr>
              <a:t>Colocar as crianças para mamar durante a primeira consulta.</a:t>
            </a:r>
            <a:endParaRPr lang="pt-BR" sz="2200" dirty="0"/>
          </a:p>
          <a:p>
            <a:pPr marL="365760" indent="-283464" fontAlgn="auto">
              <a:lnSpc>
                <a:spcPct val="130000"/>
              </a:lnSpc>
              <a:spcBef>
                <a:spcPts val="400"/>
              </a:spcBef>
              <a:spcAft>
                <a:spcPts val="0"/>
              </a:spcAft>
              <a:buClr>
                <a:schemeClr val="accent1"/>
              </a:buClr>
              <a:buSzPct val="80000"/>
              <a:defRPr/>
            </a:pPr>
            <a:endParaRPr lang="pt-BR" sz="2200" dirty="0">
              <a:latin typeface="Arial" pitchFamily="34" charset="0"/>
              <a:cs typeface="Arial" pitchFamily="34" charset="0"/>
            </a:endParaRPr>
          </a:p>
          <a:p>
            <a:pPr marL="365760" indent="-283464" fontAlgn="auto">
              <a:lnSpc>
                <a:spcPct val="130000"/>
              </a:lnSpc>
              <a:spcBef>
                <a:spcPts val="400"/>
              </a:spcBef>
              <a:spcAft>
                <a:spcPts val="0"/>
              </a:spcAft>
              <a:buClr>
                <a:schemeClr val="accent1"/>
              </a:buClr>
              <a:buSzPct val="80000"/>
              <a:defRPr/>
            </a:pPr>
            <a:endParaRPr lang="pt-BR" sz="2200" dirty="0">
              <a:latin typeface="Arial" pitchFamily="34" charset="0"/>
              <a:cs typeface="Arial" pitchFamily="34" charset="0"/>
            </a:endParaRPr>
          </a:p>
        </p:txBody>
      </p:sp>
      <p:graphicFrame>
        <p:nvGraphicFramePr>
          <p:cNvPr id="8" name="Gráfico 7"/>
          <p:cNvGraphicFramePr/>
          <p:nvPr/>
        </p:nvGraphicFramePr>
        <p:xfrm>
          <a:off x="1187624" y="1659680"/>
          <a:ext cx="7848872" cy="3713536"/>
        </p:xfrm>
        <a:graphic>
          <a:graphicData uri="http://schemas.openxmlformats.org/drawingml/2006/chart">
            <c:chart xmlns:c="http://schemas.openxmlformats.org/drawingml/2006/chart" xmlns:r="http://schemas.openxmlformats.org/officeDocument/2006/relationships" r:id="rId3"/>
          </a:graphicData>
        </a:graphic>
      </p:graphicFrame>
      <p:sp>
        <p:nvSpPr>
          <p:cNvPr id="32772" name="Rectangle 4"/>
          <p:cNvSpPr>
            <a:spLocks noChangeArrowheads="1"/>
          </p:cNvSpPr>
          <p:nvPr/>
        </p:nvSpPr>
        <p:spPr bwMode="auto">
          <a:xfrm>
            <a:off x="1214414" y="5406181"/>
            <a:ext cx="7929586"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sz="1050" b="1" dirty="0" smtClean="0">
                <a:latin typeface="Arial" pitchFamily="34" charset="0"/>
                <a:ea typeface="Calibri" pitchFamily="34" charset="0"/>
                <a:cs typeface="Arial" pitchFamily="34" charset="0"/>
              </a:rPr>
              <a:t>Gráfico</a:t>
            </a:r>
            <a:r>
              <a:rPr kumimoji="0" lang="pt-BR" sz="1050" b="1" i="0" u="none" strike="noStrike" cap="none" normalizeH="0" baseline="0" dirty="0" smtClean="0">
                <a:ln>
                  <a:noFill/>
                </a:ln>
                <a:solidFill>
                  <a:schemeClr val="tx1"/>
                </a:solidFill>
                <a:effectLst/>
                <a:latin typeface="Arial" pitchFamily="34" charset="0"/>
                <a:ea typeface="Calibri" pitchFamily="34" charset="0"/>
                <a:cs typeface="Arial" pitchFamily="34" charset="0"/>
              </a:rPr>
              <a:t> 6. Evolução mensal do indicador proporção de crianças colocadas para mamar durante a primeira consulta inscritas no programa da unidade de saúde. Garibaldi, RS, 2014.</a:t>
            </a:r>
            <a:endParaRPr kumimoji="0" lang="pt-BR" sz="105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Conteúdo 3"/>
          <p:cNvSpPr txBox="1">
            <a:spLocks/>
          </p:cNvSpPr>
          <p:nvPr/>
        </p:nvSpPr>
        <p:spPr bwMode="auto">
          <a:xfrm>
            <a:off x="179388" y="115888"/>
            <a:ext cx="8856662" cy="6408737"/>
          </a:xfrm>
          <a:prstGeom prst="rect">
            <a:avLst/>
          </a:prstGeom>
          <a:noFill/>
          <a:ln w="9525">
            <a:noFill/>
            <a:miter lim="800000"/>
            <a:headEnd/>
            <a:tailEnd/>
          </a:ln>
        </p:spPr>
        <p:txBody>
          <a:bodyPr/>
          <a:lstStyle/>
          <a:p>
            <a:pPr marL="365125" indent="-282575" algn="just">
              <a:lnSpc>
                <a:spcPct val="130000"/>
              </a:lnSpc>
              <a:spcBef>
                <a:spcPts val="400"/>
              </a:spcBef>
              <a:buClr>
                <a:schemeClr val="accent1"/>
              </a:buClr>
              <a:buSzPct val="80000"/>
            </a:pPr>
            <a:r>
              <a:rPr lang="pt-BR" sz="2400" b="1">
                <a:solidFill>
                  <a:schemeClr val="tx2"/>
                </a:solidFill>
              </a:rPr>
              <a:t>Metas alcançadas em 100%:</a:t>
            </a:r>
          </a:p>
          <a:p>
            <a:pPr marL="365125" indent="-282575" algn="just">
              <a:lnSpc>
                <a:spcPct val="130000"/>
              </a:lnSpc>
              <a:spcBef>
                <a:spcPts val="400"/>
              </a:spcBef>
              <a:buClr>
                <a:schemeClr val="accent1"/>
              </a:buClr>
              <a:buSzPct val="80000"/>
            </a:pPr>
            <a:endParaRPr lang="pt-BR" sz="2400" b="1">
              <a:solidFill>
                <a:schemeClr val="tx2"/>
              </a:solidFill>
            </a:endParaRP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3. </a:t>
            </a:r>
            <a:r>
              <a:rPr lang="pt-BR" sz="2200"/>
              <a:t>Número de crianças com o monitoramento do crescimento.</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4. </a:t>
            </a:r>
            <a:r>
              <a:rPr lang="pt-BR" sz="2200"/>
              <a:t>Número de crianças com déficit de peso.</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5</a:t>
            </a:r>
            <a:r>
              <a:rPr lang="pt-BR" sz="2200" b="1"/>
              <a:t>. </a:t>
            </a:r>
            <a:r>
              <a:rPr lang="pt-BR" sz="2200"/>
              <a:t>Número de crianças com excesso de peso.</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6. </a:t>
            </a:r>
            <a:r>
              <a:rPr lang="pt-BR" sz="2200"/>
              <a:t>Número de crianças com monitoramento do desenvolvimento.</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7. </a:t>
            </a:r>
            <a:r>
              <a:rPr lang="pt-BR" sz="2200"/>
              <a:t>Número de crianças com a vacinação em dia de acordo com a idade.</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8. </a:t>
            </a:r>
            <a:r>
              <a:rPr lang="pt-BR" sz="2200"/>
              <a:t>Número de crianças de 6 a 24 meses com suplementação de ferro.</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11. </a:t>
            </a:r>
            <a:r>
              <a:rPr lang="pt-BR" sz="2200"/>
              <a:t>Número de crianças de 6 a 72 meses com avaliação da necessidade de atendimento odontológico.</a:t>
            </a:r>
          </a:p>
          <a:p>
            <a:pPr marL="365125" indent="-282575" algn="just">
              <a:lnSpc>
                <a:spcPct val="130000"/>
              </a:lnSpc>
              <a:spcBef>
                <a:spcPts val="400"/>
              </a:spcBef>
              <a:buClr>
                <a:schemeClr val="accent1"/>
              </a:buClr>
              <a:buSzPct val="80000"/>
              <a:buFont typeface="Arial" charset="0"/>
              <a:buChar char="•"/>
            </a:pPr>
            <a:endParaRPr lang="pt-BR" sz="2200"/>
          </a:p>
          <a:p>
            <a:pPr marL="365125" indent="-282575" algn="just">
              <a:lnSpc>
                <a:spcPct val="130000"/>
              </a:lnSpc>
              <a:spcBef>
                <a:spcPts val="400"/>
              </a:spcBef>
              <a:buClr>
                <a:schemeClr val="accent1"/>
              </a:buClr>
              <a:buSzPct val="80000"/>
            </a:pPr>
            <a:endParaRPr lang="pt-BR" sz="2200"/>
          </a:p>
          <a:p>
            <a:pPr marL="365125" indent="-282575" algn="just">
              <a:lnSpc>
                <a:spcPct val="130000"/>
              </a:lnSpc>
              <a:spcBef>
                <a:spcPts val="400"/>
              </a:spcBef>
              <a:buClr>
                <a:schemeClr val="accent1"/>
              </a:buClr>
              <a:buSzPct val="80000"/>
            </a:pPr>
            <a:r>
              <a:rPr lang="pt-BR" sz="2200"/>
              <a:t> </a:t>
            </a:r>
          </a:p>
          <a:p>
            <a:pPr marL="365125" indent="-282575">
              <a:lnSpc>
                <a:spcPct val="130000"/>
              </a:lnSpc>
              <a:spcBef>
                <a:spcPts val="400"/>
              </a:spcBef>
              <a:buClr>
                <a:schemeClr val="accent1"/>
              </a:buClr>
              <a:buSzPct val="80000"/>
            </a:pPr>
            <a:endParaRPr lang="pt-BR" sz="2200"/>
          </a:p>
          <a:p>
            <a:pPr marL="365125" indent="-282575">
              <a:lnSpc>
                <a:spcPct val="130000"/>
              </a:lnSpc>
              <a:spcBef>
                <a:spcPts val="400"/>
              </a:spcBef>
              <a:buClr>
                <a:schemeClr val="accent1"/>
              </a:buClr>
              <a:buSzPct val="80000"/>
            </a:pPr>
            <a:endParaRPr lang="pt-BR" sz="2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Conteúdo 3"/>
          <p:cNvSpPr txBox="1">
            <a:spLocks/>
          </p:cNvSpPr>
          <p:nvPr/>
        </p:nvSpPr>
        <p:spPr bwMode="auto">
          <a:xfrm>
            <a:off x="327025" y="260350"/>
            <a:ext cx="8783638" cy="5905500"/>
          </a:xfrm>
          <a:prstGeom prst="rect">
            <a:avLst/>
          </a:prstGeom>
          <a:noFill/>
          <a:ln w="9525">
            <a:noFill/>
            <a:miter lim="800000"/>
            <a:headEnd/>
            <a:tailEnd/>
          </a:ln>
        </p:spPr>
        <p:txBody>
          <a:bodyPr/>
          <a:lstStyle/>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13. </a:t>
            </a:r>
            <a:r>
              <a:rPr lang="pt-BR" sz="2200"/>
              <a:t>Proporção de busca ativa realizada as crianças faltosas as consultas  no programa de saúde. </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14</a:t>
            </a:r>
            <a:r>
              <a:rPr lang="pt-BR" sz="2200" b="1"/>
              <a:t>. </a:t>
            </a:r>
            <a:r>
              <a:rPr lang="pt-BR" sz="2200"/>
              <a:t>Número de crianças com registro atualizado.</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15. </a:t>
            </a:r>
            <a:r>
              <a:rPr lang="pt-BR" sz="2200"/>
              <a:t>Número de crianças com avaliação de risco.</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16. </a:t>
            </a:r>
            <a:r>
              <a:rPr lang="pt-BR" sz="2200"/>
              <a:t>Número de crianças cujas mães receberam orientações sobre prevenção de acidentes na infância. </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18. </a:t>
            </a:r>
            <a:r>
              <a:rPr lang="pt-BR" sz="2200"/>
              <a:t>Número de crianças cujas mães receberam orientações nutricionais de acordo com a faixa etária.</a:t>
            </a:r>
          </a:p>
          <a:p>
            <a:pPr marL="365125" indent="-282575" algn="just">
              <a:lnSpc>
                <a:spcPct val="130000"/>
              </a:lnSpc>
              <a:spcBef>
                <a:spcPts val="400"/>
              </a:spcBef>
              <a:buClr>
                <a:schemeClr val="accent1"/>
              </a:buClr>
              <a:buSzPct val="80000"/>
              <a:buFont typeface="Arial" charset="0"/>
              <a:buChar char="•"/>
            </a:pPr>
            <a:r>
              <a:rPr lang="pt-BR" sz="2200" b="1">
                <a:solidFill>
                  <a:schemeClr val="tx2"/>
                </a:solidFill>
              </a:rPr>
              <a:t>Indicador 19. </a:t>
            </a:r>
            <a:r>
              <a:rPr lang="pt-BR" sz="2200"/>
              <a:t>Número de crianças cujas mães receberam orientações sobre higiene bucal de acordo com a faixa etária.</a:t>
            </a:r>
          </a:p>
          <a:p>
            <a:pPr marL="365125" indent="-282575" algn="just">
              <a:lnSpc>
                <a:spcPct val="130000"/>
              </a:lnSpc>
              <a:spcBef>
                <a:spcPts val="400"/>
              </a:spcBef>
              <a:buClr>
                <a:schemeClr val="accent1"/>
              </a:buClr>
              <a:buSzPct val="80000"/>
              <a:buFont typeface="Arial" charset="0"/>
              <a:buChar char="•"/>
            </a:pPr>
            <a:endParaRPr lang="pt-BR" sz="2200"/>
          </a:p>
          <a:p>
            <a:pPr marL="365125" indent="-282575" algn="just">
              <a:lnSpc>
                <a:spcPct val="130000"/>
              </a:lnSpc>
              <a:spcBef>
                <a:spcPts val="400"/>
              </a:spcBef>
              <a:buClr>
                <a:schemeClr val="accent1"/>
              </a:buClr>
              <a:buSzPct val="80000"/>
              <a:buFont typeface="Arial" charset="0"/>
              <a:buChar char="•"/>
            </a:pPr>
            <a:endParaRPr lang="pt-BR" sz="2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educare3\Desktop\PROVAB\Fotos Projeto Provab\consulta 3.jpg"/>
          <p:cNvPicPr>
            <a:picLocks noChangeAspect="1" noChangeArrowheads="1"/>
          </p:cNvPicPr>
          <p:nvPr/>
        </p:nvPicPr>
        <p:blipFill>
          <a:blip r:embed="rId4"/>
          <a:srcRect/>
          <a:stretch>
            <a:fillRect/>
          </a:stretch>
        </p:blipFill>
        <p:spPr bwMode="auto">
          <a:xfrm>
            <a:off x="476250" y="357188"/>
            <a:ext cx="4095750" cy="3071812"/>
          </a:xfrm>
          <a:prstGeom prst="rect">
            <a:avLst/>
          </a:prstGeom>
          <a:ln>
            <a:noFill/>
          </a:ln>
          <a:effectLst>
            <a:outerShdw blurRad="292100" dist="139700" dir="2700000" algn="tl" rotWithShape="0">
              <a:srgbClr val="333333">
                <a:alpha val="65000"/>
              </a:srgbClr>
            </a:outerShdw>
          </a:effectLst>
        </p:spPr>
      </p:pic>
      <p:pic>
        <p:nvPicPr>
          <p:cNvPr id="1027" name="Picture 3" descr="C:\Users\educare3\Desktop\PROVAB\Fotos Projeto Provab\consulta 5.jpg"/>
          <p:cNvPicPr>
            <a:picLocks noChangeAspect="1" noChangeArrowheads="1"/>
          </p:cNvPicPr>
          <p:nvPr/>
        </p:nvPicPr>
        <p:blipFill>
          <a:blip r:embed="rId5"/>
          <a:srcRect/>
          <a:stretch>
            <a:fillRect/>
          </a:stretch>
        </p:blipFill>
        <p:spPr bwMode="auto">
          <a:xfrm>
            <a:off x="4714875" y="357188"/>
            <a:ext cx="4064000" cy="3048000"/>
          </a:xfrm>
          <a:prstGeom prst="rect">
            <a:avLst/>
          </a:prstGeom>
          <a:ln>
            <a:noFill/>
          </a:ln>
          <a:effectLst>
            <a:outerShdw blurRad="292100" dist="139700" dir="2700000" algn="tl" rotWithShape="0">
              <a:srgbClr val="333333">
                <a:alpha val="65000"/>
              </a:srgbClr>
            </a:outerShdw>
          </a:effectLst>
        </p:spPr>
      </p:pic>
      <p:pic>
        <p:nvPicPr>
          <p:cNvPr id="1028" name="Picture 4" descr="C:\Users\educare3\Desktop\PROVAB\Fotos Projeto Provab\consulta 6.jpg"/>
          <p:cNvPicPr>
            <a:picLocks noChangeAspect="1" noChangeArrowheads="1"/>
          </p:cNvPicPr>
          <p:nvPr/>
        </p:nvPicPr>
        <p:blipFill>
          <a:blip r:embed="rId6"/>
          <a:srcRect/>
          <a:stretch>
            <a:fillRect/>
          </a:stretch>
        </p:blipFill>
        <p:spPr bwMode="auto">
          <a:xfrm>
            <a:off x="500063" y="3571875"/>
            <a:ext cx="4071937" cy="3054350"/>
          </a:xfrm>
          <a:prstGeom prst="rect">
            <a:avLst/>
          </a:prstGeom>
          <a:ln>
            <a:noFill/>
          </a:ln>
          <a:effectLst>
            <a:outerShdw blurRad="292100" dist="139700" dir="2700000" algn="tl" rotWithShape="0">
              <a:srgbClr val="333333">
                <a:alpha val="65000"/>
              </a:srgbClr>
            </a:outerShdw>
          </a:effectLst>
        </p:spPr>
      </p:pic>
      <p:pic>
        <p:nvPicPr>
          <p:cNvPr id="1029" name="Picture 5" descr="C:\Users\educare3\Desktop\PROVAB\Fotos Projeto Provab\consulta 7.jpg"/>
          <p:cNvPicPr>
            <a:picLocks noChangeAspect="1" noChangeArrowheads="1"/>
          </p:cNvPicPr>
          <p:nvPr/>
        </p:nvPicPr>
        <p:blipFill>
          <a:blip r:embed="rId7"/>
          <a:srcRect/>
          <a:stretch>
            <a:fillRect/>
          </a:stretch>
        </p:blipFill>
        <p:spPr bwMode="auto">
          <a:xfrm>
            <a:off x="4706938" y="3571875"/>
            <a:ext cx="4071937" cy="30003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C:\Users\educare3\Desktop\PROVAB\Fotos Projeto Provab\DSC06716.JPG"/>
          <p:cNvPicPr>
            <a:picLocks noChangeAspect="1" noChangeArrowheads="1"/>
          </p:cNvPicPr>
          <p:nvPr/>
        </p:nvPicPr>
        <p:blipFill>
          <a:blip r:embed="rId4"/>
          <a:srcRect/>
          <a:stretch>
            <a:fillRect/>
          </a:stretch>
        </p:blipFill>
        <p:spPr bwMode="auto">
          <a:xfrm>
            <a:off x="642938" y="428625"/>
            <a:ext cx="3849687" cy="2887663"/>
          </a:xfrm>
          <a:prstGeom prst="rect">
            <a:avLst/>
          </a:prstGeom>
          <a:ln>
            <a:noFill/>
          </a:ln>
          <a:effectLst>
            <a:outerShdw blurRad="292100" dist="139700" dir="2700000" algn="tl" rotWithShape="0">
              <a:srgbClr val="333333">
                <a:alpha val="65000"/>
              </a:srgbClr>
            </a:outerShdw>
          </a:effectLst>
        </p:spPr>
      </p:pic>
      <p:pic>
        <p:nvPicPr>
          <p:cNvPr id="2051" name="Picture 3" descr="C:\Users\educare3\Desktop\PROVAB\Fotos Projeto Provab\DSC06677.JPG"/>
          <p:cNvPicPr>
            <a:picLocks noChangeAspect="1" noChangeArrowheads="1"/>
          </p:cNvPicPr>
          <p:nvPr/>
        </p:nvPicPr>
        <p:blipFill>
          <a:blip r:embed="rId5"/>
          <a:srcRect/>
          <a:stretch>
            <a:fillRect/>
          </a:stretch>
        </p:blipFill>
        <p:spPr bwMode="auto">
          <a:xfrm>
            <a:off x="500063" y="3500438"/>
            <a:ext cx="3968750" cy="2976562"/>
          </a:xfrm>
          <a:prstGeom prst="rect">
            <a:avLst/>
          </a:prstGeom>
          <a:ln>
            <a:noFill/>
          </a:ln>
          <a:effectLst>
            <a:outerShdw blurRad="292100" dist="139700" dir="2700000" algn="tl" rotWithShape="0">
              <a:srgbClr val="333333">
                <a:alpha val="65000"/>
              </a:srgbClr>
            </a:outerShdw>
          </a:effectLst>
        </p:spPr>
      </p:pic>
      <p:pic>
        <p:nvPicPr>
          <p:cNvPr id="2052" name="Picture 4" descr="C:\Users\educare3\Desktop\PROVAB\Fotos Projeto Provab\DSC06648.JPG"/>
          <p:cNvPicPr>
            <a:picLocks noChangeAspect="1" noChangeArrowheads="1"/>
          </p:cNvPicPr>
          <p:nvPr/>
        </p:nvPicPr>
        <p:blipFill>
          <a:blip r:embed="rId6"/>
          <a:srcRect/>
          <a:stretch>
            <a:fillRect/>
          </a:stretch>
        </p:blipFill>
        <p:spPr bwMode="auto">
          <a:xfrm>
            <a:off x="4714875" y="428625"/>
            <a:ext cx="3968750" cy="2905125"/>
          </a:xfrm>
          <a:prstGeom prst="rect">
            <a:avLst/>
          </a:prstGeom>
          <a:ln>
            <a:noFill/>
          </a:ln>
          <a:effectLst>
            <a:outerShdw blurRad="292100" dist="139700" dir="2700000" algn="tl" rotWithShape="0">
              <a:srgbClr val="333333">
                <a:alpha val="65000"/>
              </a:srgbClr>
            </a:outerShdw>
          </a:effectLst>
        </p:spPr>
      </p:pic>
      <p:pic>
        <p:nvPicPr>
          <p:cNvPr id="2053" name="Picture 5" descr="C:\Users\educare3\Desktop\PROVAB\Fotos Projeto Provab\DSC06732.JPG"/>
          <p:cNvPicPr>
            <a:picLocks noChangeAspect="1" noChangeArrowheads="1"/>
          </p:cNvPicPr>
          <p:nvPr/>
        </p:nvPicPr>
        <p:blipFill>
          <a:blip r:embed="rId7"/>
          <a:srcRect/>
          <a:stretch>
            <a:fillRect/>
          </a:stretch>
        </p:blipFill>
        <p:spPr bwMode="auto">
          <a:xfrm>
            <a:off x="4714875" y="3500438"/>
            <a:ext cx="4000500" cy="30003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rot="16200000">
            <a:off x="-1754188" y="1862138"/>
            <a:ext cx="4295775" cy="571500"/>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METAS E RESULTADOS</a:t>
            </a:r>
          </a:p>
        </p:txBody>
      </p:sp>
      <p:sp>
        <p:nvSpPr>
          <p:cNvPr id="3" name="Espaço Reservado para Conteúdo 3"/>
          <p:cNvSpPr txBox="1">
            <a:spLocks/>
          </p:cNvSpPr>
          <p:nvPr/>
        </p:nvSpPr>
        <p:spPr>
          <a:xfrm>
            <a:off x="1042988" y="14289"/>
            <a:ext cx="7993062" cy="1985951"/>
          </a:xfrm>
          <a:prstGeom prst="rect">
            <a:avLst/>
          </a:prstGeom>
        </p:spPr>
        <p:txBody>
          <a:bodyPr/>
          <a:lstStyle/>
          <a:p>
            <a:pPr marL="365760" indent="-283464" algn="ctr" fontAlgn="auto">
              <a:lnSpc>
                <a:spcPct val="130000"/>
              </a:lnSpc>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Atenção a saúde da criança – Saúde Bucal </a:t>
            </a:r>
          </a:p>
          <a:p>
            <a:pPr marL="365760" indent="-283464" fontAlgn="auto">
              <a:spcBef>
                <a:spcPts val="400"/>
              </a:spcBef>
              <a:spcAft>
                <a:spcPts val="0"/>
              </a:spcAft>
              <a:buClr>
                <a:schemeClr val="accent1"/>
              </a:buClr>
              <a:buSzPct val="80000"/>
              <a:defRPr/>
            </a:pPr>
            <a:endParaRPr lang="pt-BR" sz="2200" b="1" dirty="0" smtClean="0">
              <a:solidFill>
                <a:schemeClr val="tx2"/>
              </a:solidFill>
              <a:latin typeface="Arial" pitchFamily="34" charset="0"/>
              <a:cs typeface="Arial" pitchFamily="34" charset="0"/>
            </a:endParaRPr>
          </a:p>
          <a:p>
            <a:pPr marL="365760" indent="-283464" fontAlgn="auto">
              <a:spcBef>
                <a:spcPts val="400"/>
              </a:spcBef>
              <a:spcAft>
                <a:spcPts val="0"/>
              </a:spcAft>
              <a:buClr>
                <a:schemeClr val="accent1"/>
              </a:buClr>
              <a:buSzPct val="80000"/>
              <a:defRPr/>
            </a:pPr>
            <a:r>
              <a:rPr lang="pt-BR" sz="2200" b="1" dirty="0" smtClean="0">
                <a:solidFill>
                  <a:schemeClr val="tx2"/>
                </a:solidFill>
                <a:latin typeface="Arial" pitchFamily="34" charset="0"/>
                <a:cs typeface="Arial" pitchFamily="34" charset="0"/>
              </a:rPr>
              <a:t>Objetivo </a:t>
            </a:r>
            <a:r>
              <a:rPr lang="pt-BR" sz="2200" b="1" dirty="0">
                <a:solidFill>
                  <a:schemeClr val="tx2"/>
                </a:solidFill>
                <a:latin typeface="Arial" pitchFamily="34" charset="0"/>
                <a:cs typeface="Arial" pitchFamily="34" charset="0"/>
              </a:rPr>
              <a:t>1.</a:t>
            </a:r>
          </a:p>
          <a:p>
            <a:pPr marL="82550" algn="just" fontAlgn="auto">
              <a:spcBef>
                <a:spcPts val="400"/>
              </a:spcBef>
              <a:spcAft>
                <a:spcPts val="0"/>
              </a:spcAft>
              <a:buClr>
                <a:schemeClr val="accent1"/>
              </a:buClr>
              <a:buSzPct val="80000"/>
              <a:defRPr/>
            </a:pPr>
            <a:r>
              <a:rPr lang="pt-BR" sz="2200" b="1" dirty="0">
                <a:solidFill>
                  <a:schemeClr val="tx2"/>
                </a:solidFill>
                <a:latin typeface="Arial" pitchFamily="34" charset="0"/>
                <a:cs typeface="Arial" pitchFamily="34" charset="0"/>
              </a:rPr>
              <a:t>Meta 1.1 </a:t>
            </a:r>
            <a:r>
              <a:rPr lang="pt-BR" sz="2200" dirty="0"/>
              <a:t>Ampliar a cobertura da primeira consulta odontológica programática para 50% das crianças de 6 a 72 meses residentes na área de abrangência da unidade de saúde e inscritas no programa saúde da criança  da unidade.</a:t>
            </a:r>
          </a:p>
          <a:p>
            <a:pPr marL="365760" indent="-283464" fontAlgn="auto">
              <a:lnSpc>
                <a:spcPct val="130000"/>
              </a:lnSpc>
              <a:spcBef>
                <a:spcPts val="400"/>
              </a:spcBef>
              <a:spcAft>
                <a:spcPts val="0"/>
              </a:spcAft>
              <a:buClr>
                <a:schemeClr val="accent1"/>
              </a:buClr>
              <a:buSzPct val="80000"/>
              <a:defRPr/>
            </a:pPr>
            <a:endParaRPr lang="pt-BR" sz="2200" dirty="0">
              <a:latin typeface="Arial" pitchFamily="34" charset="0"/>
              <a:cs typeface="Arial" pitchFamily="34" charset="0"/>
            </a:endParaRPr>
          </a:p>
          <a:p>
            <a:pPr marL="365760" indent="-283464" fontAlgn="auto">
              <a:lnSpc>
                <a:spcPct val="130000"/>
              </a:lnSpc>
              <a:spcBef>
                <a:spcPts val="400"/>
              </a:spcBef>
              <a:spcAft>
                <a:spcPts val="0"/>
              </a:spcAft>
              <a:buClr>
                <a:schemeClr val="accent1"/>
              </a:buClr>
              <a:buSzPct val="80000"/>
              <a:defRPr/>
            </a:pPr>
            <a:endParaRPr lang="pt-BR" sz="2200" dirty="0">
              <a:latin typeface="Arial" pitchFamily="34" charset="0"/>
              <a:cs typeface="Arial" pitchFamily="34" charset="0"/>
            </a:endParaRPr>
          </a:p>
        </p:txBody>
      </p:sp>
      <p:graphicFrame>
        <p:nvGraphicFramePr>
          <p:cNvPr id="6" name="Gráfico 5"/>
          <p:cNvGraphicFramePr/>
          <p:nvPr/>
        </p:nvGraphicFramePr>
        <p:xfrm>
          <a:off x="1285852" y="2928934"/>
          <a:ext cx="7488832"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37893" name="Rectangle 5"/>
          <p:cNvSpPr>
            <a:spLocks noChangeArrowheads="1"/>
          </p:cNvSpPr>
          <p:nvPr/>
        </p:nvSpPr>
        <p:spPr bwMode="auto">
          <a:xfrm>
            <a:off x="1285852" y="6171105"/>
            <a:ext cx="750099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sz="1100" b="1" dirty="0" smtClean="0">
                <a:latin typeface="Arial" pitchFamily="34" charset="0"/>
                <a:ea typeface="Calibri" pitchFamily="34" charset="0"/>
                <a:cs typeface="Arial" pitchFamily="34" charset="0"/>
              </a:rPr>
              <a:t>Gráfico</a:t>
            </a:r>
            <a:r>
              <a:rPr kumimoji="0" lang="pt-B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7. Evolução mensal do indicador proporção de crianças residentes na área de abrangência da unidade de saúde com primeira consulta odontológica programática inscritas no programa da unidade de saúde. Garibaldi, RS, 2014.</a:t>
            </a:r>
            <a:endParaRPr kumimoji="0" lang="pt-BR" sz="11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971600" y="4293096"/>
            <a:ext cx="8172400" cy="2387352"/>
          </a:xfrm>
        </p:spPr>
        <p:txBody>
          <a:bodyPr numCol="2">
            <a:noAutofit/>
          </a:bodyPr>
          <a:lstStyle/>
          <a:p>
            <a:pPr marL="82296" indent="0" fontAlgn="auto">
              <a:spcBef>
                <a:spcPts val="400"/>
              </a:spcBef>
              <a:spcAft>
                <a:spcPts val="0"/>
              </a:spcAft>
              <a:buFont typeface="Wingdings 2"/>
              <a:buNone/>
              <a:defRPr/>
            </a:pPr>
            <a:r>
              <a:rPr lang="pt-BR" sz="1800" b="1" dirty="0" smtClean="0">
                <a:latin typeface="Arial" pitchFamily="34" charset="0"/>
                <a:cs typeface="Arial" pitchFamily="34" charset="0"/>
              </a:rPr>
              <a:t>Equipe: </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Médico (1)</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Enfermeira (1)</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Técnicos de Enfermagem (2)</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Agentes Comunitárias (3)</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Dentista (1)</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Higienizadora (1)</a:t>
            </a:r>
          </a:p>
          <a:p>
            <a:pPr marL="82296" indent="0" fontAlgn="auto">
              <a:spcBef>
                <a:spcPts val="400"/>
              </a:spcBef>
              <a:spcAft>
                <a:spcPts val="0"/>
              </a:spcAft>
              <a:buFont typeface="Wingdings 2"/>
              <a:buNone/>
              <a:defRPr/>
            </a:pPr>
            <a:r>
              <a:rPr lang="pt-BR" sz="1800" b="1" dirty="0" smtClean="0">
                <a:latin typeface="Arial" pitchFamily="34" charset="0"/>
                <a:cs typeface="Arial" pitchFamily="34" charset="0"/>
              </a:rPr>
              <a:t>Hierarquização:</a:t>
            </a:r>
            <a:r>
              <a:rPr lang="pt-BR" sz="1800" dirty="0" smtClean="0">
                <a:latin typeface="Arial" pitchFamily="34" charset="0"/>
                <a:cs typeface="Arial" pitchFamily="34" charset="0"/>
              </a:rPr>
              <a:t> </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Psicóloga</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Fonoaudióloga</a:t>
            </a:r>
          </a:p>
          <a:p>
            <a:pPr marL="365760" indent="-283464" fontAlgn="auto">
              <a:spcBef>
                <a:spcPts val="400"/>
              </a:spcBef>
              <a:spcAft>
                <a:spcPts val="0"/>
              </a:spcAft>
              <a:buFont typeface="Arial" panose="020B0604020202020204" pitchFamily="34" charset="0"/>
              <a:buChar char="•"/>
              <a:defRPr/>
            </a:pPr>
            <a:r>
              <a:rPr lang="pt-BR" sz="1800" dirty="0" smtClean="0">
                <a:latin typeface="Arial" pitchFamily="34" charset="0"/>
                <a:cs typeface="Arial" pitchFamily="34" charset="0"/>
              </a:rPr>
              <a:t>Atenção Terciária (referência e contra-referência)</a:t>
            </a:r>
            <a:endParaRPr lang="pt-BR" sz="1800" dirty="0" smtClean="0"/>
          </a:p>
          <a:p>
            <a:pPr marL="365760" indent="-283464" fontAlgn="auto">
              <a:spcAft>
                <a:spcPts val="0"/>
              </a:spcAft>
              <a:buFont typeface="Arial" pitchFamily="34" charset="0"/>
              <a:buChar char="•"/>
              <a:defRPr/>
            </a:pPr>
            <a:endParaRPr lang="pt-BR" sz="2800" dirty="0" smtClean="0"/>
          </a:p>
        </p:txBody>
      </p:sp>
      <p:pic>
        <p:nvPicPr>
          <p:cNvPr id="5" name="Picture 2" descr="C:\Users\educare3\Desktop\PROVAB\Fotos Projeto Provab\DSC06614.JPG"/>
          <p:cNvPicPr>
            <a:picLocks noChangeAspect="1" noChangeArrowheads="1"/>
          </p:cNvPicPr>
          <p:nvPr/>
        </p:nvPicPr>
        <p:blipFill>
          <a:blip r:embed="rId3"/>
          <a:srcRect/>
          <a:stretch>
            <a:fillRect/>
          </a:stretch>
        </p:blipFill>
        <p:spPr>
          <a:xfrm>
            <a:off x="971550" y="715963"/>
            <a:ext cx="5272088" cy="3251200"/>
          </a:xfrm>
          <a:prstGeom prst="rect">
            <a:avLst/>
          </a:prstGeom>
          <a:ln>
            <a:noFill/>
          </a:ln>
          <a:effectLst>
            <a:outerShdw blurRad="292100" dist="139700" dir="2700000" algn="tl" rotWithShape="0">
              <a:srgbClr val="333333">
                <a:alpha val="65000"/>
              </a:srgbClr>
            </a:outerShdw>
          </a:effectLst>
        </p:spPr>
      </p:pic>
      <p:sp>
        <p:nvSpPr>
          <p:cNvPr id="11268" name="Retângulo 5"/>
          <p:cNvSpPr>
            <a:spLocks noChangeArrowheads="1"/>
          </p:cNvSpPr>
          <p:nvPr/>
        </p:nvSpPr>
        <p:spPr bwMode="auto">
          <a:xfrm>
            <a:off x="-14288" y="0"/>
            <a:ext cx="9144001" cy="708025"/>
          </a:xfrm>
          <a:prstGeom prst="rect">
            <a:avLst/>
          </a:prstGeom>
          <a:noFill/>
          <a:ln w="9525">
            <a:noFill/>
            <a:miter lim="800000"/>
            <a:headEnd/>
            <a:tailEnd/>
          </a:ln>
        </p:spPr>
        <p:txBody>
          <a:bodyPr>
            <a:spAutoFit/>
          </a:bodyPr>
          <a:lstStyle/>
          <a:p>
            <a:pPr algn="ctr"/>
            <a:r>
              <a:rPr lang="pt-BR" sz="2000" b="1"/>
              <a:t> </a:t>
            </a:r>
          </a:p>
          <a:p>
            <a:pPr algn="ctr"/>
            <a:r>
              <a:rPr lang="pt-BR" sz="2000" b="1"/>
              <a:t>UBSF Chácaras </a:t>
            </a:r>
          </a:p>
        </p:txBody>
      </p:sp>
      <p:sp>
        <p:nvSpPr>
          <p:cNvPr id="11269" name="Retângulo 6"/>
          <p:cNvSpPr>
            <a:spLocks noChangeArrowheads="1"/>
          </p:cNvSpPr>
          <p:nvPr/>
        </p:nvSpPr>
        <p:spPr bwMode="auto">
          <a:xfrm>
            <a:off x="3676650" y="3733800"/>
            <a:ext cx="2566988" cy="246063"/>
          </a:xfrm>
          <a:prstGeom prst="rect">
            <a:avLst/>
          </a:prstGeom>
          <a:noFill/>
          <a:ln w="9525">
            <a:noFill/>
            <a:miter lim="800000"/>
            <a:headEnd/>
            <a:tailEnd/>
          </a:ln>
        </p:spPr>
        <p:txBody>
          <a:bodyPr>
            <a:spAutoFit/>
          </a:bodyPr>
          <a:lstStyle/>
          <a:p>
            <a:pPr algn="r"/>
            <a:r>
              <a:rPr lang="pt-BR" sz="1000"/>
              <a:t>Vista Frontal UBSF Chácaras.</a:t>
            </a:r>
          </a:p>
        </p:txBody>
      </p:sp>
      <p:sp>
        <p:nvSpPr>
          <p:cNvPr id="11270" name="Retângulo 7"/>
          <p:cNvSpPr>
            <a:spLocks noChangeArrowheads="1"/>
          </p:cNvSpPr>
          <p:nvPr/>
        </p:nvSpPr>
        <p:spPr bwMode="auto">
          <a:xfrm>
            <a:off x="6372225" y="908050"/>
            <a:ext cx="2243138" cy="1687513"/>
          </a:xfrm>
          <a:prstGeom prst="rect">
            <a:avLst/>
          </a:prstGeom>
          <a:noFill/>
          <a:ln w="9525">
            <a:noFill/>
            <a:miter lim="800000"/>
            <a:headEnd/>
            <a:tailEnd/>
          </a:ln>
        </p:spPr>
        <p:txBody>
          <a:bodyPr wrap="none">
            <a:spAutoFit/>
          </a:bodyPr>
          <a:lstStyle/>
          <a:p>
            <a:pPr marL="285750" indent="-285750">
              <a:lnSpc>
                <a:spcPct val="130000"/>
              </a:lnSpc>
              <a:spcBef>
                <a:spcPts val="400"/>
              </a:spcBef>
              <a:buFont typeface="Wingdings" pitchFamily="2" charset="2"/>
              <a:buChar char="ü"/>
            </a:pPr>
            <a:r>
              <a:rPr lang="pt-BR"/>
              <a:t>Dez/2002.</a:t>
            </a:r>
          </a:p>
          <a:p>
            <a:pPr marL="285750" indent="-285750">
              <a:lnSpc>
                <a:spcPct val="130000"/>
              </a:lnSpc>
              <a:spcBef>
                <a:spcPts val="400"/>
              </a:spcBef>
              <a:buFont typeface="Wingdings" pitchFamily="2" charset="2"/>
              <a:buChar char="ü"/>
            </a:pPr>
            <a:r>
              <a:rPr lang="pt-BR"/>
              <a:t>Bairro Chácaras.</a:t>
            </a:r>
          </a:p>
          <a:p>
            <a:pPr marL="285750" indent="-285750">
              <a:lnSpc>
                <a:spcPct val="130000"/>
              </a:lnSpc>
              <a:spcBef>
                <a:spcPts val="400"/>
              </a:spcBef>
              <a:buFont typeface="Wingdings" pitchFamily="2" charset="2"/>
              <a:buChar char="ü"/>
            </a:pPr>
            <a:r>
              <a:rPr lang="pt-BR"/>
              <a:t>Zona Urbana.</a:t>
            </a:r>
          </a:p>
          <a:p>
            <a:pPr marL="285750" indent="-285750">
              <a:lnSpc>
                <a:spcPct val="130000"/>
              </a:lnSpc>
              <a:spcBef>
                <a:spcPts val="400"/>
              </a:spcBef>
              <a:buFont typeface="Wingdings" pitchFamily="2" charset="2"/>
              <a:buChar char="ü"/>
            </a:pPr>
            <a:r>
              <a:rPr lang="pt-BR"/>
              <a:t>3.258 habitantes.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Conteúdo 3"/>
          <p:cNvSpPr txBox="1">
            <a:spLocks/>
          </p:cNvSpPr>
          <p:nvPr/>
        </p:nvSpPr>
        <p:spPr bwMode="auto">
          <a:xfrm>
            <a:off x="971550" y="188913"/>
            <a:ext cx="8064500" cy="1871662"/>
          </a:xfrm>
          <a:prstGeom prst="rect">
            <a:avLst/>
          </a:prstGeom>
          <a:noFill/>
          <a:ln w="9525">
            <a:noFill/>
            <a:miter lim="800000"/>
            <a:headEnd/>
            <a:tailEnd/>
          </a:ln>
        </p:spPr>
        <p:txBody>
          <a:bodyPr/>
          <a:lstStyle/>
          <a:p>
            <a:pPr marL="82550" algn="just">
              <a:spcBef>
                <a:spcPts val="400"/>
              </a:spcBef>
              <a:buClr>
                <a:schemeClr val="accent1"/>
              </a:buClr>
              <a:buSzPct val="80000"/>
            </a:pPr>
            <a:r>
              <a:rPr lang="pt-BR" sz="2200" b="1">
                <a:solidFill>
                  <a:schemeClr val="tx2"/>
                </a:solidFill>
              </a:rPr>
              <a:t>Objetivo 2. </a:t>
            </a:r>
            <a:r>
              <a:rPr lang="pt-BR" sz="2200"/>
              <a:t>Melhorar a qualidade da atenção a saúde bucal dos escolares</a:t>
            </a:r>
          </a:p>
          <a:p>
            <a:pPr marL="82550" algn="just">
              <a:spcBef>
                <a:spcPts val="400"/>
              </a:spcBef>
              <a:buClr>
                <a:schemeClr val="accent1"/>
              </a:buClr>
              <a:buSzPct val="80000"/>
            </a:pPr>
            <a:r>
              <a:rPr lang="pt-BR" sz="2200" b="1">
                <a:solidFill>
                  <a:schemeClr val="tx2"/>
                </a:solidFill>
              </a:rPr>
              <a:t>Meta 2.1 </a:t>
            </a:r>
            <a:r>
              <a:rPr lang="pt-BR" sz="2200"/>
              <a:t>Realizar avaliação da necessidade de atendimento odontológico em 100% das crianças de 6 a 72 meses cadastradas no programa saúde da criança.</a:t>
            </a:r>
          </a:p>
        </p:txBody>
      </p:sp>
      <p:graphicFrame>
        <p:nvGraphicFramePr>
          <p:cNvPr id="7" name="Gráfico 6"/>
          <p:cNvGraphicFramePr/>
          <p:nvPr/>
        </p:nvGraphicFramePr>
        <p:xfrm>
          <a:off x="1259632" y="2204864"/>
          <a:ext cx="7560840"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38916" name="Rectangle 4"/>
          <p:cNvSpPr>
            <a:spLocks noChangeArrowheads="1"/>
          </p:cNvSpPr>
          <p:nvPr/>
        </p:nvSpPr>
        <p:spPr bwMode="auto">
          <a:xfrm>
            <a:off x="1285852" y="5827115"/>
            <a:ext cx="757242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sz="1100" b="1" dirty="0" smtClean="0">
                <a:latin typeface="Arial" pitchFamily="34" charset="0"/>
                <a:ea typeface="Calibri" pitchFamily="34" charset="0"/>
                <a:cs typeface="Arial" pitchFamily="34" charset="0"/>
              </a:rPr>
              <a:t>Gráfico</a:t>
            </a:r>
            <a:r>
              <a:rPr kumimoji="0" lang="pt-B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8. Evolução mensal do indicador proporção de crianças de 6 a 72 meses com avaliação da necessidade de atendimento odontológico inscritas no programa da unidade de saúde. Garibaldi, RS, 2014.</a:t>
            </a:r>
            <a:endParaRPr kumimoji="0" lang="pt-BR" sz="11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Espaço Reservado para Conteúdo 3"/>
          <p:cNvSpPr txBox="1">
            <a:spLocks/>
          </p:cNvSpPr>
          <p:nvPr/>
        </p:nvSpPr>
        <p:spPr bwMode="auto">
          <a:xfrm>
            <a:off x="1144590" y="188640"/>
            <a:ext cx="7497762" cy="1543050"/>
          </a:xfrm>
          <a:prstGeom prst="rect">
            <a:avLst/>
          </a:prstGeom>
          <a:noFill/>
          <a:ln w="9525">
            <a:noFill/>
            <a:miter lim="800000"/>
            <a:headEnd/>
            <a:tailEnd/>
          </a:ln>
        </p:spPr>
        <p:txBody>
          <a:bodyPr/>
          <a:lstStyle/>
          <a:p>
            <a:pPr marL="85725" indent="-3175" algn="just">
              <a:lnSpc>
                <a:spcPct val="130000"/>
              </a:lnSpc>
              <a:spcBef>
                <a:spcPts val="400"/>
              </a:spcBef>
              <a:buClr>
                <a:schemeClr val="accent1"/>
              </a:buClr>
              <a:buSzPct val="80000"/>
            </a:pPr>
            <a:r>
              <a:rPr lang="pt-BR" sz="2200" dirty="0" smtClean="0">
                <a:solidFill>
                  <a:schemeClr val="tx2"/>
                </a:solidFill>
              </a:rPr>
              <a:t>Meta </a:t>
            </a:r>
            <a:r>
              <a:rPr lang="pt-BR" sz="2200" dirty="0">
                <a:solidFill>
                  <a:schemeClr val="tx2"/>
                </a:solidFill>
              </a:rPr>
              <a:t>2.3 </a:t>
            </a:r>
            <a:r>
              <a:rPr lang="pt-BR" sz="2200" dirty="0"/>
              <a:t>Concluir o tratamento dentário em 100% das crianças com primeira consulta odontológica programática.</a:t>
            </a:r>
          </a:p>
          <a:p>
            <a:pPr marL="365125" indent="-282575">
              <a:lnSpc>
                <a:spcPct val="130000"/>
              </a:lnSpc>
              <a:spcBef>
                <a:spcPts val="400"/>
              </a:spcBef>
              <a:buClr>
                <a:schemeClr val="accent1"/>
              </a:buClr>
              <a:buSzPct val="80000"/>
            </a:pPr>
            <a:endParaRPr lang="pt-BR" sz="2200" dirty="0"/>
          </a:p>
        </p:txBody>
      </p:sp>
      <p:graphicFrame>
        <p:nvGraphicFramePr>
          <p:cNvPr id="7" name="Gráfico 6"/>
          <p:cNvGraphicFramePr/>
          <p:nvPr>
            <p:extLst>
              <p:ext uri="{D42A27DB-BD31-4B8C-83A1-F6EECF244321}">
                <p14:modId xmlns:p14="http://schemas.microsoft.com/office/powerpoint/2010/main" xmlns="" val="1591381435"/>
              </p:ext>
            </p:extLst>
          </p:nvPr>
        </p:nvGraphicFramePr>
        <p:xfrm>
          <a:off x="1403648" y="1988840"/>
          <a:ext cx="7238704"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39941" name="Rectangle 5"/>
          <p:cNvSpPr>
            <a:spLocks noChangeArrowheads="1"/>
          </p:cNvSpPr>
          <p:nvPr/>
        </p:nvSpPr>
        <p:spPr bwMode="auto">
          <a:xfrm>
            <a:off x="1403648" y="5517232"/>
            <a:ext cx="7238704"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pt-BR" sz="1100" b="1" dirty="0" smtClean="0">
                <a:latin typeface="Arial" pitchFamily="34" charset="0"/>
                <a:ea typeface="Calibri" pitchFamily="34" charset="0"/>
                <a:cs typeface="Arial" pitchFamily="34" charset="0"/>
              </a:rPr>
              <a:t>Gráfico</a:t>
            </a:r>
            <a:r>
              <a:rPr kumimoji="0" lang="pt-B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9. Evolução mensal do indicador proporção de crianças com tratamento dentário concluído inscritas no programa da unidade de saúde. Garibaldi, RS, 2014.</a:t>
            </a:r>
            <a:endParaRPr kumimoji="0" lang="pt-BR" sz="11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Conteúdo 3"/>
          <p:cNvSpPr txBox="1">
            <a:spLocks/>
          </p:cNvSpPr>
          <p:nvPr/>
        </p:nvSpPr>
        <p:spPr bwMode="auto">
          <a:xfrm>
            <a:off x="395288" y="182563"/>
            <a:ext cx="8640762" cy="6342062"/>
          </a:xfrm>
          <a:prstGeom prst="rect">
            <a:avLst/>
          </a:prstGeom>
          <a:noFill/>
          <a:ln w="9525">
            <a:noFill/>
            <a:miter lim="800000"/>
            <a:headEnd/>
            <a:tailEnd/>
          </a:ln>
        </p:spPr>
        <p:txBody>
          <a:bodyPr/>
          <a:lstStyle/>
          <a:p>
            <a:pPr marL="365125" indent="-282575" algn="ctr">
              <a:lnSpc>
                <a:spcPct val="130000"/>
              </a:lnSpc>
              <a:spcBef>
                <a:spcPts val="400"/>
              </a:spcBef>
              <a:buClr>
                <a:schemeClr val="accent1"/>
              </a:buClr>
              <a:buSzPct val="80000"/>
            </a:pPr>
            <a:r>
              <a:rPr lang="pt-BR" sz="2400" b="1">
                <a:solidFill>
                  <a:schemeClr val="tx2"/>
                </a:solidFill>
              </a:rPr>
              <a:t>Metas alcançadas em 100% na saúde bucal:</a:t>
            </a:r>
          </a:p>
          <a:p>
            <a:pPr marL="365125" indent="-282575" algn="ctr">
              <a:lnSpc>
                <a:spcPct val="130000"/>
              </a:lnSpc>
              <a:spcBef>
                <a:spcPts val="400"/>
              </a:spcBef>
              <a:buClr>
                <a:schemeClr val="accent1"/>
              </a:buClr>
              <a:buSzPct val="80000"/>
            </a:pPr>
            <a:endParaRPr lang="pt-BR" sz="2400" b="1">
              <a:solidFill>
                <a:schemeClr val="tx2"/>
              </a:solidFill>
            </a:endParaRPr>
          </a:p>
          <a:p>
            <a:pPr marL="365125" indent="-282575" algn="just">
              <a:spcBef>
                <a:spcPts val="400"/>
              </a:spcBef>
              <a:buClr>
                <a:schemeClr val="accent1"/>
              </a:buClr>
              <a:buSzPct val="80000"/>
              <a:buFont typeface="Arial" charset="0"/>
              <a:buChar char="•"/>
            </a:pPr>
            <a:r>
              <a:rPr lang="pt-BR" sz="2200" b="1">
                <a:solidFill>
                  <a:schemeClr val="tx2"/>
                </a:solidFill>
              </a:rPr>
              <a:t>Indicador 3. </a:t>
            </a:r>
            <a:r>
              <a:rPr lang="pt-BR" sz="2200"/>
              <a:t>Proporção de crianças de 6 a 72 meses com fluorterapia. </a:t>
            </a:r>
          </a:p>
          <a:p>
            <a:pPr marL="365125" indent="-282575" algn="just">
              <a:spcBef>
                <a:spcPts val="400"/>
              </a:spcBef>
              <a:buClr>
                <a:schemeClr val="accent1"/>
              </a:buClr>
              <a:buSzPct val="80000"/>
              <a:buFont typeface="Arial" charset="0"/>
              <a:buChar char="•"/>
            </a:pPr>
            <a:r>
              <a:rPr lang="pt-BR" sz="2200" b="1">
                <a:solidFill>
                  <a:schemeClr val="tx2"/>
                </a:solidFill>
              </a:rPr>
              <a:t>Indicador 4. </a:t>
            </a:r>
            <a:r>
              <a:rPr lang="pt-BR" sz="2200"/>
              <a:t>Proporção de buscas realizadas as crianças residentes na área de abrangência da unidade de saúde.</a:t>
            </a:r>
            <a:endParaRPr lang="pt-BR" sz="2200">
              <a:solidFill>
                <a:schemeClr val="tx2"/>
              </a:solidFill>
            </a:endParaRPr>
          </a:p>
          <a:p>
            <a:pPr marL="365125" indent="-282575" algn="just">
              <a:spcBef>
                <a:spcPts val="400"/>
              </a:spcBef>
              <a:buClr>
                <a:schemeClr val="accent1"/>
              </a:buClr>
              <a:buSzPct val="80000"/>
              <a:buFont typeface="Arial" charset="0"/>
              <a:buChar char="•"/>
            </a:pPr>
            <a:r>
              <a:rPr lang="pt-BR" sz="2200"/>
              <a:t> </a:t>
            </a:r>
            <a:r>
              <a:rPr lang="pt-BR" sz="2200" b="1">
                <a:solidFill>
                  <a:schemeClr val="tx2"/>
                </a:solidFill>
              </a:rPr>
              <a:t>Indicador 5. </a:t>
            </a:r>
            <a:r>
              <a:rPr lang="pt-BR" sz="2200"/>
              <a:t>Proporção de crianças com registro atualizado apresentando o percentual de 100% ao longo dos três meses de intervenção. </a:t>
            </a:r>
          </a:p>
          <a:p>
            <a:pPr marL="365125" indent="-282575" algn="just">
              <a:spcBef>
                <a:spcPts val="400"/>
              </a:spcBef>
              <a:buClr>
                <a:schemeClr val="accent1"/>
              </a:buClr>
              <a:buSzPct val="80000"/>
              <a:buFont typeface="Arial" charset="0"/>
              <a:buChar char="•"/>
            </a:pPr>
            <a:r>
              <a:rPr lang="pt-BR" sz="2200" b="1">
                <a:solidFill>
                  <a:schemeClr val="tx2"/>
                </a:solidFill>
              </a:rPr>
              <a:t>Indicador 6. </a:t>
            </a:r>
            <a:r>
              <a:rPr lang="pt-BR" sz="2200"/>
              <a:t>Proporção de crianças com orientações sobre higiene bucal.</a:t>
            </a:r>
          </a:p>
          <a:p>
            <a:pPr marL="365125" indent="-282575" algn="just">
              <a:spcBef>
                <a:spcPts val="400"/>
              </a:spcBef>
              <a:buClr>
                <a:schemeClr val="accent1"/>
              </a:buClr>
              <a:buSzPct val="80000"/>
              <a:buFont typeface="Arial" charset="0"/>
              <a:buChar char="•"/>
            </a:pPr>
            <a:r>
              <a:rPr lang="pt-BR" sz="2200" b="1">
                <a:solidFill>
                  <a:schemeClr val="tx2"/>
                </a:solidFill>
              </a:rPr>
              <a:t>Indicador 7. </a:t>
            </a:r>
            <a:r>
              <a:rPr lang="pt-BR" sz="2200"/>
              <a:t>Proporção de crianças com orientações sobre dieta.</a:t>
            </a:r>
            <a:endParaRPr lang="pt-BR" sz="2200">
              <a:solidFill>
                <a:schemeClr val="tx2"/>
              </a:solidFill>
            </a:endParaRPr>
          </a:p>
          <a:p>
            <a:pPr marL="365125" indent="-282575" algn="just">
              <a:spcBef>
                <a:spcPts val="400"/>
              </a:spcBef>
              <a:buClr>
                <a:schemeClr val="accent1"/>
              </a:buClr>
              <a:buSzPct val="80000"/>
              <a:buFont typeface="Arial" charset="0"/>
              <a:buChar char="•"/>
            </a:pPr>
            <a:r>
              <a:rPr lang="pt-BR" sz="2200"/>
              <a:t> </a:t>
            </a:r>
            <a:r>
              <a:rPr lang="pt-BR" sz="2200" b="1">
                <a:solidFill>
                  <a:schemeClr val="tx2"/>
                </a:solidFill>
              </a:rPr>
              <a:t>Indicador 8. </a:t>
            </a:r>
            <a:r>
              <a:rPr lang="pt-BR" sz="2200"/>
              <a:t>Proporção de crianças cujos responsáveis receberam orientações sobre hábitos de sucção nutritiva e não nutritiva e prevenção de oclusopatias.</a:t>
            </a:r>
          </a:p>
          <a:p>
            <a:pPr marL="365125" indent="-282575" algn="just">
              <a:spcBef>
                <a:spcPts val="400"/>
              </a:spcBef>
              <a:buClr>
                <a:schemeClr val="accent1"/>
              </a:buClr>
              <a:buSzPct val="80000"/>
              <a:buFont typeface="Arial" charset="0"/>
              <a:buChar char="•"/>
            </a:pPr>
            <a:endParaRPr lang="pt-BR" sz="2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3074" name="Picture 2" descr="C:\Users\educare3\Desktop\PROVAB\Fotos Projeto Provab\FullSizeRender (6).jpg"/>
          <p:cNvPicPr>
            <a:picLocks noChangeAspect="1" noChangeArrowheads="1"/>
          </p:cNvPicPr>
          <p:nvPr/>
        </p:nvPicPr>
        <p:blipFill>
          <a:blip r:embed="rId4"/>
          <a:srcRect/>
          <a:stretch>
            <a:fillRect/>
          </a:stretch>
        </p:blipFill>
        <p:spPr bwMode="auto">
          <a:xfrm>
            <a:off x="642938" y="928688"/>
            <a:ext cx="3714750" cy="4953000"/>
          </a:xfrm>
          <a:prstGeom prst="rect">
            <a:avLst/>
          </a:prstGeom>
          <a:ln>
            <a:noFill/>
          </a:ln>
          <a:effectLst>
            <a:outerShdw blurRad="292100" dist="139700" dir="2700000" algn="tl" rotWithShape="0">
              <a:srgbClr val="333333">
                <a:alpha val="65000"/>
              </a:srgbClr>
            </a:outerShdw>
          </a:effectLst>
        </p:spPr>
      </p:pic>
      <p:pic>
        <p:nvPicPr>
          <p:cNvPr id="3075" name="Picture 3" descr="C:\Users\educare3\Desktop\PROVAB\Fotos Projeto Provab\FullSizeRender (4).jpg"/>
          <p:cNvPicPr>
            <a:picLocks noChangeAspect="1" noChangeArrowheads="1"/>
          </p:cNvPicPr>
          <p:nvPr/>
        </p:nvPicPr>
        <p:blipFill>
          <a:blip r:embed="rId5"/>
          <a:srcRect/>
          <a:stretch>
            <a:fillRect/>
          </a:stretch>
        </p:blipFill>
        <p:spPr bwMode="auto">
          <a:xfrm>
            <a:off x="4572000" y="1714500"/>
            <a:ext cx="4356100" cy="364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rot="16200000">
            <a:off x="-789782" y="789782"/>
            <a:ext cx="2303463" cy="723900"/>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DISCUSSÃO</a:t>
            </a:r>
          </a:p>
        </p:txBody>
      </p:sp>
      <p:sp>
        <p:nvSpPr>
          <p:cNvPr id="43011" name="Espaço Reservado para Conteúdo 3"/>
          <p:cNvSpPr txBox="1">
            <a:spLocks/>
          </p:cNvSpPr>
          <p:nvPr/>
        </p:nvSpPr>
        <p:spPr bwMode="auto">
          <a:xfrm>
            <a:off x="827088" y="260350"/>
            <a:ext cx="8424862" cy="4800600"/>
          </a:xfrm>
          <a:prstGeom prst="rect">
            <a:avLst/>
          </a:prstGeom>
          <a:noFill/>
          <a:ln w="9525">
            <a:noFill/>
            <a:miter lim="800000"/>
            <a:headEnd/>
            <a:tailEnd/>
          </a:ln>
        </p:spPr>
        <p:txBody>
          <a:bodyPr/>
          <a:lstStyle/>
          <a:p>
            <a:pPr marL="365125" indent="-282575">
              <a:lnSpc>
                <a:spcPct val="130000"/>
              </a:lnSpc>
              <a:spcBef>
                <a:spcPts val="400"/>
              </a:spcBef>
              <a:buClr>
                <a:schemeClr val="accent1"/>
              </a:buClr>
              <a:buSzPct val="80000"/>
              <a:buFont typeface="Arial" charset="0"/>
              <a:buChar char="•"/>
            </a:pPr>
            <a:r>
              <a:rPr lang="pt-BR" sz="2400"/>
              <a:t>Programação logística e cronológica para melhoria dos indicadores.</a:t>
            </a:r>
          </a:p>
          <a:p>
            <a:pPr marL="365125" indent="-282575">
              <a:lnSpc>
                <a:spcPct val="130000"/>
              </a:lnSpc>
              <a:spcBef>
                <a:spcPts val="400"/>
              </a:spcBef>
              <a:buClr>
                <a:schemeClr val="accent1"/>
              </a:buClr>
              <a:buSzPct val="80000"/>
              <a:buFont typeface="Arial" charset="0"/>
              <a:buChar char="•"/>
            </a:pPr>
            <a:r>
              <a:rPr lang="pt-BR" sz="2400"/>
              <a:t>Universalidade, Integralidade e Equidade ao público alvo.</a:t>
            </a:r>
          </a:p>
          <a:p>
            <a:pPr marL="365125" indent="-282575">
              <a:lnSpc>
                <a:spcPct val="130000"/>
              </a:lnSpc>
              <a:spcBef>
                <a:spcPts val="400"/>
              </a:spcBef>
              <a:buClr>
                <a:schemeClr val="accent1"/>
              </a:buClr>
              <a:buSzPct val="80000"/>
              <a:buFont typeface="Arial" charset="0"/>
              <a:buChar char="•"/>
            </a:pPr>
            <a:r>
              <a:rPr lang="pt-BR" sz="2400"/>
              <a:t>Vínculo da equipe e comunidade.</a:t>
            </a:r>
          </a:p>
          <a:p>
            <a:pPr marL="365125" indent="-282575">
              <a:lnSpc>
                <a:spcPct val="130000"/>
              </a:lnSpc>
              <a:spcBef>
                <a:spcPts val="400"/>
              </a:spcBef>
              <a:buClr>
                <a:schemeClr val="accent1"/>
              </a:buClr>
              <a:buSzPct val="80000"/>
              <a:buFont typeface="Arial" charset="0"/>
              <a:buChar char="•"/>
            </a:pPr>
            <a:r>
              <a:rPr lang="pt-BR" sz="2400"/>
              <a:t>Administração de dados, vigilância ativa e resolubilidade.</a:t>
            </a:r>
          </a:p>
          <a:p>
            <a:pPr marL="365125" indent="-282575">
              <a:lnSpc>
                <a:spcPct val="130000"/>
              </a:lnSpc>
              <a:spcBef>
                <a:spcPts val="400"/>
              </a:spcBef>
              <a:buClr>
                <a:schemeClr val="accent1"/>
              </a:buClr>
              <a:buSzPct val="80000"/>
              <a:buFont typeface="Arial" charset="0"/>
              <a:buChar char="•"/>
            </a:pPr>
            <a:r>
              <a:rPr lang="pt-BR" sz="2400"/>
              <a:t>Capacitação da equipe e multidisciplinaridade.</a:t>
            </a:r>
          </a:p>
          <a:p>
            <a:pPr marL="365125" indent="-282575">
              <a:lnSpc>
                <a:spcPct val="130000"/>
              </a:lnSpc>
              <a:spcBef>
                <a:spcPts val="400"/>
              </a:spcBef>
              <a:buClr>
                <a:schemeClr val="accent1"/>
              </a:buClr>
              <a:buSzPct val="80000"/>
              <a:buFont typeface="Arial" charset="0"/>
              <a:buChar char="•"/>
            </a:pPr>
            <a:r>
              <a:rPr lang="pt-BR" sz="2400"/>
              <a:t>Descentralização do assistencialismo.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rot="16200000">
            <a:off x="-1471612" y="1495425"/>
            <a:ext cx="3681412" cy="706438"/>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REFLEXÃO CRÍTICA</a:t>
            </a:r>
          </a:p>
        </p:txBody>
      </p:sp>
      <p:sp>
        <p:nvSpPr>
          <p:cNvPr id="3" name="Espaço Reservado para Conteúdo 3"/>
          <p:cNvSpPr txBox="1">
            <a:spLocks/>
          </p:cNvSpPr>
          <p:nvPr/>
        </p:nvSpPr>
        <p:spPr>
          <a:xfrm>
            <a:off x="1116013" y="115888"/>
            <a:ext cx="8027987" cy="4608512"/>
          </a:xfrm>
          <a:prstGeom prst="rect">
            <a:avLst/>
          </a:prstGeom>
        </p:spPr>
        <p:txBody>
          <a:bodyPr>
            <a:normAutofit/>
          </a:bodyPr>
          <a:lstStyle/>
          <a:p>
            <a:pPr marL="365760" indent="-283464" algn="ctr" fontAlgn="auto">
              <a:lnSpc>
                <a:spcPct val="130000"/>
              </a:lnSpc>
              <a:spcBef>
                <a:spcPts val="400"/>
              </a:spcBef>
              <a:spcAft>
                <a:spcPts val="0"/>
              </a:spcAft>
              <a:buClr>
                <a:schemeClr val="accent1"/>
              </a:buClr>
              <a:buSzPct val="80000"/>
              <a:defRPr/>
            </a:pPr>
            <a:r>
              <a:rPr lang="pt-BR" sz="2400" b="1" dirty="0">
                <a:solidFill>
                  <a:schemeClr val="tx2"/>
                </a:solidFill>
                <a:effectLst>
                  <a:outerShdw blurRad="38100" dist="38100" dir="2700000" algn="tl">
                    <a:srgbClr val="000000">
                      <a:alpha val="43137"/>
                    </a:srgbClr>
                  </a:outerShdw>
                </a:effectLst>
                <a:latin typeface="Arial" pitchFamily="34" charset="0"/>
                <a:cs typeface="Arial" pitchFamily="34" charset="0"/>
              </a:rPr>
              <a:t>Expectativas Inicias:</a:t>
            </a:r>
          </a:p>
          <a:p>
            <a:pPr marL="365760" indent="-283464" fontAlgn="auto">
              <a:lnSpc>
                <a:spcPct val="130000"/>
              </a:lnSpc>
              <a:spcBef>
                <a:spcPts val="400"/>
              </a:spcBef>
              <a:spcAft>
                <a:spcPts val="0"/>
              </a:spcAft>
              <a:buClr>
                <a:schemeClr val="accent1"/>
              </a:buClr>
              <a:buSzPct val="80000"/>
              <a:defRPr/>
            </a:pPr>
            <a:endParaRPr lang="pt-BR" sz="24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365760" indent="-283464"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Percepções negativas -  trabalho individual.</a:t>
            </a:r>
          </a:p>
          <a:p>
            <a:pPr marL="365760" indent="-283464"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Demanda espontânea.</a:t>
            </a:r>
          </a:p>
          <a:p>
            <a:pPr marL="365760" indent="-283464"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Carência de eixos organizacionais.</a:t>
            </a:r>
          </a:p>
          <a:p>
            <a:pPr marL="365760" indent="-283464"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Omissão de busca ativa aos faltosos.</a:t>
            </a:r>
          </a:p>
          <a:p>
            <a:pPr marL="365760" indent="-283464"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Dissociação profissional usuários – lacuna na </a:t>
            </a:r>
            <a:r>
              <a:rPr lang="pt-BR" sz="2400" dirty="0" err="1">
                <a:latin typeface="Arial" pitchFamily="34" charset="0"/>
                <a:cs typeface="Arial" pitchFamily="34" charset="0"/>
              </a:rPr>
              <a:t>longitudinalidade</a:t>
            </a:r>
            <a:r>
              <a:rPr lang="pt-BR" sz="2400" dirty="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rot="16200000">
            <a:off x="-1471612" y="1495425"/>
            <a:ext cx="3681412" cy="706438"/>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REFLEXÃO CRÍTICA</a:t>
            </a:r>
          </a:p>
        </p:txBody>
      </p:sp>
      <p:sp>
        <p:nvSpPr>
          <p:cNvPr id="4" name="Espaço Reservado para Conteúdo 3"/>
          <p:cNvSpPr txBox="1">
            <a:spLocks/>
          </p:cNvSpPr>
          <p:nvPr/>
        </p:nvSpPr>
        <p:spPr>
          <a:xfrm>
            <a:off x="1042988" y="115888"/>
            <a:ext cx="8101012" cy="5286375"/>
          </a:xfrm>
          <a:prstGeom prst="rect">
            <a:avLst/>
          </a:prstGeom>
        </p:spPr>
        <p:txBody>
          <a:bodyPr>
            <a:normAutofit lnSpcReduction="10000"/>
          </a:bodyPr>
          <a:lstStyle/>
          <a:p>
            <a:pPr marL="365760" indent="-283464" algn="ctr" fontAlgn="auto">
              <a:lnSpc>
                <a:spcPct val="130000"/>
              </a:lnSpc>
              <a:spcBef>
                <a:spcPts val="400"/>
              </a:spcBef>
              <a:spcAft>
                <a:spcPts val="0"/>
              </a:spcAft>
              <a:buClr>
                <a:schemeClr val="accent1"/>
              </a:buClr>
              <a:buSzPct val="80000"/>
              <a:defRPr/>
            </a:pPr>
            <a:r>
              <a:rPr lang="pt-BR" sz="2400" b="1" dirty="0">
                <a:solidFill>
                  <a:schemeClr val="tx2"/>
                </a:solidFill>
                <a:effectLst>
                  <a:outerShdw blurRad="38100" dist="38100" dir="2700000" algn="tl">
                    <a:srgbClr val="000000">
                      <a:alpha val="43137"/>
                    </a:srgbClr>
                  </a:outerShdw>
                </a:effectLst>
                <a:latin typeface="Arial" pitchFamily="34" charset="0"/>
                <a:cs typeface="Arial" pitchFamily="34" charset="0"/>
              </a:rPr>
              <a:t>Expectativas Finais:</a:t>
            </a:r>
          </a:p>
          <a:p>
            <a:pPr marL="365760" indent="-283464" algn="ctr" fontAlgn="auto">
              <a:lnSpc>
                <a:spcPct val="130000"/>
              </a:lnSpc>
              <a:spcBef>
                <a:spcPts val="400"/>
              </a:spcBef>
              <a:spcAft>
                <a:spcPts val="0"/>
              </a:spcAft>
              <a:buClr>
                <a:schemeClr val="accent1"/>
              </a:buClr>
              <a:buSzPct val="80000"/>
              <a:defRPr/>
            </a:pPr>
            <a:endParaRPr lang="pt-BR" sz="24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365760" indent="-283464" algn="just"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Engajamento da equipe.</a:t>
            </a:r>
          </a:p>
          <a:p>
            <a:pPr marL="365760" indent="-283464" algn="just"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Cronograma de trabalho e agendamento do público alvo.</a:t>
            </a:r>
          </a:p>
          <a:p>
            <a:pPr marL="365760" indent="-283464" algn="just"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Ação programática com melhorias na cobertura, na adesão, na qualidade, nos registros , na avaliação e na promoção da saúde das crianças.</a:t>
            </a:r>
          </a:p>
          <a:p>
            <a:pPr marL="365760" indent="-283464" algn="just"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Intensificação do acolhimento, vínculo, facilidade de acesso, prioridade e continuidade no atendimento.</a:t>
            </a:r>
          </a:p>
          <a:p>
            <a:pPr marL="365760" indent="-283464" fontAlgn="auto">
              <a:lnSpc>
                <a:spcPct val="130000"/>
              </a:lnSpc>
              <a:spcBef>
                <a:spcPts val="400"/>
              </a:spcBef>
              <a:spcAft>
                <a:spcPts val="0"/>
              </a:spcAft>
              <a:buClr>
                <a:schemeClr val="accent1"/>
              </a:buClr>
              <a:buSzPct val="80000"/>
              <a:buFont typeface="Arial" pitchFamily="34" charset="0"/>
              <a:buChar char="•"/>
              <a:defRPr/>
            </a:pPr>
            <a:r>
              <a:rPr lang="pt-BR" sz="2400" dirty="0">
                <a:latin typeface="Arial" pitchFamily="34" charset="0"/>
                <a:cs typeface="Arial" pitchFamily="34" charset="0"/>
              </a:rPr>
              <a:t>Humanização no assistencialismo.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educare3\Desktop\PROVAB\Fotos Projeto Provab\equipe posto.jpg"/>
          <p:cNvPicPr>
            <a:picLocks noChangeAspect="1" noChangeArrowheads="1"/>
          </p:cNvPicPr>
          <p:nvPr/>
        </p:nvPicPr>
        <p:blipFill>
          <a:blip r:embed="rId4"/>
          <a:srcRect/>
          <a:stretch>
            <a:fillRect/>
          </a:stretch>
        </p:blipFill>
        <p:spPr bwMode="auto">
          <a:xfrm>
            <a:off x="539750" y="188913"/>
            <a:ext cx="8135938" cy="5761037"/>
          </a:xfrm>
          <a:prstGeom prst="rect">
            <a:avLst/>
          </a:prstGeom>
          <a:ln>
            <a:noFill/>
          </a:ln>
          <a:effectLst>
            <a:outerShdw blurRad="292100" dist="139700" dir="2700000" algn="tl" rotWithShape="0">
              <a:srgbClr val="333333">
                <a:alpha val="65000"/>
              </a:srgbClr>
            </a:outerShdw>
          </a:effectLst>
        </p:spPr>
      </p:pic>
      <p:sp>
        <p:nvSpPr>
          <p:cNvPr id="3" name="Título 1"/>
          <p:cNvSpPr>
            <a:spLocks noGrp="1"/>
          </p:cNvSpPr>
          <p:nvPr>
            <p:ph type="title"/>
          </p:nvPr>
        </p:nvSpPr>
        <p:spPr>
          <a:xfrm>
            <a:off x="5226050" y="5715000"/>
            <a:ext cx="3887788" cy="1143000"/>
          </a:xfrm>
        </p:spPr>
        <p:txBody>
          <a:bodyPr/>
          <a:lstStyle/>
          <a:p>
            <a:pPr fontAlgn="auto">
              <a:spcAft>
                <a:spcPts val="0"/>
              </a:spcAft>
              <a:defRPr/>
            </a:pPr>
            <a:r>
              <a:rPr lang="pt-BR" sz="4400" b="1" i="1" dirty="0" smtClean="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t>OBRIGADO!!</a:t>
            </a:r>
            <a:endParaRPr lang="pt-BR" sz="4400" b="1" i="1" dirty="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rot="5400000" flipV="1">
            <a:off x="-2533649" y="2600325"/>
            <a:ext cx="5897562" cy="763587"/>
          </a:xfrm>
        </p:spPr>
        <p:txBody>
          <a:bodyPr vert="horz" wrap="square" lIns="91440" tIns="45720" rIns="91440" bIns="45720" numCol="1" anchorCtr="0" compatLnSpc="1">
            <a:prstTxWarp prst="textNoShape">
              <a:avLst/>
            </a:prstTxWarp>
          </a:bodyPr>
          <a:lstStyle/>
          <a:p>
            <a:r>
              <a:rPr lang="pt-BR" sz="2800" b="1" smtClean="0">
                <a:effectLst/>
                <a:latin typeface="Arial" charset="0"/>
                <a:cs typeface="Arial" charset="0"/>
              </a:rPr>
              <a:t>REFERÊNCIAS BIBLIOGRÁFICAS</a:t>
            </a:r>
          </a:p>
        </p:txBody>
      </p:sp>
      <p:sp>
        <p:nvSpPr>
          <p:cNvPr id="7" name="Espaço Reservado para Conteúdo 3"/>
          <p:cNvSpPr txBox="1">
            <a:spLocks/>
          </p:cNvSpPr>
          <p:nvPr/>
        </p:nvSpPr>
        <p:spPr>
          <a:xfrm>
            <a:off x="1116013" y="260350"/>
            <a:ext cx="7920037" cy="6048375"/>
          </a:xfrm>
          <a:prstGeom prst="rect">
            <a:avLst/>
          </a:prstGeom>
        </p:spPr>
        <p:txBody>
          <a:bodyPr/>
          <a:lstStyle/>
          <a:p>
            <a:pPr marL="82550" algn="just" fontAlgn="auto">
              <a:spcBef>
                <a:spcPts val="700"/>
              </a:spcBef>
              <a:spcAft>
                <a:spcPts val="0"/>
              </a:spcAft>
              <a:buClr>
                <a:schemeClr val="accent1"/>
              </a:buClr>
              <a:buSzPct val="80000"/>
              <a:defRPr/>
            </a:pPr>
            <a:r>
              <a:rPr lang="pt-BR" dirty="0"/>
              <a:t>BRASIL. Ministério da Saúde. </a:t>
            </a:r>
            <a:r>
              <a:rPr lang="pt-BR" b="1" dirty="0"/>
              <a:t>Carta dos direitos dos usuários da saúde. </a:t>
            </a:r>
            <a:r>
              <a:rPr lang="pt-BR" dirty="0"/>
              <a:t>3ª ed. Brasília: Ministério da Saúde, 2011. 28 p.</a:t>
            </a:r>
          </a:p>
          <a:p>
            <a:pPr marL="365760" indent="-283464" algn="just" fontAlgn="auto">
              <a:spcBef>
                <a:spcPts val="700"/>
              </a:spcBef>
              <a:spcAft>
                <a:spcPts val="0"/>
              </a:spcAft>
              <a:buClr>
                <a:schemeClr val="accent1"/>
              </a:buClr>
              <a:buSzPct val="80000"/>
              <a:defRPr/>
            </a:pPr>
            <a:endParaRPr lang="pt-BR" dirty="0"/>
          </a:p>
          <a:p>
            <a:pPr marL="82550" algn="just" fontAlgn="auto">
              <a:spcBef>
                <a:spcPts val="700"/>
              </a:spcBef>
              <a:spcAft>
                <a:spcPts val="0"/>
              </a:spcAft>
              <a:buClr>
                <a:schemeClr val="accent1"/>
              </a:buClr>
              <a:buSzPct val="80000"/>
              <a:defRPr/>
            </a:pPr>
            <a:r>
              <a:rPr lang="pt-BR" dirty="0"/>
              <a:t>BRASIL. Ministério da Saúde. </a:t>
            </a:r>
            <a:r>
              <a:rPr lang="pt-BR" b="1" dirty="0"/>
              <a:t>Cadernos de Atenção Básica no 33: Saúde da Criança: Crescimento e Desenvolvimento. </a:t>
            </a:r>
            <a:r>
              <a:rPr lang="pt-BR" dirty="0"/>
              <a:t>Brasília: Ministério da Saúde, 2012.</a:t>
            </a:r>
          </a:p>
          <a:p>
            <a:pPr marL="365760" indent="-283464" algn="just" fontAlgn="auto">
              <a:spcBef>
                <a:spcPts val="700"/>
              </a:spcBef>
              <a:spcAft>
                <a:spcPts val="0"/>
              </a:spcAft>
              <a:buClr>
                <a:schemeClr val="accent1"/>
              </a:buClr>
              <a:buSzPct val="80000"/>
              <a:defRPr/>
            </a:pPr>
            <a:endParaRPr lang="pt-BR" dirty="0"/>
          </a:p>
          <a:p>
            <a:pPr marL="82550" algn="just" fontAlgn="auto">
              <a:spcBef>
                <a:spcPts val="700"/>
              </a:spcBef>
              <a:spcAft>
                <a:spcPts val="0"/>
              </a:spcAft>
              <a:buClr>
                <a:schemeClr val="accent1"/>
              </a:buClr>
              <a:buSzPct val="80000"/>
              <a:defRPr/>
            </a:pPr>
            <a:r>
              <a:rPr lang="pt-BR" dirty="0"/>
              <a:t>BRASIL. Ministério da Saúde. </a:t>
            </a:r>
            <a:r>
              <a:rPr lang="pt-BR" b="1" dirty="0"/>
              <a:t>Dez passos para uma alimentação saudável: guia alimentar para crianças menores de dois anos: um guia para o profissional da saúde na atenção básica</a:t>
            </a:r>
            <a:r>
              <a:rPr lang="pt-BR" dirty="0"/>
              <a:t>. 2ª ed. Brasília: Ministério da Saúde, 2013. 72 p.</a:t>
            </a:r>
          </a:p>
          <a:p>
            <a:pPr marL="365760" indent="-283464" algn="just" fontAlgn="auto">
              <a:spcBef>
                <a:spcPts val="700"/>
              </a:spcBef>
              <a:spcAft>
                <a:spcPts val="0"/>
              </a:spcAft>
              <a:buClr>
                <a:schemeClr val="accent1"/>
              </a:buClr>
              <a:buSzPct val="80000"/>
              <a:defRPr/>
            </a:pPr>
            <a:endParaRPr lang="pt-BR" dirty="0"/>
          </a:p>
          <a:p>
            <a:pPr marL="82550" algn="just" fontAlgn="auto">
              <a:spcBef>
                <a:spcPts val="700"/>
              </a:spcBef>
              <a:spcAft>
                <a:spcPts val="0"/>
              </a:spcAft>
              <a:buClr>
                <a:schemeClr val="accent1"/>
              </a:buClr>
              <a:buSzPct val="80000"/>
              <a:defRPr/>
            </a:pPr>
            <a:r>
              <a:rPr lang="pt-BR" dirty="0" err="1"/>
              <a:t>SIAB</a:t>
            </a:r>
            <a:r>
              <a:rPr lang="pt-BR" dirty="0"/>
              <a:t>. </a:t>
            </a:r>
            <a:r>
              <a:rPr lang="pt-BR" b="1" dirty="0"/>
              <a:t>Sistema de Informação da Atenção Básica</a:t>
            </a:r>
            <a:r>
              <a:rPr lang="pt-BR" dirty="0"/>
              <a:t>. Disponível em &lt;http://siab.datasus.gov.br&gt;. Acesso em: abril 2014.</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2290" name="Picture 2" descr="C:\Users\educare3\Desktop\PROVAB\Fotos Projeto Provab\DSC06630.JPG"/>
          <p:cNvPicPr>
            <a:picLocks noGrp="1" noChangeAspect="1" noChangeArrowheads="1"/>
          </p:cNvPicPr>
          <p:nvPr>
            <p:ph idx="4294967295"/>
          </p:nvPr>
        </p:nvPicPr>
        <p:blipFill>
          <a:blip r:embed="rId4"/>
          <a:srcRect/>
          <a:stretch>
            <a:fillRect/>
          </a:stretch>
        </p:blipFill>
        <p:spPr>
          <a:xfrm>
            <a:off x="0" y="20638"/>
            <a:ext cx="9144000" cy="6837362"/>
          </a:xfrm>
        </p:spPr>
      </p:pic>
      <p:sp>
        <p:nvSpPr>
          <p:cNvPr id="12291" name="Título 5"/>
          <p:cNvSpPr txBox="1">
            <a:spLocks/>
          </p:cNvSpPr>
          <p:nvPr/>
        </p:nvSpPr>
        <p:spPr bwMode="auto">
          <a:xfrm>
            <a:off x="0" y="9525"/>
            <a:ext cx="2386013" cy="503238"/>
          </a:xfrm>
          <a:prstGeom prst="rect">
            <a:avLst/>
          </a:prstGeom>
          <a:solidFill>
            <a:schemeClr val="tx1"/>
          </a:solidFill>
          <a:ln w="9525">
            <a:noFill/>
            <a:miter lim="800000"/>
            <a:headEnd/>
            <a:tailEnd/>
          </a:ln>
        </p:spPr>
        <p:txBody>
          <a:bodyPr/>
          <a:lstStyle/>
          <a:p>
            <a:pPr algn="ctr"/>
            <a:r>
              <a:rPr lang="pt-BR" sz="3200" b="1">
                <a:solidFill>
                  <a:schemeClr val="bg1"/>
                </a:solidFill>
              </a:rPr>
              <a:t>Recepção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3314" name="Picture 2" descr="C:\Users\educare3\Desktop\PROVAB\Fotos Projeto Provab\DSC06631.JPG"/>
          <p:cNvPicPr>
            <a:picLocks noGrp="1" noChangeAspect="1" noChangeArrowheads="1"/>
          </p:cNvPicPr>
          <p:nvPr>
            <p:ph idx="4294967295"/>
          </p:nvPr>
        </p:nvPicPr>
        <p:blipFill>
          <a:blip r:embed="rId4"/>
          <a:srcRect/>
          <a:stretch>
            <a:fillRect/>
          </a:stretch>
        </p:blipFill>
        <p:spPr>
          <a:xfrm>
            <a:off x="0" y="0"/>
            <a:ext cx="9144000" cy="6858000"/>
          </a:xfrm>
        </p:spPr>
      </p:pic>
      <p:sp>
        <p:nvSpPr>
          <p:cNvPr id="13315" name="Título 5"/>
          <p:cNvSpPr txBox="1">
            <a:spLocks/>
          </p:cNvSpPr>
          <p:nvPr/>
        </p:nvSpPr>
        <p:spPr bwMode="auto">
          <a:xfrm>
            <a:off x="0" y="9525"/>
            <a:ext cx="3708400" cy="503238"/>
          </a:xfrm>
          <a:prstGeom prst="rect">
            <a:avLst/>
          </a:prstGeom>
          <a:solidFill>
            <a:schemeClr val="tx1"/>
          </a:solidFill>
          <a:ln w="9525">
            <a:noFill/>
            <a:miter lim="800000"/>
            <a:headEnd/>
            <a:tailEnd/>
          </a:ln>
        </p:spPr>
        <p:txBody>
          <a:bodyPr/>
          <a:lstStyle/>
          <a:p>
            <a:pPr algn="ctr"/>
            <a:r>
              <a:rPr lang="pt-BR" sz="3200" b="1">
                <a:solidFill>
                  <a:schemeClr val="bg1"/>
                </a:solidFill>
              </a:rPr>
              <a:t>Sala de Reuniões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4338" name="Picture 2" descr="C:\Users\educare3\Desktop\PROVAB\Fotos Projeto Provab\DSC06617.JPG"/>
          <p:cNvPicPr>
            <a:picLocks noChangeAspect="1" noChangeArrowheads="1"/>
          </p:cNvPicPr>
          <p:nvPr/>
        </p:nvPicPr>
        <p:blipFill>
          <a:blip r:embed="rId4"/>
          <a:srcRect/>
          <a:stretch>
            <a:fillRect/>
          </a:stretch>
        </p:blipFill>
        <p:spPr bwMode="auto">
          <a:xfrm>
            <a:off x="0" y="14288"/>
            <a:ext cx="9144000" cy="6843712"/>
          </a:xfrm>
          <a:prstGeom prst="rect">
            <a:avLst/>
          </a:prstGeom>
          <a:noFill/>
          <a:ln w="9525">
            <a:noFill/>
            <a:miter lim="800000"/>
            <a:headEnd/>
            <a:tailEnd/>
          </a:ln>
        </p:spPr>
      </p:pic>
      <p:sp>
        <p:nvSpPr>
          <p:cNvPr id="14339" name="Título 5"/>
          <p:cNvSpPr txBox="1">
            <a:spLocks/>
          </p:cNvSpPr>
          <p:nvPr/>
        </p:nvSpPr>
        <p:spPr bwMode="auto">
          <a:xfrm>
            <a:off x="0" y="9525"/>
            <a:ext cx="3203575" cy="503238"/>
          </a:xfrm>
          <a:prstGeom prst="rect">
            <a:avLst/>
          </a:prstGeom>
          <a:solidFill>
            <a:schemeClr val="tx1"/>
          </a:solidFill>
          <a:ln w="9525">
            <a:noFill/>
            <a:miter lim="800000"/>
            <a:headEnd/>
            <a:tailEnd/>
          </a:ln>
        </p:spPr>
        <p:txBody>
          <a:bodyPr/>
          <a:lstStyle/>
          <a:p>
            <a:pPr algn="ctr"/>
            <a:r>
              <a:rPr lang="pt-BR" sz="3200" b="1">
                <a:solidFill>
                  <a:schemeClr val="bg1"/>
                </a:solidFill>
              </a:rPr>
              <a:t>Sala de Espera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5362" name="Picture 2" descr="C:\Users\educare3\Desktop\PROVAB\Fotos Projeto Provab\DSC06619.JPG"/>
          <p:cNvPicPr>
            <a:picLocks noChangeAspect="1" noChangeArrowheads="1"/>
          </p:cNvPicPr>
          <p:nvPr/>
        </p:nvPicPr>
        <p:blipFill>
          <a:blip r:embed="rId4"/>
          <a:srcRect/>
          <a:stretch>
            <a:fillRect/>
          </a:stretch>
        </p:blipFill>
        <p:spPr bwMode="auto">
          <a:xfrm>
            <a:off x="0" y="-19050"/>
            <a:ext cx="9144000" cy="6877050"/>
          </a:xfrm>
          <a:prstGeom prst="rect">
            <a:avLst/>
          </a:prstGeom>
          <a:noFill/>
          <a:ln w="9525">
            <a:noFill/>
            <a:miter lim="800000"/>
            <a:headEnd/>
            <a:tailEnd/>
          </a:ln>
        </p:spPr>
      </p:pic>
      <p:sp>
        <p:nvSpPr>
          <p:cNvPr id="15363" name="Título 5"/>
          <p:cNvSpPr txBox="1">
            <a:spLocks/>
          </p:cNvSpPr>
          <p:nvPr/>
        </p:nvSpPr>
        <p:spPr bwMode="auto">
          <a:xfrm>
            <a:off x="0" y="9525"/>
            <a:ext cx="4284663" cy="503238"/>
          </a:xfrm>
          <a:prstGeom prst="rect">
            <a:avLst/>
          </a:prstGeom>
          <a:solidFill>
            <a:schemeClr val="tx1"/>
          </a:solidFill>
          <a:ln w="9525">
            <a:noFill/>
            <a:miter lim="800000"/>
            <a:headEnd/>
            <a:tailEnd/>
          </a:ln>
        </p:spPr>
        <p:txBody>
          <a:bodyPr/>
          <a:lstStyle/>
          <a:p>
            <a:pPr algn="ctr"/>
            <a:r>
              <a:rPr lang="pt-BR" sz="3200" b="1">
                <a:solidFill>
                  <a:schemeClr val="bg1"/>
                </a:solidFill>
              </a:rPr>
              <a:t>Sala de Esterilização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6386" name="Picture 2" descr="C:\Users\educare3\Desktop\PROVAB\Fotos Projeto Provab\DSC06621.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6387" name="Título 5"/>
          <p:cNvSpPr txBox="1">
            <a:spLocks/>
          </p:cNvSpPr>
          <p:nvPr/>
        </p:nvSpPr>
        <p:spPr bwMode="auto">
          <a:xfrm>
            <a:off x="0" y="9525"/>
            <a:ext cx="4427538" cy="503238"/>
          </a:xfrm>
          <a:prstGeom prst="rect">
            <a:avLst/>
          </a:prstGeom>
          <a:solidFill>
            <a:schemeClr val="tx1"/>
          </a:solidFill>
          <a:ln w="9525">
            <a:noFill/>
            <a:miter lim="800000"/>
            <a:headEnd/>
            <a:tailEnd/>
          </a:ln>
        </p:spPr>
        <p:txBody>
          <a:bodyPr/>
          <a:lstStyle/>
          <a:p>
            <a:pPr algn="ctr"/>
            <a:r>
              <a:rPr lang="pt-BR" sz="3200" b="1">
                <a:solidFill>
                  <a:schemeClr val="bg1"/>
                </a:solidFill>
              </a:rPr>
              <a:t>Sala de Observação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7410" name="Picture 2" descr="C:\Users\educare3\Desktop\PROVAB\Fotos Projeto Provab\DSC06622.JPG"/>
          <p:cNvPicPr>
            <a:picLocks noChangeAspect="1" noChangeArrowheads="1"/>
          </p:cNvPicPr>
          <p:nvPr/>
        </p:nvPicPr>
        <p:blipFill>
          <a:blip r:embed="rId4"/>
          <a:srcRect/>
          <a:stretch>
            <a:fillRect/>
          </a:stretch>
        </p:blipFill>
        <p:spPr bwMode="auto">
          <a:xfrm>
            <a:off x="0" y="0"/>
            <a:ext cx="9144000" cy="6934200"/>
          </a:xfrm>
          <a:prstGeom prst="rect">
            <a:avLst/>
          </a:prstGeom>
          <a:noFill/>
          <a:ln w="9525">
            <a:noFill/>
            <a:miter lim="800000"/>
            <a:headEnd/>
            <a:tailEnd/>
          </a:ln>
        </p:spPr>
      </p:pic>
      <p:sp>
        <p:nvSpPr>
          <p:cNvPr id="17411" name="Título 5"/>
          <p:cNvSpPr txBox="1">
            <a:spLocks/>
          </p:cNvSpPr>
          <p:nvPr/>
        </p:nvSpPr>
        <p:spPr bwMode="auto">
          <a:xfrm>
            <a:off x="0" y="9525"/>
            <a:ext cx="5003800" cy="503238"/>
          </a:xfrm>
          <a:prstGeom prst="rect">
            <a:avLst/>
          </a:prstGeom>
          <a:solidFill>
            <a:schemeClr val="tx1"/>
          </a:solidFill>
          <a:ln w="9525">
            <a:noFill/>
            <a:miter lim="800000"/>
            <a:headEnd/>
            <a:tailEnd/>
          </a:ln>
        </p:spPr>
        <p:txBody>
          <a:bodyPr/>
          <a:lstStyle/>
          <a:p>
            <a:pPr algn="ctr"/>
            <a:r>
              <a:rPr lang="pt-BR" sz="3200" b="1">
                <a:solidFill>
                  <a:schemeClr val="bg1"/>
                </a:solidFill>
              </a:rPr>
              <a:t>Sala de Procedimentos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1456</TotalTime>
  <Words>1566</Words>
  <Application>Microsoft Office PowerPoint</Application>
  <PresentationFormat>Apresentação na tela (4:3)</PresentationFormat>
  <Paragraphs>233</Paragraphs>
  <Slides>38</Slides>
  <Notes>38</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Solstício</vt:lpstr>
      <vt:lpstr>UNIVERSIDADE ABERTA DO SUS – UNASUS UNIVERSIDADE FEDERAL DE PELOTAS Departamento de Medicina Social  Especialização em Saúde da Família  Modalidade à Distância  Turma 6 – 2014</vt:lpstr>
      <vt:lpstr>INTRODUÇÃO</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OBJETIVO GERAL</vt:lpstr>
      <vt:lpstr>OBJETIVOS ESPECÍFICOS</vt:lpstr>
      <vt:lpstr>METODOLOGIA - Ações</vt:lpstr>
      <vt:lpstr>METODOLOGIA - Ações</vt:lpstr>
      <vt:lpstr>METAS E RESULTADOS</vt:lpstr>
      <vt:lpstr>Slide 20</vt:lpstr>
      <vt:lpstr>Slide 21</vt:lpstr>
      <vt:lpstr>Slide 22</vt:lpstr>
      <vt:lpstr>Slide 23</vt:lpstr>
      <vt:lpstr>Slide 24</vt:lpstr>
      <vt:lpstr>Slide 25</vt:lpstr>
      <vt:lpstr>Slide 26</vt:lpstr>
      <vt:lpstr>Slide 27</vt:lpstr>
      <vt:lpstr>Slide 28</vt:lpstr>
      <vt:lpstr>METAS E RESULTADOS</vt:lpstr>
      <vt:lpstr>Slide 30</vt:lpstr>
      <vt:lpstr>Slide 31</vt:lpstr>
      <vt:lpstr>Slide 32</vt:lpstr>
      <vt:lpstr>Slide 33</vt:lpstr>
      <vt:lpstr>DISCUSSÃO</vt:lpstr>
      <vt:lpstr>REFLEXÃO CRÍTICA</vt:lpstr>
      <vt:lpstr>REFLEXÃO CRÍTICA</vt:lpstr>
      <vt:lpstr>OBRIGADO!!</vt:lpstr>
      <vt:lpstr>REFERÊNCIAS BIBLIOGRÁFICAS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DOENÇAS SEXUALMENTE TRANSMISSÍVEIS</dc:title>
  <dc:creator>jader</dc:creator>
  <cp:lastModifiedBy>educare3</cp:lastModifiedBy>
  <cp:revision>211</cp:revision>
  <dcterms:created xsi:type="dcterms:W3CDTF">2008-06-08T19:50:16Z</dcterms:created>
  <dcterms:modified xsi:type="dcterms:W3CDTF">2015-01-23T19:40:00Z</dcterms:modified>
</cp:coreProperties>
</file>