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338" r:id="rId13"/>
    <p:sldId id="305" r:id="rId14"/>
    <p:sldId id="306" r:id="rId15"/>
    <p:sldId id="308" r:id="rId16"/>
    <p:sldId id="309" r:id="rId17"/>
    <p:sldId id="311" r:id="rId18"/>
    <p:sldId id="315" r:id="rId19"/>
    <p:sldId id="332" r:id="rId20"/>
    <p:sldId id="339" r:id="rId21"/>
    <p:sldId id="340" r:id="rId22"/>
    <p:sldId id="326" r:id="rId23"/>
    <p:sldId id="325" r:id="rId24"/>
    <p:sldId id="327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8" r:id="rId34"/>
    <p:sldId id="329" r:id="rId35"/>
    <p:sldId id="341" r:id="rId36"/>
    <p:sldId id="330" r:id="rId37"/>
    <p:sldId id="331" r:id="rId38"/>
    <p:sldId id="33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Irigonhé" initials="CI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entre 0 e 72 meses inscritas no programa da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0.28100000000000003</c:v>
                </c:pt>
                <c:pt idx="1">
                  <c:v>0.56299999999999994</c:v>
                </c:pt>
                <c:pt idx="2">
                  <c:v>0.84399999999999997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79776"/>
        <c:axId val="36020992"/>
      </c:barChart>
      <c:catAx>
        <c:axId val="3557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20992"/>
        <c:crosses val="autoZero"/>
        <c:auto val="1"/>
        <c:lblAlgn val="ctr"/>
        <c:lblOffset val="100"/>
        <c:noMultiLvlLbl val="0"/>
      </c:catAx>
      <c:valAx>
        <c:axId val="360209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57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com a primeira consulta na primeira seana de vida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</c:v>
                </c:pt>
                <c:pt idx="1">
                  <c:v>3.3000000000000002E-2</c:v>
                </c:pt>
                <c:pt idx="2">
                  <c:v>8.1000000000000003E-2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455552"/>
        <c:axId val="36458496"/>
      </c:barChart>
      <c:catAx>
        <c:axId val="3645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458496"/>
        <c:crosses val="autoZero"/>
        <c:auto val="1"/>
        <c:lblAlgn val="ctr"/>
        <c:lblOffset val="100"/>
        <c:noMultiLvlLbl val="0"/>
      </c:catAx>
      <c:valAx>
        <c:axId val="36458496"/>
        <c:scaling>
          <c:orientation val="minMax"/>
          <c:max val="9.0000000000000024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6455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0.214</c:v>
                </c:pt>
                <c:pt idx="1">
                  <c:v>0.108</c:v>
                </c:pt>
                <c:pt idx="2">
                  <c:v>7.0999999999999994E-2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497664"/>
        <c:axId val="35651584"/>
      </c:barChart>
      <c:catAx>
        <c:axId val="3649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51584"/>
        <c:crosses val="autoZero"/>
        <c:auto val="1"/>
        <c:lblAlgn val="ctr"/>
        <c:lblOffset val="100"/>
        <c:noMultiLvlLbl val="0"/>
      </c:catAx>
      <c:valAx>
        <c:axId val="35651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649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busca ativa realizada as crianças faltosas às consultas no programa de saúde da criança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666944"/>
        <c:axId val="35682176"/>
      </c:barChart>
      <c:catAx>
        <c:axId val="3566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82176"/>
        <c:crosses val="autoZero"/>
        <c:auto val="1"/>
        <c:lblAlgn val="ctr"/>
        <c:lblOffset val="100"/>
        <c:noMultiLvlLbl val="0"/>
      </c:catAx>
      <c:valAx>
        <c:axId val="35682176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3566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 formatCode="0.00%">
                  <c:v>0.64300000000000002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14944"/>
        <c:axId val="76260096"/>
      </c:barChart>
      <c:catAx>
        <c:axId val="3571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260096"/>
        <c:crosses val="autoZero"/>
        <c:auto val="1"/>
        <c:lblAlgn val="ctr"/>
        <c:lblOffset val="100"/>
        <c:noMultiLvlLbl val="0"/>
      </c:catAx>
      <c:valAx>
        <c:axId val="762600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71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com teste do pezinho realizado ate 7 dias de vida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0.51100000000000001</c:v>
                </c:pt>
                <c:pt idx="1">
                  <c:v>0.48899999999999999</c:v>
                </c:pt>
                <c:pt idx="2">
                  <c:v>0.53300000000000003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755712"/>
        <c:axId val="76758400"/>
      </c:barChart>
      <c:catAx>
        <c:axId val="7675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758400"/>
        <c:crosses val="autoZero"/>
        <c:auto val="1"/>
        <c:lblAlgn val="ctr"/>
        <c:lblOffset val="100"/>
        <c:noMultiLvlLbl val="0"/>
      </c:catAx>
      <c:valAx>
        <c:axId val="767584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675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4.3999999999999997E-2</c:v>
                </c:pt>
                <c:pt idx="2">
                  <c:v>5.1999999999999998E-2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782976"/>
        <c:axId val="76790016"/>
      </c:barChart>
      <c:catAx>
        <c:axId val="7678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790016"/>
        <c:crosses val="autoZero"/>
        <c:auto val="1"/>
        <c:lblAlgn val="ctr"/>
        <c:lblOffset val="100"/>
        <c:noMultiLvlLbl val="0"/>
      </c:catAx>
      <c:valAx>
        <c:axId val="76790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78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Número de crianças colocadas para mamar durante a primeira consulta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0.57799999999999996</c:v>
                </c:pt>
                <c:pt idx="2">
                  <c:v>0.40699999999999997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830976"/>
        <c:axId val="83104896"/>
      </c:barChart>
      <c:catAx>
        <c:axId val="768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104896"/>
        <c:crosses val="autoZero"/>
        <c:auto val="1"/>
        <c:lblAlgn val="ctr"/>
        <c:lblOffset val="100"/>
        <c:noMultiLvlLbl val="0"/>
      </c:catAx>
      <c:valAx>
        <c:axId val="83104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83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6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9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5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91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4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15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4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2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102B-15F0-4016-B273-0681EF69001A}" type="datetimeFigureOut">
              <a:rPr lang="pt-BR" smtClean="0"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46AA-CE56-473B-9ADD-2FB66FF5F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6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5.jpeg"/><Relationship Id="rId9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731" y="1268760"/>
            <a:ext cx="7774632" cy="23762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Criança entre 0 e 72 meses na Comunidade do Barreiros em Barras/Piauí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 Martins de Moura</a:t>
            </a:r>
          </a:p>
          <a:p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Irigonhé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Ramos</a:t>
            </a: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5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8174766" cy="4536504"/>
          </a:xfrm>
        </p:spPr>
        <p:txBody>
          <a:bodyPr>
            <a:normAutofit/>
          </a:bodyPr>
          <a:lstStyle/>
          <a:p>
            <a:pPr marL="442913" indent="-442913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ação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 antes da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livre demanda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havia atividades de puericultura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médico na área há 6 meses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saúde bucal sem comunicação com a ESF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 criança</a:t>
            </a:r>
          </a:p>
          <a:p>
            <a:pPr lvl="2" algn="just"/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2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904656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da criança.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ao programa de saúde da criança.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registros das informações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as crianças de risco pertencentes à área de abrangência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</a:t>
            </a:r>
          </a:p>
          <a:p>
            <a:pPr lvl="2" algn="just"/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8479"/>
            <a:ext cx="44600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dab.saude.gov.br/imgs/portaldab/biblioteca/publicacoes/abcad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34" y="2516235"/>
            <a:ext cx="2571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201622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Mapeamento das crianças da área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 cadastro das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78925"/>
            <a:ext cx="3779912" cy="28349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5575" y="3243411"/>
            <a:ext cx="651813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classificação de risco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dos dados antropométricos</a:t>
            </a:r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78993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 de faltosos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sobre materiais necessários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Medicações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Cadernetas da criança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odontológicos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demanda espontânea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1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10801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de registro das crianças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755576" y="2862921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de vacinas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com indicadores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semanal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40429"/>
              </p:ext>
            </p:extLst>
          </p:nvPr>
        </p:nvGraphicFramePr>
        <p:xfrm>
          <a:off x="107507" y="2132856"/>
          <a:ext cx="8822835" cy="403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456299"/>
                <a:gridCol w="695829"/>
                <a:gridCol w="480549"/>
                <a:gridCol w="311539"/>
                <a:gridCol w="432048"/>
                <a:gridCol w="432048"/>
                <a:gridCol w="288032"/>
                <a:gridCol w="936104"/>
                <a:gridCol w="576064"/>
                <a:gridCol w="576064"/>
                <a:gridCol w="648072"/>
                <a:gridCol w="936104"/>
                <a:gridCol w="745815"/>
                <a:gridCol w="588189"/>
              </a:tblGrid>
              <a:tr h="35362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Livro de Registro de Crianças de 2 a 6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6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do atendimento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de Nascimento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de crescimento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Sulfato Ferroso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saúde bucal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Cartão vacinal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Orientações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Retorno</a:t>
                      </a:r>
                    </a:p>
                  </a:txBody>
                  <a:tcPr marL="9525" marR="9525" marT="9525" marB="0" anchor="b"/>
                </a:tc>
              </a:tr>
              <a:tr h="353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3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3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3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53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41448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Legendas:</a:t>
                      </a:r>
                    </a:p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adequado                                                        1 = Atenção                                      2= Perigo                                             3 = Perigo elevado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Sim                                    1 = Não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Sim                                                   1 = Não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Sim                                                   1 = Não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Atualizado                                                1 = Atrasado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Sim                                                   1 = Não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4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em sala de espera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durante visitas domiciliares dos ACS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a instituição de ensino da área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208435" y="2047587"/>
            <a:ext cx="8652602" cy="3384376"/>
            <a:chOff x="277740" y="3068960"/>
            <a:chExt cx="8652602" cy="3384376"/>
          </a:xfrm>
        </p:grpSpPr>
        <p:pic>
          <p:nvPicPr>
            <p:cNvPr id="6" name="Imagem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40" y="3068960"/>
              <a:ext cx="4222251" cy="3384376"/>
            </a:xfrm>
            <a:prstGeom prst="rect">
              <a:avLst/>
            </a:prstGeom>
          </p:spPr>
        </p:pic>
        <p:pic>
          <p:nvPicPr>
            <p:cNvPr id="7" name="Imagem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068960"/>
              <a:ext cx="4286334" cy="3384376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1208136" y="4600966"/>
            <a:ext cx="5469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 de sugestão e elogios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7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reuniões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projeto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Atribuição dos profissionais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finais, revisão de funções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do projeto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9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09711"/>
            <a:ext cx="58326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Ações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22796"/>
              </p:ext>
            </p:extLst>
          </p:nvPr>
        </p:nvGraphicFramePr>
        <p:xfrm>
          <a:off x="1043608" y="1412775"/>
          <a:ext cx="7200800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210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Ações Planejadas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630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Cadastramento de todas as crianças entre zero e 72 meses da área adstrita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Parcialmente 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210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Criação de grupos de atendimentos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630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Agendamento, acolhimento e registro das crianças cadastradas no programa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Realizada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Busca ativa de faltosos, incluindo visita domiciliares quando necessário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630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Informação ao gestor sobre a deficiência na realização do teste do pezinho e teste auditivo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Orientações preventivas na sala durante o acolhimento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Monitorização e atualização constante dos registros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Visita as instituições de ensino da área de atuação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Parcialmente realizada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Disponibilização da caixa de sugestão aos usuários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Realizado, porém não atingiu o objetivo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84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Capacitação e/ou atualização da equipe de saúde para atendimento de puericultura de acordo com o ministério da saúde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Realizada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3721968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em saúde da criança (0 a 72 meses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Rural do município de Barras (PI) – Barreiros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Básica de Saúde Alcides do Rego Lages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 de 2013 à janeiro de 2014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6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9627" y="332656"/>
            <a:ext cx="6120680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Logística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10801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Impressão dos cadernos do ministério da saúde</a:t>
            </a: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1130718" y="2778395"/>
            <a:ext cx="7348645" cy="3047297"/>
            <a:chOff x="1130718" y="2778395"/>
            <a:chExt cx="7348645" cy="304729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006" y="2806848"/>
              <a:ext cx="4794357" cy="30188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8" y="2778395"/>
              <a:ext cx="2315591" cy="30188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755576" y="2470830"/>
            <a:ext cx="50638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do livro de Atas</a:t>
            </a:r>
            <a:endParaRPr lang="pt-BR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139952" cy="31049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55576" y="3025168"/>
            <a:ext cx="49135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Equipamentos</a:t>
            </a:r>
            <a:endParaRPr lang="pt-BR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87186" y="3585202"/>
            <a:ext cx="7892177" cy="2836849"/>
            <a:chOff x="503827" y="3549078"/>
            <a:chExt cx="7892177" cy="283684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419" y="3549078"/>
              <a:ext cx="3688585" cy="2836849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27" y="3549078"/>
              <a:ext cx="3815865" cy="2836849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123448" y="4280889"/>
            <a:ext cx="8402629" cy="1743075"/>
            <a:chOff x="123448" y="4280889"/>
            <a:chExt cx="8402629" cy="1743075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48" y="4533854"/>
              <a:ext cx="5695950" cy="82867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702" y="4280889"/>
              <a:ext cx="2619375" cy="1743075"/>
            </a:xfrm>
            <a:prstGeom prst="rect">
              <a:avLst/>
            </a:prstGeom>
          </p:spPr>
        </p:pic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18" y="2316776"/>
            <a:ext cx="4219575" cy="4105275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358383" y="2746001"/>
            <a:ext cx="8571959" cy="3069776"/>
            <a:chOff x="358383" y="2746001"/>
            <a:chExt cx="8571959" cy="306977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83" y="2746001"/>
              <a:ext cx="4273470" cy="306977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803" y="2746001"/>
              <a:ext cx="4037539" cy="3051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Mapeamento e informação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dos dados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no livro de registros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dos registros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Sensibilização da comunidade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projeto para a gestão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87624" y="332656"/>
            <a:ext cx="61206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- Logística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não considerados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com alto risco para doenças bucais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faltosas para a consulta odontológica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com excesso de peso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creche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alcançadas (100% das crianças)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o crescimento 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as crianças com déficit de peso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o desenvolvimento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Concluir tratamento odontológico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o livro de registro atualizado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7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alcançadas (100% das crianças)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risco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para prevenir acidentes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nutricionais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bucal, etiologia e prevenção de cárie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de sucção nutritiva e não nutritiva e prevenção de oclusopatias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320480" cy="4320480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da criança.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Ampliar a cobertura da atenção à saúde de crianças entre zero e 72 meses da unidade saúde para 100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79659498"/>
              </p:ext>
            </p:extLst>
          </p:nvPr>
        </p:nvGraphicFramePr>
        <p:xfrm>
          <a:off x="4950088" y="2276872"/>
          <a:ext cx="39598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9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da criança.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a primeira consulta na primeira semana de vida para 100% das crianças cadastradas.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65181957"/>
              </p:ext>
            </p:extLst>
          </p:nvPr>
        </p:nvGraphicFramePr>
        <p:xfrm>
          <a:off x="4950266" y="2276872"/>
          <a:ext cx="39598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06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da criança.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Ampliar a cobertura de primeira consulta odontológica para 40% em 3 meses, 80% em 6 meses e 100% em 8 meses das crianças moradoras da área de abrangência, de 6 a 72 meses de idade.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38623672"/>
              </p:ext>
            </p:extLst>
          </p:nvPr>
        </p:nvGraphicFramePr>
        <p:xfrm>
          <a:off x="4860032" y="2348880"/>
          <a:ext cx="41764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09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ao programa de saúde da criança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Fazer busca ativa de 100% das crianças faltosas às consultas.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12402967"/>
              </p:ext>
            </p:extLst>
          </p:nvPr>
        </p:nvGraphicFramePr>
        <p:xfrm>
          <a:off x="4788024" y="2204864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suplementação de ferro em 100% das crianças.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30196618"/>
              </p:ext>
            </p:extLst>
          </p:nvPr>
        </p:nvGraphicFramePr>
        <p:xfrm>
          <a:off x="4788024" y="2348880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33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na área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organização dos atendimentos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Cadastramento dos usuários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voltada para a prevenção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da sociedade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acompanhamento das crianças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integração entre a equipe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4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teste do pezinho em 100% das crianças até 7 dias de vida.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35761416"/>
              </p:ext>
            </p:extLst>
          </p:nvPr>
        </p:nvGraphicFramePr>
        <p:xfrm>
          <a:off x="4788024" y="2348880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3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triagem auditiva em 100% das crianças.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19687573"/>
              </p:ext>
            </p:extLst>
          </p:nvPr>
        </p:nvGraphicFramePr>
        <p:xfrm>
          <a:off x="4788024" y="2348880"/>
          <a:ext cx="42484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6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4032448" cy="108012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4608512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Colocar 100% das crianças para mamar durante a primeira consulta.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30959349"/>
              </p:ext>
            </p:extLst>
          </p:nvPr>
        </p:nvGraphicFramePr>
        <p:xfrm>
          <a:off x="4788024" y="2348880"/>
          <a:ext cx="414231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0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equipe</a:t>
            </a: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 no acolhimento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adaptação aos imprevistos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/>
          <p:nvPr/>
        </p:nvGrpSpPr>
        <p:grpSpPr>
          <a:xfrm>
            <a:off x="357674" y="3284984"/>
            <a:ext cx="8519488" cy="3456384"/>
            <a:chOff x="251520" y="2348880"/>
            <a:chExt cx="8519488" cy="3456384"/>
          </a:xfrm>
        </p:grpSpPr>
        <p:pic>
          <p:nvPicPr>
            <p:cNvPr id="6" name="Imagem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698" y="2348880"/>
              <a:ext cx="4070310" cy="3456384"/>
            </a:xfrm>
            <a:prstGeom prst="rect">
              <a:avLst/>
            </a:prstGeom>
          </p:spPr>
        </p:pic>
        <p:pic>
          <p:nvPicPr>
            <p:cNvPr id="7" name="Imagem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348880"/>
              <a:ext cx="4176464" cy="3456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19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comunidade</a:t>
            </a: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da atenção a saúde da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cobertura e qualidade 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crianças com déficit de peso e crescimento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crianças com anemia carencial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multiprofissional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da comunidade</a:t>
            </a:r>
          </a:p>
          <a:p>
            <a:pPr lvl="2"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6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serviço</a:t>
            </a: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trabalho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atualizado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serviço: medidas futuras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conscientização da comunidade sobre a monitorização contínua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 a capacitação individual dos profissionais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integrar atuação concomitante entre ESF e equipe de saúde bucal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ajuda da gestão</a:t>
            </a: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4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4680520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Inicial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 teórico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 prático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com realidades semelhantes e distintas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com a sociedade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para contornar imprevistos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192688" cy="476131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39952" y="5991461"/>
            <a:ext cx="488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de Saúde da Família do Barreiros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Barras (PI) - 2013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122km da capital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44.850 hab.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UBS cadastradas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média complexidade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 municipal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NASF, CEO, CAPS, Centro de reabilitação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4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 especialistas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Ortopedista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Cirurgião Geral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Radiologista/Ultrassonografista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Cardiologista</a:t>
            </a:r>
          </a:p>
          <a:p>
            <a:pPr lvl="2"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Unidade de Saúde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Alcides do Rego Lages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44km da cidade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 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adstrita – 1745 pessoas (SIAB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equipe de ESF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equipe saúde bucal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auxiliar serviços gerais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auxiliar de limpeza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simples e pequena</a:t>
            </a:r>
          </a:p>
          <a:p>
            <a:pPr lvl="2"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Alcides do Rego Lages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Enfermagem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ACS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de odontologia</a:t>
            </a:r>
          </a:p>
          <a:p>
            <a:pPr lvl="2"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Alcides do Rego Lages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consultórios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sala de vacinas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banheiro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sala de serviços de enfermagem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sala de entrada/espera</a:t>
            </a:r>
          </a:p>
          <a:p>
            <a:pPr lvl="2"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395516" y="2996953"/>
            <a:ext cx="8290457" cy="3048209"/>
            <a:chOff x="395516" y="2996953"/>
            <a:chExt cx="8290457" cy="3048209"/>
          </a:xfrm>
        </p:grpSpPr>
        <p:pic>
          <p:nvPicPr>
            <p:cNvPr id="6" name="Imagem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16" y="2996953"/>
              <a:ext cx="4104475" cy="3048209"/>
            </a:xfrm>
            <a:prstGeom prst="rect">
              <a:avLst/>
            </a:prstGeom>
          </p:spPr>
        </p:pic>
        <p:pic>
          <p:nvPicPr>
            <p:cNvPr id="7" name="Imagem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489" y="2996953"/>
              <a:ext cx="4180484" cy="3048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0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4032448" cy="1470025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53650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Alcides do Rego Lages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Piso e paredes de cerâmica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Teto com cobertura sem forro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encanada e energia elétrica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1 consultório com ar condicionado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Armazenamento medicamentos e prontuários precários</a:t>
            </a:r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6672"/>
            <a:ext cx="90195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1173</Words>
  <Application>Microsoft Office PowerPoint</Application>
  <PresentationFormat>Apresentação na tela (4:3)</PresentationFormat>
  <Paragraphs>343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Melhoria da Atenção à Saúde da Criança entre 0 e 72 meses na Comunidade do Barreiros em Barras/Piauí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</vt:lpstr>
      <vt:lpstr>Objetivos Específicos</vt:lpstr>
      <vt:lpstr>Metodologia</vt:lpstr>
      <vt:lpstr>Metodologia  Ações</vt:lpstr>
      <vt:lpstr>Metodologia  Ações</vt:lpstr>
      <vt:lpstr>Metodologia  Ações</vt:lpstr>
      <vt:lpstr>Metodologia  Ações</vt:lpstr>
      <vt:lpstr>Metodologia  Ações</vt:lpstr>
      <vt:lpstr>Metodologia - Ações</vt:lpstr>
      <vt:lpstr>Metodologia - Logística</vt:lpstr>
      <vt:lpstr>Apresentação do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36</cp:revision>
  <dcterms:created xsi:type="dcterms:W3CDTF">2014-02-15T18:33:33Z</dcterms:created>
  <dcterms:modified xsi:type="dcterms:W3CDTF">2014-02-21T13:22:07Z</dcterms:modified>
</cp:coreProperties>
</file>