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</p:sldMasterIdLst>
  <p:sldIdLst>
    <p:sldId id="256" r:id="rId2"/>
    <p:sldId id="265" r:id="rId3"/>
    <p:sldId id="259" r:id="rId4"/>
    <p:sldId id="260" r:id="rId5"/>
    <p:sldId id="266" r:id="rId6"/>
    <p:sldId id="267" r:id="rId7"/>
    <p:sldId id="268" r:id="rId8"/>
    <p:sldId id="269" r:id="rId9"/>
    <p:sldId id="270" r:id="rId10"/>
    <p:sldId id="271" r:id="rId11"/>
    <p:sldId id="272" r:id="rId12"/>
    <p:sldId id="279" r:id="rId13"/>
    <p:sldId id="263" r:id="rId14"/>
    <p:sldId id="278" r:id="rId15"/>
    <p:sldId id="280" r:id="rId16"/>
    <p:sldId id="281" r:id="rId17"/>
    <p:sldId id="282" r:id="rId18"/>
    <p:sldId id="283" r:id="rId19"/>
    <p:sldId id="284" r:id="rId20"/>
    <p:sldId id="285" r:id="rId21"/>
    <p:sldId id="286" r:id="rId22"/>
    <p:sldId id="287" r:id="rId23"/>
    <p:sldId id="288" r:id="rId24"/>
    <p:sldId id="277" r:id="rId25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98BBB-665C-4E71-98AC-E6977B734AA0}" type="datetimeFigureOut">
              <a:rPr lang="pt-BR" smtClean="0"/>
              <a:t>12/02/2014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3C0F0-656B-4882-9F90-16E63AAD20A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701283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98BBB-665C-4E71-98AC-E6977B734AA0}" type="datetimeFigureOut">
              <a:rPr lang="pt-BR" smtClean="0"/>
              <a:t>12/02/2014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3C0F0-656B-4882-9F90-16E63AAD20A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77022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98BBB-665C-4E71-98AC-E6977B734AA0}" type="datetimeFigureOut">
              <a:rPr lang="pt-BR" smtClean="0"/>
              <a:t>12/02/2014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3C0F0-656B-4882-9F90-16E63AAD20A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049983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98BBB-665C-4E71-98AC-E6977B734AA0}" type="datetimeFigureOut">
              <a:rPr lang="pt-BR" smtClean="0"/>
              <a:t>12/02/2014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3C0F0-656B-4882-9F90-16E63AAD20A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339868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98BBB-665C-4E71-98AC-E6977B734AA0}" type="datetimeFigureOut">
              <a:rPr lang="pt-BR" smtClean="0"/>
              <a:t>12/02/2014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3C0F0-656B-4882-9F90-16E63AAD20A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557348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98BBB-665C-4E71-98AC-E6977B734AA0}" type="datetimeFigureOut">
              <a:rPr lang="pt-BR" smtClean="0"/>
              <a:t>12/02/2014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3C0F0-656B-4882-9F90-16E63AAD20A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900108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98BBB-665C-4E71-98AC-E6977B734AA0}" type="datetimeFigureOut">
              <a:rPr lang="pt-BR" smtClean="0"/>
              <a:t>12/02/2014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3C0F0-656B-4882-9F90-16E63AAD20A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133343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98BBB-665C-4E71-98AC-E6977B734AA0}" type="datetimeFigureOut">
              <a:rPr lang="pt-BR" smtClean="0"/>
              <a:t>12/02/2014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3C0F0-656B-4882-9F90-16E63AAD20A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939580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98BBB-665C-4E71-98AC-E6977B734AA0}" type="datetimeFigureOut">
              <a:rPr lang="pt-BR" smtClean="0"/>
              <a:t>12/02/2014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3C0F0-656B-4882-9F90-16E63AAD20A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186162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98BBB-665C-4E71-98AC-E6977B734AA0}" type="datetimeFigureOut">
              <a:rPr lang="pt-BR" smtClean="0"/>
              <a:t>12/02/2014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3C0F0-656B-4882-9F90-16E63AAD20A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091511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98BBB-665C-4E71-98AC-E6977B734AA0}" type="datetimeFigureOut">
              <a:rPr lang="pt-BR" smtClean="0"/>
              <a:t>12/02/2014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3C0F0-656B-4882-9F90-16E63AAD20A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892721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B98BBB-665C-4E71-98AC-E6977B734AA0}" type="datetimeFigureOut">
              <a:rPr lang="pt-BR" smtClean="0"/>
              <a:t>12/02/2014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13C0F0-656B-4882-9F90-16E63AAD20A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25774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JP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2.JPG"/><Relationship Id="rId4" Type="http://schemas.openxmlformats.org/officeDocument/2006/relationships/image" Target="../media/image21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438401" y="194329"/>
            <a:ext cx="7647650" cy="1332381"/>
          </a:xfrm>
        </p:spPr>
        <p:txBody>
          <a:bodyPr>
            <a:noAutofit/>
          </a:bodyPr>
          <a:lstStyle/>
          <a:p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UNIVERSIDADE ABERTA DO SUS</a:t>
            </a:r>
            <a:br>
              <a:rPr lang="pt-BR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UNIVERSIDADE FEDERAL DE PELOTAS</a:t>
            </a:r>
            <a:br>
              <a:rPr lang="pt-BR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TRABALHO DE CONCLUSÃO DE CURSO ESPECIALIZAÇÃO EM SAÚDE DA FAMÍLIA - </a:t>
            </a:r>
            <a:r>
              <a:rPr lang="pt-BR" sz="2000" dirty="0" err="1" smtClean="0">
                <a:latin typeface="Times New Roman" pitchFamily="18" charset="0"/>
                <a:cs typeface="Times New Roman" pitchFamily="18" charset="0"/>
              </a:rPr>
              <a:t>EaD</a:t>
            </a:r>
            <a:endParaRPr lang="pt-BR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251283" y="2172625"/>
            <a:ext cx="9432758" cy="1798873"/>
          </a:xfrm>
        </p:spPr>
        <p:txBody>
          <a:bodyPr>
            <a:noAutofit/>
          </a:bodyPr>
          <a:lstStyle/>
          <a:p>
            <a:r>
              <a:rPr lang="pt-BR" sz="4000" b="1" dirty="0" smtClean="0"/>
              <a:t>Atenção à saúde de Hipertensos e Diabéticos na Estratégia de Saúde da Família Sede, Bom Princípio, RS</a:t>
            </a:r>
            <a:endParaRPr lang="pt-BR" sz="4000" b="1" dirty="0"/>
          </a:p>
        </p:txBody>
      </p:sp>
      <p:pic>
        <p:nvPicPr>
          <p:cNvPr id="4" name="Imagem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9491" y="194329"/>
            <a:ext cx="1285625" cy="1178286"/>
          </a:xfrm>
          <a:prstGeom prst="rect">
            <a:avLst/>
          </a:prstGeom>
        </p:spPr>
      </p:pic>
      <p:pic>
        <p:nvPicPr>
          <p:cNvPr id="1026" name="Picture 2" descr="http://www.unasusufpe.com.br/media/images/images_news/Logo_UNA-SUS_Vertical_4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300" y="194329"/>
            <a:ext cx="1686103" cy="13323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aixaDeTexto 4"/>
          <p:cNvSpPr txBox="1"/>
          <p:nvPr/>
        </p:nvSpPr>
        <p:spPr>
          <a:xfrm>
            <a:off x="3548893" y="4341835"/>
            <a:ext cx="566286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dirty="0" smtClean="0"/>
              <a:t>Aluno: Marcelo Tavares de Paiva</a:t>
            </a:r>
          </a:p>
          <a:p>
            <a:pPr algn="ctr"/>
            <a:r>
              <a:rPr lang="pt-BR" sz="2400" dirty="0" smtClean="0"/>
              <a:t>Orientadora: Andressa de Andrade</a:t>
            </a:r>
            <a:endParaRPr lang="pt-BR" sz="2400" dirty="0"/>
          </a:p>
        </p:txBody>
      </p:sp>
      <p:sp>
        <p:nvSpPr>
          <p:cNvPr id="6" name="CaixaDeTexto 5"/>
          <p:cNvSpPr txBox="1"/>
          <p:nvPr/>
        </p:nvSpPr>
        <p:spPr>
          <a:xfrm>
            <a:off x="5277853" y="5904939"/>
            <a:ext cx="29517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smtClean="0"/>
              <a:t>Pelotas</a:t>
            </a:r>
            <a:r>
              <a:rPr lang="pt-BR" sz="2400" dirty="0" smtClean="0"/>
              <a:t>, 2014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3104610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70021" y="365125"/>
            <a:ext cx="10583779" cy="954107"/>
          </a:xfrm>
        </p:spPr>
        <p:txBody>
          <a:bodyPr>
            <a:normAutofit fontScale="90000"/>
          </a:bodyPr>
          <a:lstStyle/>
          <a:p>
            <a:r>
              <a:rPr lang="pt-BR" sz="60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60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t-BR" sz="6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16300" y="2367276"/>
            <a:ext cx="11815279" cy="910630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spcBef>
                <a:spcPts val="500"/>
              </a:spcBef>
              <a:buNone/>
            </a:pPr>
            <a:r>
              <a:rPr lang="pt-BR" sz="3000" dirty="0" smtClean="0"/>
              <a:t> </a:t>
            </a:r>
            <a:endParaRPr lang="pt-BR" sz="3000" dirty="0"/>
          </a:p>
        </p:txBody>
      </p:sp>
      <p:pic>
        <p:nvPicPr>
          <p:cNvPr id="5" name="Picture 2" descr="http://www.unasusufpe.com.br/media/images/images_news/Logo_UNA-SUS_Vertical_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300" y="194329"/>
            <a:ext cx="1468121" cy="1160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Imagem 5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21896" y="194329"/>
            <a:ext cx="1285625" cy="1178286"/>
          </a:xfrm>
          <a:prstGeom prst="rect">
            <a:avLst/>
          </a:prstGeom>
        </p:spPr>
      </p:pic>
      <p:sp>
        <p:nvSpPr>
          <p:cNvPr id="4" name="CaixaDeTexto 3"/>
          <p:cNvSpPr txBox="1"/>
          <p:nvPr/>
        </p:nvSpPr>
        <p:spPr>
          <a:xfrm>
            <a:off x="3614593" y="596848"/>
            <a:ext cx="494925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000" b="1" dirty="0" smtClean="0">
                <a:latin typeface="Arial" pitchFamily="34" charset="0"/>
                <a:cs typeface="Arial" pitchFamily="34" charset="0"/>
              </a:rPr>
              <a:t>Resultados</a:t>
            </a:r>
          </a:p>
        </p:txBody>
      </p:sp>
      <p:sp>
        <p:nvSpPr>
          <p:cNvPr id="10" name="CaixaDeTexto 9"/>
          <p:cNvSpPr txBox="1"/>
          <p:nvPr/>
        </p:nvSpPr>
        <p:spPr>
          <a:xfrm>
            <a:off x="431860" y="5490587"/>
            <a:ext cx="107121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Ao final das 12 semanas: 40,3% dos hipertensos faltosos (94/233) colocaram-se em dia com as consultas através da busca ativa</a:t>
            </a:r>
            <a:endParaRPr lang="pt-BR" sz="2400" dirty="0"/>
          </a:p>
        </p:txBody>
      </p:sp>
      <p:pic>
        <p:nvPicPr>
          <p:cNvPr id="9" name="Imagem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73726" y="1656656"/>
            <a:ext cx="8630992" cy="3513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4353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70021" y="365125"/>
            <a:ext cx="10583779" cy="954107"/>
          </a:xfrm>
        </p:spPr>
        <p:txBody>
          <a:bodyPr>
            <a:normAutofit fontScale="90000"/>
          </a:bodyPr>
          <a:lstStyle/>
          <a:p>
            <a:r>
              <a:rPr lang="pt-BR" sz="60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60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t-BR" sz="6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16300" y="2367276"/>
            <a:ext cx="11815279" cy="910630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spcBef>
                <a:spcPts val="500"/>
              </a:spcBef>
              <a:buNone/>
            </a:pPr>
            <a:r>
              <a:rPr lang="pt-BR" sz="3000" dirty="0" smtClean="0"/>
              <a:t> </a:t>
            </a:r>
            <a:endParaRPr lang="pt-BR" sz="3000" dirty="0"/>
          </a:p>
        </p:txBody>
      </p:sp>
      <p:pic>
        <p:nvPicPr>
          <p:cNvPr id="5" name="Picture 2" descr="http://www.unasusufpe.com.br/media/images/images_news/Logo_UNA-SUS_Vertical_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300" y="194329"/>
            <a:ext cx="1468121" cy="1160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Imagem 5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21896" y="194329"/>
            <a:ext cx="1285625" cy="1178286"/>
          </a:xfrm>
          <a:prstGeom prst="rect">
            <a:avLst/>
          </a:prstGeom>
        </p:spPr>
      </p:pic>
      <p:sp>
        <p:nvSpPr>
          <p:cNvPr id="4" name="CaixaDeTexto 3"/>
          <p:cNvSpPr txBox="1"/>
          <p:nvPr/>
        </p:nvSpPr>
        <p:spPr>
          <a:xfrm>
            <a:off x="3532706" y="400178"/>
            <a:ext cx="494925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000" b="1" dirty="0" smtClean="0">
                <a:latin typeface="Arial" pitchFamily="34" charset="0"/>
                <a:cs typeface="Arial" pitchFamily="34" charset="0"/>
              </a:rPr>
              <a:t>Resultados</a:t>
            </a:r>
          </a:p>
        </p:txBody>
      </p:sp>
      <p:sp>
        <p:nvSpPr>
          <p:cNvPr id="10" name="CaixaDeTexto 9"/>
          <p:cNvSpPr txBox="1"/>
          <p:nvPr/>
        </p:nvSpPr>
        <p:spPr>
          <a:xfrm>
            <a:off x="651277" y="5310306"/>
            <a:ext cx="107121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Ao final das 12 semanas: 48,8% dos diabéticos faltosos (21/43) colocaram-se em dia com as consultas através da busca ativa</a:t>
            </a:r>
            <a:endParaRPr lang="pt-BR" sz="2400" dirty="0"/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06233" y="1547474"/>
            <a:ext cx="9015663" cy="34182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6907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70021" y="365125"/>
            <a:ext cx="10583779" cy="954107"/>
          </a:xfrm>
        </p:spPr>
        <p:txBody>
          <a:bodyPr>
            <a:normAutofit fontScale="90000"/>
          </a:bodyPr>
          <a:lstStyle/>
          <a:p>
            <a:r>
              <a:rPr lang="pt-BR" sz="60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60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t-BR" sz="6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16300" y="2047430"/>
            <a:ext cx="11815279" cy="910630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  <a:spcBef>
                <a:spcPts val="500"/>
              </a:spcBef>
            </a:pPr>
            <a:r>
              <a:rPr lang="pt-BR" sz="3000" dirty="0" smtClean="0"/>
              <a:t>Objetivo 3: Melhorar a qualidade do atendimento aos hipertensos e diabéticos realizado na unidade de saúde.</a:t>
            </a:r>
            <a:endParaRPr lang="pt-BR" sz="3000" dirty="0"/>
          </a:p>
        </p:txBody>
      </p:sp>
      <p:pic>
        <p:nvPicPr>
          <p:cNvPr id="5" name="Picture 2" descr="http://www.unasusufpe.com.br/media/images/images_news/Logo_UNA-SUS_Vertical_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300" y="194329"/>
            <a:ext cx="1468121" cy="1160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Imagem 5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21896" y="194329"/>
            <a:ext cx="1285625" cy="1178286"/>
          </a:xfrm>
          <a:prstGeom prst="rect">
            <a:avLst/>
          </a:prstGeom>
        </p:spPr>
      </p:pic>
      <p:sp>
        <p:nvSpPr>
          <p:cNvPr id="4" name="CaixaDeTexto 3"/>
          <p:cNvSpPr txBox="1"/>
          <p:nvPr/>
        </p:nvSpPr>
        <p:spPr>
          <a:xfrm>
            <a:off x="3327990" y="472927"/>
            <a:ext cx="494925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000" b="1" dirty="0" smtClean="0">
                <a:latin typeface="Arial" pitchFamily="34" charset="0"/>
                <a:cs typeface="Arial" pitchFamily="34" charset="0"/>
              </a:rPr>
              <a:t>Resultados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645560" y="3517769"/>
            <a:ext cx="1095675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/>
              <a:t>Metas: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t-BR" sz="2800" dirty="0" smtClean="0"/>
              <a:t>Realizar exame clínico adequado em pelo menos 35% dos hipertensos e 35% dos diabéticos cadastrados na unidade de ;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t-BR" sz="2800" dirty="0" smtClean="0"/>
              <a:t>Garantir a pelo menos 35% dos hipertensos e 35% dos diabéticos a realização de exames complementares.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3845075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70021" y="365125"/>
            <a:ext cx="10583779" cy="954107"/>
          </a:xfrm>
        </p:spPr>
        <p:txBody>
          <a:bodyPr>
            <a:normAutofit fontScale="90000"/>
          </a:bodyPr>
          <a:lstStyle/>
          <a:p>
            <a:r>
              <a:rPr lang="pt-BR" sz="60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60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t-BR" sz="6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2" descr="http://www.unasusufpe.com.br/media/images/images_news/Logo_UNA-SUS_Vertical_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300" y="194329"/>
            <a:ext cx="1468121" cy="1160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Imagem 5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21896" y="194329"/>
            <a:ext cx="1285625" cy="1178286"/>
          </a:xfrm>
          <a:prstGeom prst="rect">
            <a:avLst/>
          </a:prstGeom>
        </p:spPr>
      </p:pic>
      <p:sp>
        <p:nvSpPr>
          <p:cNvPr id="4" name="CaixaDeTexto 3"/>
          <p:cNvSpPr txBox="1"/>
          <p:nvPr/>
        </p:nvSpPr>
        <p:spPr>
          <a:xfrm>
            <a:off x="3464467" y="493557"/>
            <a:ext cx="40105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000" b="1" dirty="0" smtClean="0">
                <a:latin typeface="Arial" pitchFamily="34" charset="0"/>
                <a:cs typeface="Arial" pitchFamily="34" charset="0"/>
              </a:rPr>
              <a:t>Resultados</a:t>
            </a:r>
            <a:endParaRPr lang="pt-BR" sz="40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6300" y="1678304"/>
            <a:ext cx="5799489" cy="3076945"/>
          </a:xfrm>
          <a:prstGeom prst="rect">
            <a:avLst/>
          </a:prstGeom>
        </p:spPr>
      </p:pic>
      <p:pic>
        <p:nvPicPr>
          <p:cNvPr id="9" name="Imagem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83942" y="1678304"/>
            <a:ext cx="5893747" cy="3076945"/>
          </a:xfrm>
          <a:prstGeom prst="rect">
            <a:avLst/>
          </a:prstGeom>
        </p:spPr>
      </p:pic>
      <p:sp>
        <p:nvSpPr>
          <p:cNvPr id="10" name="CaixaDeTexto 9"/>
          <p:cNvSpPr txBox="1"/>
          <p:nvPr/>
        </p:nvSpPr>
        <p:spPr>
          <a:xfrm>
            <a:off x="4500456" y="4935029"/>
            <a:ext cx="33669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/>
              <a:t>Ao final de 12 semanas:</a:t>
            </a:r>
            <a:endParaRPr lang="pt-BR" sz="2400" dirty="0"/>
          </a:p>
        </p:txBody>
      </p:sp>
      <p:sp>
        <p:nvSpPr>
          <p:cNvPr id="11" name="CaixaDeTexto 10"/>
          <p:cNvSpPr txBox="1"/>
          <p:nvPr/>
        </p:nvSpPr>
        <p:spPr>
          <a:xfrm>
            <a:off x="204131" y="5446881"/>
            <a:ext cx="579949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/>
              <a:t>53% dos hipertensos apresentavam-se com exame clínico em dia (186/351).</a:t>
            </a:r>
            <a:endParaRPr lang="pt-BR" sz="2400" dirty="0"/>
          </a:p>
        </p:txBody>
      </p:sp>
      <p:sp>
        <p:nvSpPr>
          <p:cNvPr id="13" name="CaixaDeTexto 12"/>
          <p:cNvSpPr txBox="1"/>
          <p:nvPr/>
        </p:nvSpPr>
        <p:spPr>
          <a:xfrm>
            <a:off x="6246383" y="5446169"/>
            <a:ext cx="583130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FF0000"/>
                </a:solidFill>
              </a:rPr>
              <a:t>29,9% dos hipertensos apresentavam-se com exames complementares em dia (105/351).</a:t>
            </a:r>
            <a:endParaRPr lang="pt-BR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4996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70021" y="365125"/>
            <a:ext cx="10583779" cy="954107"/>
          </a:xfrm>
        </p:spPr>
        <p:txBody>
          <a:bodyPr>
            <a:normAutofit fontScale="90000"/>
          </a:bodyPr>
          <a:lstStyle/>
          <a:p>
            <a:r>
              <a:rPr lang="pt-BR" sz="60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60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t-BR" sz="6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2" descr="http://www.unasusufpe.com.br/media/images/images_news/Logo_UNA-SUS_Vertical_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300" y="194329"/>
            <a:ext cx="1468121" cy="1160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Imagem 5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21896" y="194329"/>
            <a:ext cx="1285625" cy="1178286"/>
          </a:xfrm>
          <a:prstGeom prst="rect">
            <a:avLst/>
          </a:prstGeom>
        </p:spPr>
      </p:pic>
      <p:sp>
        <p:nvSpPr>
          <p:cNvPr id="4" name="CaixaDeTexto 3"/>
          <p:cNvSpPr txBox="1"/>
          <p:nvPr/>
        </p:nvSpPr>
        <p:spPr>
          <a:xfrm>
            <a:off x="3454889" y="395902"/>
            <a:ext cx="425944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000" b="1" dirty="0" smtClean="0">
                <a:latin typeface="Arial" pitchFamily="34" charset="0"/>
                <a:cs typeface="Arial" pitchFamily="34" charset="0"/>
              </a:rPr>
              <a:t>Resultados</a:t>
            </a:r>
            <a:endParaRPr lang="pt-BR" sz="40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0766" y="1749742"/>
            <a:ext cx="5815532" cy="3034398"/>
          </a:xfrm>
          <a:prstGeom prst="rect">
            <a:avLst/>
          </a:prstGeom>
        </p:spPr>
      </p:pic>
      <p:pic>
        <p:nvPicPr>
          <p:cNvPr id="9" name="Imagem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61909" y="1749742"/>
            <a:ext cx="5969669" cy="3034398"/>
          </a:xfrm>
          <a:prstGeom prst="rect">
            <a:avLst/>
          </a:prstGeom>
        </p:spPr>
      </p:pic>
      <p:sp>
        <p:nvSpPr>
          <p:cNvPr id="10" name="CaixaDeTexto 9"/>
          <p:cNvSpPr txBox="1"/>
          <p:nvPr/>
        </p:nvSpPr>
        <p:spPr>
          <a:xfrm>
            <a:off x="4483767" y="4827695"/>
            <a:ext cx="349717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/>
              <a:t>Ao final de 12 semanas:</a:t>
            </a:r>
          </a:p>
          <a:p>
            <a:endParaRPr lang="pt-BR" dirty="0"/>
          </a:p>
        </p:txBody>
      </p:sp>
      <p:sp>
        <p:nvSpPr>
          <p:cNvPr id="11" name="CaixaDeTexto 10"/>
          <p:cNvSpPr txBox="1"/>
          <p:nvPr/>
        </p:nvSpPr>
        <p:spPr>
          <a:xfrm>
            <a:off x="216300" y="5457504"/>
            <a:ext cx="581553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/>
              <a:t>59,4% </a:t>
            </a:r>
            <a:r>
              <a:rPr lang="pt-BR" sz="2400" dirty="0"/>
              <a:t>dos </a:t>
            </a:r>
            <a:r>
              <a:rPr lang="pt-BR" sz="2400" dirty="0" smtClean="0"/>
              <a:t>diabéticos </a:t>
            </a:r>
            <a:r>
              <a:rPr lang="pt-BR" sz="2400" dirty="0"/>
              <a:t>apresentavam-se com exame clínico em dia </a:t>
            </a:r>
            <a:r>
              <a:rPr lang="pt-BR" sz="2400" dirty="0" smtClean="0"/>
              <a:t>(38/64).</a:t>
            </a:r>
            <a:endParaRPr lang="pt-BR" sz="2400" dirty="0"/>
          </a:p>
          <a:p>
            <a:endParaRPr lang="pt-BR" dirty="0"/>
          </a:p>
        </p:txBody>
      </p:sp>
      <p:sp>
        <p:nvSpPr>
          <p:cNvPr id="12" name="CaixaDeTexto 11"/>
          <p:cNvSpPr txBox="1"/>
          <p:nvPr/>
        </p:nvSpPr>
        <p:spPr>
          <a:xfrm>
            <a:off x="6222331" y="5439560"/>
            <a:ext cx="596966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FF0000"/>
                </a:solidFill>
              </a:rPr>
              <a:t>28,1% </a:t>
            </a:r>
            <a:r>
              <a:rPr lang="pt-BR" sz="2400" dirty="0">
                <a:solidFill>
                  <a:srgbClr val="FF0000"/>
                </a:solidFill>
              </a:rPr>
              <a:t>dos </a:t>
            </a:r>
            <a:r>
              <a:rPr lang="pt-BR" sz="2400" dirty="0" smtClean="0">
                <a:solidFill>
                  <a:srgbClr val="FF0000"/>
                </a:solidFill>
              </a:rPr>
              <a:t>diabéticos </a:t>
            </a:r>
            <a:r>
              <a:rPr lang="pt-BR" sz="2400" dirty="0">
                <a:solidFill>
                  <a:srgbClr val="FF0000"/>
                </a:solidFill>
              </a:rPr>
              <a:t>apresentavam-se com exames complementares em dia (</a:t>
            </a:r>
            <a:r>
              <a:rPr lang="pt-BR" sz="2400" dirty="0" smtClean="0">
                <a:solidFill>
                  <a:srgbClr val="FF0000"/>
                </a:solidFill>
              </a:rPr>
              <a:t>18/64).</a:t>
            </a:r>
            <a:endParaRPr lang="pt-BR" sz="2400" dirty="0">
              <a:solidFill>
                <a:srgbClr val="FF0000"/>
              </a:solidFill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83335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0929" y="678935"/>
            <a:ext cx="10583779" cy="954107"/>
          </a:xfrm>
        </p:spPr>
        <p:txBody>
          <a:bodyPr>
            <a:normAutofit fontScale="90000"/>
          </a:bodyPr>
          <a:lstStyle/>
          <a:p>
            <a:r>
              <a:rPr lang="pt-BR" sz="60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60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t-BR" sz="6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16300" y="2367276"/>
            <a:ext cx="11815279" cy="910630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  <a:spcBef>
                <a:spcPts val="500"/>
              </a:spcBef>
            </a:pPr>
            <a:r>
              <a:rPr lang="pt-BR" sz="3000" dirty="0" smtClean="0"/>
              <a:t>Objetivo 4: Melhorar o registro das informações. </a:t>
            </a:r>
            <a:endParaRPr lang="pt-BR" sz="3000" dirty="0"/>
          </a:p>
        </p:txBody>
      </p:sp>
      <p:pic>
        <p:nvPicPr>
          <p:cNvPr id="5" name="Picture 2" descr="http://www.unasusufpe.com.br/media/images/images_news/Logo_UNA-SUS_Vertical_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300" y="194329"/>
            <a:ext cx="1468121" cy="1160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Imagem 5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21896" y="194329"/>
            <a:ext cx="1285625" cy="1178286"/>
          </a:xfrm>
          <a:prstGeom prst="rect">
            <a:avLst/>
          </a:prstGeom>
        </p:spPr>
      </p:pic>
      <p:sp>
        <p:nvSpPr>
          <p:cNvPr id="4" name="CaixaDeTexto 3"/>
          <p:cNvSpPr txBox="1"/>
          <p:nvPr/>
        </p:nvSpPr>
        <p:spPr>
          <a:xfrm>
            <a:off x="3273399" y="849438"/>
            <a:ext cx="494925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000" b="1" dirty="0" smtClean="0">
                <a:latin typeface="Arial" pitchFamily="34" charset="0"/>
                <a:cs typeface="Arial" pitchFamily="34" charset="0"/>
              </a:rPr>
              <a:t>Resultados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950763" y="3795513"/>
            <a:ext cx="1095675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800" dirty="0" smtClean="0"/>
              <a:t>Metas: Manter ficha de acompanhamento de pelo menos 35% dos hipertensos e 35% dos diabéticos cadastrados no Programa. 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2896782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70021" y="365125"/>
            <a:ext cx="10583779" cy="954107"/>
          </a:xfrm>
        </p:spPr>
        <p:txBody>
          <a:bodyPr>
            <a:normAutofit fontScale="90000"/>
          </a:bodyPr>
          <a:lstStyle/>
          <a:p>
            <a:r>
              <a:rPr lang="pt-BR" sz="60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60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t-BR" sz="6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2" descr="http://www.unasusufpe.com.br/media/images/images_news/Logo_UNA-SUS_Vertical_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300" y="194329"/>
            <a:ext cx="1468121" cy="1160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Imagem 5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21896" y="194329"/>
            <a:ext cx="1285625" cy="1178286"/>
          </a:xfrm>
          <a:prstGeom prst="rect">
            <a:avLst/>
          </a:prstGeom>
        </p:spPr>
      </p:pic>
      <p:sp>
        <p:nvSpPr>
          <p:cNvPr id="4" name="CaixaDeTexto 3"/>
          <p:cNvSpPr txBox="1"/>
          <p:nvPr/>
        </p:nvSpPr>
        <p:spPr>
          <a:xfrm>
            <a:off x="3605014" y="449285"/>
            <a:ext cx="425944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000" b="1" dirty="0" smtClean="0">
                <a:latin typeface="Arial" pitchFamily="34" charset="0"/>
                <a:cs typeface="Arial" pitchFamily="34" charset="0"/>
              </a:rPr>
              <a:t>Resultados</a:t>
            </a:r>
            <a:endParaRPr lang="pt-BR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4483767" y="4955337"/>
            <a:ext cx="349717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/>
              <a:t>Ao final de 12 semanas:</a:t>
            </a:r>
          </a:p>
          <a:p>
            <a:endParaRPr lang="pt-BR" dirty="0"/>
          </a:p>
        </p:txBody>
      </p:sp>
      <p:sp>
        <p:nvSpPr>
          <p:cNvPr id="11" name="CaixaDeTexto 10"/>
          <p:cNvSpPr txBox="1"/>
          <p:nvPr/>
        </p:nvSpPr>
        <p:spPr>
          <a:xfrm>
            <a:off x="216300" y="5517689"/>
            <a:ext cx="563859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dirty="0" smtClean="0"/>
              <a:t>57,3% </a:t>
            </a:r>
            <a:r>
              <a:rPr lang="pt-BR" sz="2400" dirty="0"/>
              <a:t>dos </a:t>
            </a:r>
            <a:r>
              <a:rPr lang="pt-BR" sz="2400" dirty="0" smtClean="0"/>
              <a:t>hipertensos </a:t>
            </a:r>
            <a:r>
              <a:rPr lang="pt-BR" sz="2400" dirty="0"/>
              <a:t>apresentavam-se </a:t>
            </a:r>
            <a:r>
              <a:rPr lang="pt-BR" sz="2400" dirty="0" smtClean="0"/>
              <a:t>com registro adequado na ficha de acompanhamento(201/351).</a:t>
            </a:r>
            <a:endParaRPr lang="pt-BR" sz="2400" dirty="0"/>
          </a:p>
          <a:p>
            <a:endParaRPr lang="pt-BR" dirty="0"/>
          </a:p>
        </p:txBody>
      </p:sp>
      <p:sp>
        <p:nvSpPr>
          <p:cNvPr id="12" name="CaixaDeTexto 11"/>
          <p:cNvSpPr txBox="1"/>
          <p:nvPr/>
        </p:nvSpPr>
        <p:spPr>
          <a:xfrm>
            <a:off x="6455391" y="5517689"/>
            <a:ext cx="579302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dirty="0" smtClean="0"/>
              <a:t>65,6% </a:t>
            </a:r>
            <a:r>
              <a:rPr lang="pt-BR" sz="2400" dirty="0"/>
              <a:t>dos </a:t>
            </a:r>
            <a:r>
              <a:rPr lang="pt-BR" sz="2400" dirty="0" smtClean="0"/>
              <a:t>diabéticos </a:t>
            </a:r>
            <a:r>
              <a:rPr lang="pt-BR" sz="2400" dirty="0"/>
              <a:t>apresentavam-se com registro adequado na ficha de </a:t>
            </a:r>
            <a:r>
              <a:rPr lang="pt-BR" sz="2400" dirty="0" smtClean="0"/>
              <a:t>acompanhamento (42/64).</a:t>
            </a:r>
            <a:endParaRPr lang="pt-BR" sz="2400" dirty="0"/>
          </a:p>
          <a:p>
            <a:endParaRPr lang="pt-BR" dirty="0"/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2130" y="1719932"/>
            <a:ext cx="5879701" cy="3173390"/>
          </a:xfrm>
          <a:prstGeom prst="rect">
            <a:avLst/>
          </a:prstGeom>
        </p:spPr>
      </p:pic>
      <p:pic>
        <p:nvPicPr>
          <p:cNvPr id="13" name="Imagem 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22329" y="1719932"/>
            <a:ext cx="5827459" cy="3173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589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16300" y="2367276"/>
            <a:ext cx="11815279" cy="910630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  <a:spcBef>
                <a:spcPts val="500"/>
              </a:spcBef>
            </a:pPr>
            <a:r>
              <a:rPr lang="pt-BR" sz="3000" dirty="0" smtClean="0"/>
              <a:t>Objetivo 5: Mapear hipertensos e diabéticos de risco para doença cardiovascular .</a:t>
            </a:r>
            <a:endParaRPr lang="pt-BR" sz="3000" dirty="0"/>
          </a:p>
        </p:txBody>
      </p:sp>
      <p:pic>
        <p:nvPicPr>
          <p:cNvPr id="5" name="Picture 2" descr="http://www.unasusufpe.com.br/media/images/images_news/Logo_UNA-SUS_Vertical_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300" y="194329"/>
            <a:ext cx="1468121" cy="1160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Imagem 5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21896" y="194329"/>
            <a:ext cx="1285625" cy="1178286"/>
          </a:xfrm>
          <a:prstGeom prst="rect">
            <a:avLst/>
          </a:prstGeom>
        </p:spPr>
      </p:pic>
      <p:sp>
        <p:nvSpPr>
          <p:cNvPr id="4" name="CaixaDeTexto 3"/>
          <p:cNvSpPr txBox="1"/>
          <p:nvPr/>
        </p:nvSpPr>
        <p:spPr>
          <a:xfrm>
            <a:off x="3355285" y="569553"/>
            <a:ext cx="494925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000" b="1" dirty="0" smtClean="0">
                <a:latin typeface="Arial" pitchFamily="34" charset="0"/>
                <a:cs typeface="Arial" pitchFamily="34" charset="0"/>
              </a:rPr>
              <a:t>Resultados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950763" y="3988018"/>
            <a:ext cx="1095675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800" dirty="0" smtClean="0"/>
              <a:t>Metas: Realizar a estratificação de risco de pelo menos 35% dos hipertensos e 35% dos diabéticos cadastrados no Programa. 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8816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70021" y="365125"/>
            <a:ext cx="10583779" cy="954107"/>
          </a:xfrm>
        </p:spPr>
        <p:txBody>
          <a:bodyPr>
            <a:normAutofit fontScale="90000"/>
          </a:bodyPr>
          <a:lstStyle/>
          <a:p>
            <a:r>
              <a:rPr lang="pt-BR" sz="60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60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t-BR" sz="6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2" descr="http://www.unasusufpe.com.br/media/images/images_news/Logo_UNA-SUS_Vertical_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300" y="194329"/>
            <a:ext cx="1468121" cy="1160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Imagem 5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21896" y="194329"/>
            <a:ext cx="1285625" cy="1178286"/>
          </a:xfrm>
          <a:prstGeom prst="rect">
            <a:avLst/>
          </a:prstGeom>
        </p:spPr>
      </p:pic>
      <p:sp>
        <p:nvSpPr>
          <p:cNvPr id="4" name="CaixaDeTexto 3"/>
          <p:cNvSpPr txBox="1"/>
          <p:nvPr/>
        </p:nvSpPr>
        <p:spPr>
          <a:xfrm>
            <a:off x="3454889" y="489844"/>
            <a:ext cx="425944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000" b="1" dirty="0" smtClean="0">
                <a:latin typeface="Arial" pitchFamily="34" charset="0"/>
                <a:cs typeface="Arial" pitchFamily="34" charset="0"/>
              </a:rPr>
              <a:t>Resultados</a:t>
            </a:r>
            <a:endParaRPr lang="pt-BR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4483767" y="5029939"/>
            <a:ext cx="349717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/>
              <a:t>Ao final de 12 semanas:</a:t>
            </a:r>
          </a:p>
          <a:p>
            <a:endParaRPr lang="pt-BR" dirty="0"/>
          </a:p>
        </p:txBody>
      </p:sp>
      <p:sp>
        <p:nvSpPr>
          <p:cNvPr id="11" name="CaixaDeTexto 10"/>
          <p:cNvSpPr txBox="1"/>
          <p:nvPr/>
        </p:nvSpPr>
        <p:spPr>
          <a:xfrm>
            <a:off x="216300" y="5583937"/>
            <a:ext cx="581553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FF0000"/>
                </a:solidFill>
              </a:rPr>
              <a:t>31,6% </a:t>
            </a:r>
            <a:r>
              <a:rPr lang="pt-BR" sz="2400" dirty="0">
                <a:solidFill>
                  <a:srgbClr val="FF0000"/>
                </a:solidFill>
              </a:rPr>
              <a:t>dos </a:t>
            </a:r>
            <a:r>
              <a:rPr lang="pt-BR" sz="2400" dirty="0" smtClean="0">
                <a:solidFill>
                  <a:srgbClr val="FF0000"/>
                </a:solidFill>
              </a:rPr>
              <a:t>hipertensos </a:t>
            </a:r>
            <a:r>
              <a:rPr lang="pt-BR" sz="2400" dirty="0">
                <a:solidFill>
                  <a:srgbClr val="FF0000"/>
                </a:solidFill>
              </a:rPr>
              <a:t>apresentavam-se </a:t>
            </a:r>
            <a:r>
              <a:rPr lang="pt-BR" sz="2400" dirty="0" smtClean="0">
                <a:solidFill>
                  <a:srgbClr val="FF0000"/>
                </a:solidFill>
              </a:rPr>
              <a:t>com estratificação de risco realizada (111/351).</a:t>
            </a:r>
            <a:endParaRPr lang="pt-BR" sz="2400" dirty="0">
              <a:solidFill>
                <a:srgbClr val="FF0000"/>
              </a:solidFill>
            </a:endParaRPr>
          </a:p>
          <a:p>
            <a:endParaRPr lang="pt-BR" dirty="0"/>
          </a:p>
        </p:txBody>
      </p:sp>
      <p:sp>
        <p:nvSpPr>
          <p:cNvPr id="12" name="CaixaDeTexto 11"/>
          <p:cNvSpPr txBox="1"/>
          <p:nvPr/>
        </p:nvSpPr>
        <p:spPr>
          <a:xfrm>
            <a:off x="6278744" y="5583937"/>
            <a:ext cx="596966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FF0000"/>
                </a:solidFill>
              </a:rPr>
              <a:t>32,4% </a:t>
            </a:r>
            <a:r>
              <a:rPr lang="pt-BR" sz="2400" dirty="0">
                <a:solidFill>
                  <a:srgbClr val="FF0000"/>
                </a:solidFill>
              </a:rPr>
              <a:t>dos </a:t>
            </a:r>
            <a:r>
              <a:rPr lang="pt-BR" sz="2400" dirty="0" smtClean="0">
                <a:solidFill>
                  <a:srgbClr val="FF0000"/>
                </a:solidFill>
              </a:rPr>
              <a:t>diabéticos </a:t>
            </a:r>
            <a:r>
              <a:rPr lang="pt-BR" sz="2400" dirty="0">
                <a:solidFill>
                  <a:srgbClr val="FF0000"/>
                </a:solidFill>
              </a:rPr>
              <a:t>apresentavam-se com estratificação de risco realizada </a:t>
            </a:r>
            <a:r>
              <a:rPr lang="pt-BR" sz="2400" dirty="0" smtClean="0">
                <a:solidFill>
                  <a:srgbClr val="FF0000"/>
                </a:solidFill>
              </a:rPr>
              <a:t>(21/64).</a:t>
            </a:r>
            <a:endParaRPr lang="pt-BR" sz="2400" dirty="0">
              <a:solidFill>
                <a:srgbClr val="FF0000"/>
              </a:solidFill>
            </a:endParaRPr>
          </a:p>
          <a:p>
            <a:endParaRPr lang="pt-BR" sz="2400" dirty="0"/>
          </a:p>
          <a:p>
            <a:endParaRPr lang="pt-BR" dirty="0"/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2132" y="1741886"/>
            <a:ext cx="5831574" cy="3192378"/>
          </a:xfrm>
          <a:prstGeom prst="rect">
            <a:avLst/>
          </a:prstGeom>
        </p:spPr>
      </p:pic>
      <p:pic>
        <p:nvPicPr>
          <p:cNvPr id="9" name="Imagem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82659" y="1777803"/>
            <a:ext cx="5948920" cy="3192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0287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70021" y="365125"/>
            <a:ext cx="10583779" cy="954107"/>
          </a:xfrm>
        </p:spPr>
        <p:txBody>
          <a:bodyPr>
            <a:normAutofit fontScale="90000"/>
          </a:bodyPr>
          <a:lstStyle/>
          <a:p>
            <a:r>
              <a:rPr lang="pt-BR" sz="60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60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t-BR" sz="6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16300" y="2148911"/>
            <a:ext cx="11815279" cy="910630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  <a:spcBef>
                <a:spcPts val="500"/>
              </a:spcBef>
            </a:pPr>
            <a:r>
              <a:rPr lang="pt-BR" sz="3000" dirty="0" smtClean="0"/>
              <a:t>Objetivo 6: Promover saúde a hipertensos e diabéticos.</a:t>
            </a:r>
            <a:endParaRPr lang="pt-BR" sz="3000" dirty="0"/>
          </a:p>
        </p:txBody>
      </p:sp>
      <p:pic>
        <p:nvPicPr>
          <p:cNvPr id="5" name="Picture 2" descr="http://www.unasusufpe.com.br/media/images/images_news/Logo_UNA-SUS_Vertical_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300" y="194329"/>
            <a:ext cx="1468121" cy="1160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Imagem 5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21896" y="194329"/>
            <a:ext cx="1285625" cy="1178286"/>
          </a:xfrm>
          <a:prstGeom prst="rect">
            <a:avLst/>
          </a:prstGeom>
        </p:spPr>
      </p:pic>
      <p:sp>
        <p:nvSpPr>
          <p:cNvPr id="4" name="CaixaDeTexto 3"/>
          <p:cNvSpPr txBox="1"/>
          <p:nvPr/>
        </p:nvSpPr>
        <p:spPr>
          <a:xfrm>
            <a:off x="3587281" y="486575"/>
            <a:ext cx="494925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000" b="1" dirty="0" smtClean="0">
                <a:latin typeface="Arial" pitchFamily="34" charset="0"/>
                <a:cs typeface="Arial" pitchFamily="34" charset="0"/>
              </a:rPr>
              <a:t>Resultados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583531" y="3582405"/>
            <a:ext cx="1095675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800" dirty="0"/>
              <a:t>Metas: Garantir orientação em relação à alimentação e saudável, prática de atividade física regular e tabagismo </a:t>
            </a:r>
            <a:r>
              <a:rPr lang="pt-BR" sz="2800" dirty="0" smtClean="0"/>
              <a:t>a pelo menos </a:t>
            </a:r>
            <a:r>
              <a:rPr lang="pt-BR" sz="2800" dirty="0"/>
              <a:t>35% dos </a:t>
            </a:r>
            <a:r>
              <a:rPr lang="pt-BR" sz="2800" dirty="0" smtClean="0"/>
              <a:t>hipertensos e 35% dos diabéticos.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849498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70021" y="365125"/>
            <a:ext cx="10583779" cy="954107"/>
          </a:xfrm>
        </p:spPr>
        <p:txBody>
          <a:bodyPr>
            <a:normAutofit fontScale="90000"/>
          </a:bodyPr>
          <a:lstStyle/>
          <a:p>
            <a:r>
              <a:rPr lang="pt-BR" sz="60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60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t-BR" sz="6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32456" y="1998824"/>
            <a:ext cx="11231614" cy="3561348"/>
          </a:xfrm>
        </p:spPr>
        <p:txBody>
          <a:bodyPr/>
          <a:lstStyle/>
          <a:p>
            <a:r>
              <a:rPr lang="pt-BR" dirty="0" smtClean="0"/>
              <a:t>Importância da Ação Programática – Hipertensão e Diabetes;</a:t>
            </a:r>
          </a:p>
          <a:p>
            <a:pPr marL="0" indent="0">
              <a:buNone/>
            </a:pPr>
            <a:endParaRPr lang="pt-BR" dirty="0" smtClean="0"/>
          </a:p>
          <a:p>
            <a:r>
              <a:rPr lang="pt-BR" dirty="0" smtClean="0"/>
              <a:t>Bom Princípio – RS;</a:t>
            </a:r>
          </a:p>
          <a:p>
            <a:endParaRPr lang="pt-BR" dirty="0" smtClean="0"/>
          </a:p>
          <a:p>
            <a:r>
              <a:rPr lang="pt-BR" dirty="0" smtClean="0"/>
              <a:t>Estratégia de Saúde da Família Sede;</a:t>
            </a:r>
          </a:p>
          <a:p>
            <a:pPr marL="0" indent="0">
              <a:buNone/>
            </a:pPr>
            <a:endParaRPr lang="pt-BR" dirty="0" smtClean="0"/>
          </a:p>
          <a:p>
            <a:r>
              <a:rPr lang="pt-BR" dirty="0" smtClean="0"/>
              <a:t>Situação da Ação Programática antes do Projeto de Intervenção;</a:t>
            </a:r>
          </a:p>
        </p:txBody>
      </p:sp>
      <p:pic>
        <p:nvPicPr>
          <p:cNvPr id="5" name="Picture 2" descr="http://www.unasusufpe.com.br/media/images/images_news/Logo_UNA-SUS_Vertical_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300" y="194329"/>
            <a:ext cx="1468121" cy="1160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Imagem 5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21896" y="194329"/>
            <a:ext cx="1285625" cy="1178286"/>
          </a:xfrm>
          <a:prstGeom prst="rect">
            <a:avLst/>
          </a:prstGeom>
        </p:spPr>
      </p:pic>
      <p:sp>
        <p:nvSpPr>
          <p:cNvPr id="7" name="CaixaDeTexto 6"/>
          <p:cNvSpPr txBox="1"/>
          <p:nvPr/>
        </p:nvSpPr>
        <p:spPr>
          <a:xfrm>
            <a:off x="2181726" y="365125"/>
            <a:ext cx="810126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000" b="1" dirty="0">
                <a:latin typeface="Arial" panose="020B0604020202020204" pitchFamily="34" charset="0"/>
                <a:cs typeface="Arial" panose="020B0604020202020204" pitchFamily="34" charset="0"/>
              </a:rPr>
              <a:t>Introdução</a:t>
            </a:r>
          </a:p>
        </p:txBody>
      </p:sp>
    </p:spTree>
    <p:extLst>
      <p:ext uri="{BB962C8B-B14F-4D97-AF65-F5344CB8AC3E}">
        <p14:creationId xmlns:p14="http://schemas.microsoft.com/office/powerpoint/2010/main" val="3309908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70021" y="365125"/>
            <a:ext cx="10583779" cy="954107"/>
          </a:xfrm>
        </p:spPr>
        <p:txBody>
          <a:bodyPr>
            <a:normAutofit fontScale="90000"/>
          </a:bodyPr>
          <a:lstStyle/>
          <a:p>
            <a:r>
              <a:rPr lang="pt-BR" sz="60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60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t-BR" sz="6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2" descr="http://www.unasusufpe.com.br/media/images/images_news/Logo_UNA-SUS_Vertical_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300" y="194329"/>
            <a:ext cx="1468121" cy="1160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Imagem 5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21896" y="194329"/>
            <a:ext cx="1285625" cy="1178286"/>
          </a:xfrm>
          <a:prstGeom prst="rect">
            <a:avLst/>
          </a:prstGeom>
        </p:spPr>
      </p:pic>
      <p:sp>
        <p:nvSpPr>
          <p:cNvPr id="4" name="CaixaDeTexto 3"/>
          <p:cNvSpPr txBox="1"/>
          <p:nvPr/>
        </p:nvSpPr>
        <p:spPr>
          <a:xfrm>
            <a:off x="3721499" y="345528"/>
            <a:ext cx="425944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000" b="1" dirty="0" smtClean="0">
                <a:latin typeface="Arial" pitchFamily="34" charset="0"/>
                <a:cs typeface="Arial" pitchFamily="34" charset="0"/>
              </a:rPr>
              <a:t>Resultados</a:t>
            </a:r>
            <a:endParaRPr lang="pt-BR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4483766" y="4908469"/>
            <a:ext cx="349717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/>
              <a:t>Ao final de 12 semanas:</a:t>
            </a:r>
          </a:p>
          <a:p>
            <a:endParaRPr lang="pt-BR" dirty="0"/>
          </a:p>
        </p:txBody>
      </p:sp>
      <p:sp>
        <p:nvSpPr>
          <p:cNvPr id="11" name="CaixaDeTexto 10"/>
          <p:cNvSpPr txBox="1"/>
          <p:nvPr/>
        </p:nvSpPr>
        <p:spPr>
          <a:xfrm>
            <a:off x="216300" y="5402585"/>
            <a:ext cx="581553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dirty="0" smtClean="0">
                <a:solidFill>
                  <a:srgbClr val="FF0000"/>
                </a:solidFill>
              </a:rPr>
              <a:t>53,3% </a:t>
            </a:r>
            <a:r>
              <a:rPr lang="pt-BR" sz="2400" dirty="0">
                <a:solidFill>
                  <a:srgbClr val="FF0000"/>
                </a:solidFill>
              </a:rPr>
              <a:t>dos </a:t>
            </a:r>
            <a:r>
              <a:rPr lang="pt-BR" sz="2400" dirty="0" smtClean="0">
                <a:solidFill>
                  <a:srgbClr val="FF0000"/>
                </a:solidFill>
              </a:rPr>
              <a:t>hipertensos </a:t>
            </a:r>
            <a:r>
              <a:rPr lang="pt-BR" sz="2400" dirty="0">
                <a:solidFill>
                  <a:srgbClr val="FF0000"/>
                </a:solidFill>
              </a:rPr>
              <a:t>haviam recebido orientações sobre alimentação, exercícios e tabagismo </a:t>
            </a:r>
            <a:r>
              <a:rPr lang="pt-BR" sz="2400" dirty="0" smtClean="0">
                <a:solidFill>
                  <a:srgbClr val="FF0000"/>
                </a:solidFill>
              </a:rPr>
              <a:t>(187/351).</a:t>
            </a:r>
            <a:endParaRPr lang="pt-BR" sz="2400" dirty="0">
              <a:solidFill>
                <a:srgbClr val="FF0000"/>
              </a:solidFill>
            </a:endParaRPr>
          </a:p>
          <a:p>
            <a:endParaRPr lang="pt-BR" dirty="0"/>
          </a:p>
        </p:txBody>
      </p:sp>
      <p:sp>
        <p:nvSpPr>
          <p:cNvPr id="12" name="CaixaDeTexto 11"/>
          <p:cNvSpPr txBox="1"/>
          <p:nvPr/>
        </p:nvSpPr>
        <p:spPr>
          <a:xfrm>
            <a:off x="6232355" y="5402585"/>
            <a:ext cx="5969669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dirty="0" smtClean="0">
                <a:solidFill>
                  <a:srgbClr val="FF0000"/>
                </a:solidFill>
              </a:rPr>
              <a:t>60,9% </a:t>
            </a:r>
            <a:r>
              <a:rPr lang="pt-BR" sz="2400" dirty="0">
                <a:solidFill>
                  <a:srgbClr val="FF0000"/>
                </a:solidFill>
              </a:rPr>
              <a:t>dos </a:t>
            </a:r>
            <a:r>
              <a:rPr lang="pt-BR" sz="2400" dirty="0" smtClean="0">
                <a:solidFill>
                  <a:srgbClr val="FF0000"/>
                </a:solidFill>
              </a:rPr>
              <a:t>diabéticos haviam recebido orientações sobre alimentação, exercícios e tabagismo (39/64).</a:t>
            </a:r>
            <a:endParaRPr lang="pt-BR" sz="2400" dirty="0">
              <a:solidFill>
                <a:srgbClr val="FF0000"/>
              </a:solidFill>
            </a:endParaRPr>
          </a:p>
          <a:p>
            <a:endParaRPr lang="pt-BR" sz="2400" dirty="0"/>
          </a:p>
          <a:p>
            <a:endParaRPr lang="pt-BR" dirty="0"/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2130" y="1646352"/>
            <a:ext cx="5735323" cy="3192378"/>
          </a:xfrm>
          <a:prstGeom prst="rect">
            <a:avLst/>
          </a:prstGeom>
        </p:spPr>
      </p:pic>
      <p:pic>
        <p:nvPicPr>
          <p:cNvPr id="14" name="Imagem 1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31832" y="1646352"/>
            <a:ext cx="5999747" cy="3192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715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70021" y="365125"/>
            <a:ext cx="10583779" cy="954107"/>
          </a:xfrm>
        </p:spPr>
        <p:txBody>
          <a:bodyPr>
            <a:normAutofit fontScale="90000"/>
          </a:bodyPr>
          <a:lstStyle/>
          <a:p>
            <a:r>
              <a:rPr lang="pt-BR" sz="60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60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t-BR" sz="6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2" descr="http://www.unasusufpe.com.br/media/images/images_news/Logo_UNA-SUS_Vertical_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300" y="194329"/>
            <a:ext cx="1468121" cy="1160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Imagem 5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21896" y="194329"/>
            <a:ext cx="1285625" cy="1178286"/>
          </a:xfrm>
          <a:prstGeom prst="rect">
            <a:avLst/>
          </a:prstGeom>
        </p:spPr>
      </p:pic>
      <p:sp>
        <p:nvSpPr>
          <p:cNvPr id="4" name="CaixaDeTexto 3"/>
          <p:cNvSpPr txBox="1"/>
          <p:nvPr/>
        </p:nvSpPr>
        <p:spPr>
          <a:xfrm>
            <a:off x="3409876" y="697509"/>
            <a:ext cx="494925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000" b="1" dirty="0" smtClean="0">
                <a:latin typeface="Arial" pitchFamily="34" charset="0"/>
                <a:cs typeface="Arial" pitchFamily="34" charset="0"/>
              </a:rPr>
              <a:t>Discussão</a:t>
            </a:r>
          </a:p>
        </p:txBody>
      </p:sp>
      <p:sp>
        <p:nvSpPr>
          <p:cNvPr id="10" name="CaixaDeTexto 9"/>
          <p:cNvSpPr txBox="1"/>
          <p:nvPr/>
        </p:nvSpPr>
        <p:spPr>
          <a:xfrm>
            <a:off x="216299" y="1694301"/>
            <a:ext cx="11691221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250000"/>
              </a:lnSpc>
              <a:buFont typeface="Arial" panose="020B0604020202020204" pitchFamily="34" charset="0"/>
              <a:buChar char="•"/>
            </a:pPr>
            <a:r>
              <a:rPr lang="pt-BR" sz="2800" dirty="0" smtClean="0"/>
              <a:t>Qualificação da equipe de saúde;</a:t>
            </a:r>
          </a:p>
          <a:p>
            <a:pPr marL="285750" indent="-285750">
              <a:lnSpc>
                <a:spcPct val="250000"/>
              </a:lnSpc>
              <a:buFont typeface="Arial" panose="020B0604020202020204" pitchFamily="34" charset="0"/>
              <a:buChar char="•"/>
            </a:pPr>
            <a:r>
              <a:rPr lang="pt-BR" sz="2800" dirty="0" smtClean="0"/>
              <a:t>Qualificação do serviço prestado;</a:t>
            </a:r>
          </a:p>
          <a:p>
            <a:pPr marL="285750" indent="-285750">
              <a:lnSpc>
                <a:spcPct val="250000"/>
              </a:lnSpc>
              <a:buFont typeface="Arial" panose="020B0604020202020204" pitchFamily="34" charset="0"/>
              <a:buChar char="•"/>
            </a:pPr>
            <a:r>
              <a:rPr lang="pt-BR" sz="2800" dirty="0" smtClean="0"/>
              <a:t>Aumento do número de diagnósticos;</a:t>
            </a:r>
          </a:p>
          <a:p>
            <a:pPr marL="285750" indent="-285750">
              <a:lnSpc>
                <a:spcPct val="250000"/>
              </a:lnSpc>
              <a:buFont typeface="Arial" panose="020B0604020202020204" pitchFamily="34" charset="0"/>
              <a:buChar char="•"/>
            </a:pPr>
            <a:r>
              <a:rPr lang="pt-BR" sz="2800" dirty="0" smtClean="0"/>
              <a:t>Valorização do usuário.</a:t>
            </a:r>
          </a:p>
          <a:p>
            <a:endParaRPr lang="pt-BR" sz="2800" dirty="0"/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5136" y="2454320"/>
            <a:ext cx="4128664" cy="30835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102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70021" y="365125"/>
            <a:ext cx="10583779" cy="954107"/>
          </a:xfrm>
        </p:spPr>
        <p:txBody>
          <a:bodyPr>
            <a:normAutofit fontScale="90000"/>
          </a:bodyPr>
          <a:lstStyle/>
          <a:p>
            <a:r>
              <a:rPr lang="pt-BR" sz="60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60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t-BR" sz="6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2" descr="http://www.unasusufpe.com.br/media/images/images_news/Logo_UNA-SUS_Vertical_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300" y="194329"/>
            <a:ext cx="1468121" cy="1160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Imagem 5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21896" y="194329"/>
            <a:ext cx="1285625" cy="1178286"/>
          </a:xfrm>
          <a:prstGeom prst="rect">
            <a:avLst/>
          </a:prstGeom>
        </p:spPr>
      </p:pic>
      <p:sp>
        <p:nvSpPr>
          <p:cNvPr id="4" name="CaixaDeTexto 3"/>
          <p:cNvSpPr txBox="1"/>
          <p:nvPr/>
        </p:nvSpPr>
        <p:spPr>
          <a:xfrm>
            <a:off x="3177864" y="651439"/>
            <a:ext cx="494925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000" b="1" dirty="0" smtClean="0">
                <a:latin typeface="Arial" pitchFamily="34" charset="0"/>
                <a:cs typeface="Arial" pitchFamily="34" charset="0"/>
              </a:rPr>
              <a:t>Discussão</a:t>
            </a:r>
          </a:p>
        </p:txBody>
      </p:sp>
      <p:sp>
        <p:nvSpPr>
          <p:cNvPr id="10" name="CaixaDeTexto 9"/>
          <p:cNvSpPr txBox="1"/>
          <p:nvPr/>
        </p:nvSpPr>
        <p:spPr>
          <a:xfrm>
            <a:off x="216299" y="2062946"/>
            <a:ext cx="11691221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pt-BR" sz="2800" dirty="0" smtClean="0"/>
              <a:t>Indivíduos que não usam o Sistema Único de Saúde;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pt-BR" sz="2800" dirty="0" smtClean="0"/>
              <a:t>Articulação com a Gestão;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pt-BR" sz="2800" dirty="0" smtClean="0"/>
              <a:t>Seguimento do Programa.</a:t>
            </a:r>
          </a:p>
          <a:p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1654954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70021" y="365125"/>
            <a:ext cx="10583779" cy="954107"/>
          </a:xfrm>
        </p:spPr>
        <p:txBody>
          <a:bodyPr>
            <a:normAutofit fontScale="90000"/>
          </a:bodyPr>
          <a:lstStyle/>
          <a:p>
            <a:r>
              <a:rPr lang="pt-BR" sz="60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60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t-BR" sz="6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2" descr="http://www.unasusufpe.com.br/media/images/images_news/Logo_UNA-SUS_Vertical_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300" y="194329"/>
            <a:ext cx="1468121" cy="1160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Imagem 5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21896" y="194329"/>
            <a:ext cx="1285625" cy="1178286"/>
          </a:xfrm>
          <a:prstGeom prst="rect">
            <a:avLst/>
          </a:prstGeom>
        </p:spPr>
      </p:pic>
      <p:sp>
        <p:nvSpPr>
          <p:cNvPr id="4" name="CaixaDeTexto 3"/>
          <p:cNvSpPr txBox="1"/>
          <p:nvPr/>
        </p:nvSpPr>
        <p:spPr>
          <a:xfrm>
            <a:off x="3735804" y="691292"/>
            <a:ext cx="494925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000" b="1" dirty="0" smtClean="0">
                <a:latin typeface="Arial" pitchFamily="34" charset="0"/>
                <a:cs typeface="Arial" pitchFamily="34" charset="0"/>
              </a:rPr>
              <a:t>Reflexão </a:t>
            </a:r>
          </a:p>
        </p:txBody>
      </p:sp>
      <p:sp>
        <p:nvSpPr>
          <p:cNvPr id="10" name="CaixaDeTexto 9"/>
          <p:cNvSpPr txBox="1"/>
          <p:nvPr/>
        </p:nvSpPr>
        <p:spPr>
          <a:xfrm>
            <a:off x="513347" y="1790031"/>
            <a:ext cx="11394173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pt-BR" sz="2800" dirty="0" smtClean="0"/>
              <a:t>Expectativas;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endParaRPr lang="pt-BR" sz="2800" dirty="0" smtClean="0"/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pt-BR" sz="2800" dirty="0" smtClean="0"/>
              <a:t>Qualificação;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endParaRPr lang="pt-BR" sz="2800" dirty="0" smtClean="0"/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pt-BR" sz="2800" dirty="0" smtClean="0"/>
              <a:t>Aprendizado.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endParaRPr lang="pt-BR" sz="2800" dirty="0" smtClean="0"/>
          </a:p>
          <a:p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4141994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489158" y="1271759"/>
            <a:ext cx="5213684" cy="190110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9600" dirty="0" smtClean="0"/>
              <a:t>Obrigado!</a:t>
            </a:r>
            <a:endParaRPr lang="pt-BR" sz="9600" dirty="0"/>
          </a:p>
        </p:txBody>
      </p:sp>
      <p:pic>
        <p:nvPicPr>
          <p:cNvPr id="5" name="Picture 2" descr="http://www.unasusufpe.com.br/media/images/images_news/Logo_UNA-SUS_Vertical_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300" y="194329"/>
            <a:ext cx="1468121" cy="1160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Imagem 5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21896" y="194329"/>
            <a:ext cx="1285625" cy="1178286"/>
          </a:xfrm>
          <a:prstGeom prst="rect">
            <a:avLst/>
          </a:prstGeom>
        </p:spPr>
      </p:pic>
      <p:pic>
        <p:nvPicPr>
          <p:cNvPr id="7" name="Imagem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8036" y="3284111"/>
            <a:ext cx="3895874" cy="2909731"/>
          </a:xfrm>
          <a:prstGeom prst="rect">
            <a:avLst/>
          </a:prstGeom>
        </p:spPr>
      </p:pic>
      <p:pic>
        <p:nvPicPr>
          <p:cNvPr id="9" name="Imagem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6051" y="3284111"/>
            <a:ext cx="4027913" cy="29230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3329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70021" y="365125"/>
            <a:ext cx="10583779" cy="954107"/>
          </a:xfrm>
        </p:spPr>
        <p:txBody>
          <a:bodyPr>
            <a:normAutofit fontScale="90000"/>
          </a:bodyPr>
          <a:lstStyle/>
          <a:p>
            <a:r>
              <a:rPr lang="pt-BR" sz="60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60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t-BR" sz="6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16300" y="2162128"/>
            <a:ext cx="11691221" cy="2245895"/>
          </a:xfrm>
        </p:spPr>
        <p:txBody>
          <a:bodyPr>
            <a:normAutofit/>
          </a:bodyPr>
          <a:lstStyle/>
          <a:p>
            <a:pPr marL="457200" lvl="1" indent="0" algn="ctr">
              <a:buNone/>
            </a:pPr>
            <a:r>
              <a:rPr lang="pt-BR" sz="3600" dirty="0" smtClean="0"/>
              <a:t>Melhorar </a:t>
            </a:r>
            <a:r>
              <a:rPr lang="pt-BR" sz="3600" dirty="0"/>
              <a:t>a atenção aos adultos portadores </a:t>
            </a:r>
            <a:r>
              <a:rPr lang="pt-BR" sz="3600" dirty="0" smtClean="0"/>
              <a:t>de Hipertensão </a:t>
            </a:r>
            <a:r>
              <a:rPr lang="pt-BR" sz="3600" dirty="0"/>
              <a:t>Arterial Sistêmica e/ou Diabetes Mellitus</a:t>
            </a:r>
          </a:p>
        </p:txBody>
      </p:sp>
      <p:pic>
        <p:nvPicPr>
          <p:cNvPr id="5" name="Picture 2" descr="http://www.unasusufpe.com.br/media/images/images_news/Logo_UNA-SUS_Vertical_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300" y="194329"/>
            <a:ext cx="1468121" cy="1160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Imagem 5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21896" y="194329"/>
            <a:ext cx="1285625" cy="1178286"/>
          </a:xfrm>
          <a:prstGeom prst="rect">
            <a:avLst/>
          </a:prstGeom>
        </p:spPr>
      </p:pic>
      <p:sp>
        <p:nvSpPr>
          <p:cNvPr id="7" name="CaixaDeTexto 6"/>
          <p:cNvSpPr txBox="1"/>
          <p:nvPr/>
        </p:nvSpPr>
        <p:spPr>
          <a:xfrm>
            <a:off x="2181726" y="365125"/>
            <a:ext cx="8101263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Objetivo Geral</a:t>
            </a:r>
            <a:endParaRPr lang="pt-BR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2800" dirty="0">
              <a:solidFill>
                <a:prstClr val="black"/>
              </a:solidFill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8944" y="3367204"/>
            <a:ext cx="4554113" cy="3070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2789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16300" y="1910599"/>
            <a:ext cx="11691221" cy="3928950"/>
          </a:xfrm>
        </p:spPr>
        <p:txBody>
          <a:bodyPr>
            <a:noAutofit/>
          </a:bodyPr>
          <a:lstStyle/>
          <a:p>
            <a:pPr marL="0" indent="0">
              <a:spcBef>
                <a:spcPts val="500"/>
              </a:spcBef>
              <a:buNone/>
            </a:pPr>
            <a:endParaRPr lang="pt-BR" dirty="0" smtClean="0"/>
          </a:p>
          <a:p>
            <a:pPr>
              <a:spcBef>
                <a:spcPts val="500"/>
              </a:spcBef>
            </a:pPr>
            <a:r>
              <a:rPr lang="pt-BR" dirty="0" smtClean="0"/>
              <a:t>Seguimento dos Cadernos de Atenção Básica em Hipertensão e Diabetes (Ministério da Saúde, 2006);</a:t>
            </a:r>
          </a:p>
          <a:p>
            <a:pPr>
              <a:spcBef>
                <a:spcPts val="500"/>
              </a:spcBef>
            </a:pPr>
            <a:endParaRPr lang="pt-BR" dirty="0" smtClean="0"/>
          </a:p>
          <a:p>
            <a:pPr>
              <a:spcBef>
                <a:spcPts val="500"/>
              </a:spcBef>
            </a:pPr>
            <a:r>
              <a:rPr lang="pt-BR" dirty="0" smtClean="0"/>
              <a:t>Período: 12 semanas;</a:t>
            </a:r>
          </a:p>
          <a:p>
            <a:pPr marL="0" indent="0">
              <a:spcBef>
                <a:spcPts val="500"/>
              </a:spcBef>
              <a:buNone/>
            </a:pPr>
            <a:endParaRPr lang="pt-BR" dirty="0" smtClean="0"/>
          </a:p>
          <a:p>
            <a:pPr>
              <a:spcBef>
                <a:spcPts val="500"/>
              </a:spcBef>
            </a:pPr>
            <a:r>
              <a:rPr lang="pt-BR" dirty="0" smtClean="0"/>
              <a:t>Ficha Espelho;</a:t>
            </a:r>
          </a:p>
          <a:p>
            <a:pPr marL="0" indent="0">
              <a:spcBef>
                <a:spcPts val="500"/>
              </a:spcBef>
              <a:buNone/>
            </a:pPr>
            <a:endParaRPr lang="pt-BR" dirty="0" smtClean="0"/>
          </a:p>
          <a:p>
            <a:pPr>
              <a:spcBef>
                <a:spcPts val="500"/>
              </a:spcBef>
            </a:pPr>
            <a:r>
              <a:rPr lang="pt-BR" dirty="0" smtClean="0"/>
              <a:t>Planilha de Coleta de Dados (Microsoft EXCEL®).</a:t>
            </a:r>
            <a:endParaRPr lang="pt-BR" dirty="0"/>
          </a:p>
        </p:txBody>
      </p:sp>
      <p:pic>
        <p:nvPicPr>
          <p:cNvPr id="5" name="Picture 2" descr="http://www.unasusufpe.com.br/media/images/images_news/Logo_UNA-SUS_Vertical_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300" y="194329"/>
            <a:ext cx="1468121" cy="1160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Imagem 5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21896" y="194329"/>
            <a:ext cx="1285625" cy="1178286"/>
          </a:xfrm>
          <a:prstGeom prst="rect">
            <a:avLst/>
          </a:prstGeom>
        </p:spPr>
      </p:pic>
      <p:sp>
        <p:nvSpPr>
          <p:cNvPr id="7" name="CaixaDeTexto 6"/>
          <p:cNvSpPr txBox="1"/>
          <p:nvPr/>
        </p:nvSpPr>
        <p:spPr>
          <a:xfrm>
            <a:off x="2181725" y="646571"/>
            <a:ext cx="810126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000" b="1" dirty="0">
                <a:latin typeface="Arial" pitchFamily="34" charset="0"/>
                <a:cs typeface="Arial" pitchFamily="34" charset="0"/>
              </a:rPr>
              <a:t>Metodologia</a:t>
            </a: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9752" y="3141425"/>
            <a:ext cx="2730321" cy="30726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611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70021" y="365125"/>
            <a:ext cx="10583779" cy="954107"/>
          </a:xfrm>
        </p:spPr>
        <p:txBody>
          <a:bodyPr>
            <a:normAutofit fontScale="90000"/>
          </a:bodyPr>
          <a:lstStyle/>
          <a:p>
            <a:r>
              <a:rPr lang="pt-BR" sz="60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60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t-BR" sz="6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16300" y="1910599"/>
            <a:ext cx="11691221" cy="4319262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spcBef>
                <a:spcPts val="500"/>
              </a:spcBef>
            </a:pPr>
            <a:r>
              <a:rPr lang="pt-BR" dirty="0" smtClean="0"/>
              <a:t>Capacitação dos Agentes Comunitários de Saúde;</a:t>
            </a:r>
          </a:p>
          <a:p>
            <a:pPr>
              <a:lnSpc>
                <a:spcPct val="150000"/>
              </a:lnSpc>
              <a:spcBef>
                <a:spcPts val="500"/>
              </a:spcBef>
            </a:pPr>
            <a:r>
              <a:rPr lang="pt-BR" dirty="0" smtClean="0"/>
              <a:t>Capacitação da equipe da ESF Sede;</a:t>
            </a:r>
          </a:p>
          <a:p>
            <a:pPr>
              <a:lnSpc>
                <a:spcPct val="150000"/>
              </a:lnSpc>
              <a:spcBef>
                <a:spcPts val="500"/>
              </a:spcBef>
            </a:pPr>
            <a:r>
              <a:rPr lang="pt-BR" dirty="0" smtClean="0"/>
              <a:t>Pacto com a Gestão;</a:t>
            </a:r>
          </a:p>
          <a:p>
            <a:pPr>
              <a:lnSpc>
                <a:spcPct val="150000"/>
              </a:lnSpc>
              <a:spcBef>
                <a:spcPts val="500"/>
              </a:spcBef>
            </a:pPr>
            <a:r>
              <a:rPr lang="pt-BR" dirty="0"/>
              <a:t>Revisão de </a:t>
            </a:r>
            <a:r>
              <a:rPr lang="pt-BR" dirty="0" smtClean="0"/>
              <a:t>Prontuários;</a:t>
            </a:r>
            <a:endParaRPr lang="pt-BR" dirty="0"/>
          </a:p>
          <a:p>
            <a:pPr>
              <a:lnSpc>
                <a:spcPct val="150000"/>
              </a:lnSpc>
              <a:spcBef>
                <a:spcPts val="500"/>
              </a:spcBef>
            </a:pPr>
            <a:r>
              <a:rPr lang="pt-BR" dirty="0" smtClean="0"/>
              <a:t>Reorganização do atendimento;</a:t>
            </a:r>
          </a:p>
          <a:p>
            <a:pPr>
              <a:lnSpc>
                <a:spcPct val="150000"/>
              </a:lnSpc>
              <a:spcBef>
                <a:spcPts val="500"/>
              </a:spcBef>
            </a:pPr>
            <a:r>
              <a:rPr lang="pt-BR" dirty="0" smtClean="0"/>
              <a:t>Grupos na comunidade.</a:t>
            </a:r>
            <a:endParaRPr lang="pt-BR" dirty="0"/>
          </a:p>
        </p:txBody>
      </p:sp>
      <p:pic>
        <p:nvPicPr>
          <p:cNvPr id="5" name="Picture 2" descr="http://www.unasusufpe.com.br/media/images/images_news/Logo_UNA-SUS_Vertical_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300" y="194329"/>
            <a:ext cx="1468121" cy="1160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Imagem 5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21896" y="194329"/>
            <a:ext cx="1285625" cy="1178286"/>
          </a:xfrm>
          <a:prstGeom prst="rect">
            <a:avLst/>
          </a:prstGeom>
        </p:spPr>
      </p:pic>
      <p:sp>
        <p:nvSpPr>
          <p:cNvPr id="7" name="CaixaDeTexto 6"/>
          <p:cNvSpPr txBox="1"/>
          <p:nvPr/>
        </p:nvSpPr>
        <p:spPr>
          <a:xfrm>
            <a:off x="2181726" y="365125"/>
            <a:ext cx="810126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000" b="1" dirty="0">
                <a:latin typeface="Arial" pitchFamily="34" charset="0"/>
                <a:cs typeface="Arial" pitchFamily="34" charset="0"/>
              </a:rPr>
              <a:t>Logística</a:t>
            </a:r>
          </a:p>
        </p:txBody>
      </p:sp>
    </p:spTree>
    <p:extLst>
      <p:ext uri="{BB962C8B-B14F-4D97-AF65-F5344CB8AC3E}">
        <p14:creationId xmlns:p14="http://schemas.microsoft.com/office/powerpoint/2010/main" val="3628182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70021" y="365125"/>
            <a:ext cx="10583779" cy="954107"/>
          </a:xfrm>
        </p:spPr>
        <p:txBody>
          <a:bodyPr>
            <a:normAutofit fontScale="90000"/>
          </a:bodyPr>
          <a:lstStyle/>
          <a:p>
            <a:r>
              <a:rPr lang="pt-BR" sz="60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60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t-BR" sz="6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16300" y="2153252"/>
            <a:ext cx="11815279" cy="91063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spcBef>
                <a:spcPts val="500"/>
              </a:spcBef>
            </a:pPr>
            <a:r>
              <a:rPr lang="pt-BR" sz="3000" dirty="0" smtClean="0"/>
              <a:t>Objetivo 1: Ampliar a cobertura do Programa a hipertensos e diabéticos. </a:t>
            </a:r>
            <a:endParaRPr lang="pt-BR" sz="3000" dirty="0"/>
          </a:p>
        </p:txBody>
      </p:sp>
      <p:pic>
        <p:nvPicPr>
          <p:cNvPr id="5" name="Picture 2" descr="http://www.unasusufpe.com.br/media/images/images_news/Logo_UNA-SUS_Vertical_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300" y="194329"/>
            <a:ext cx="1468121" cy="1160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Imagem 5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21896" y="194329"/>
            <a:ext cx="1285625" cy="1178286"/>
          </a:xfrm>
          <a:prstGeom prst="rect">
            <a:avLst/>
          </a:prstGeom>
        </p:spPr>
      </p:pic>
      <p:sp>
        <p:nvSpPr>
          <p:cNvPr id="7" name="CaixaDeTexto 6"/>
          <p:cNvSpPr txBox="1"/>
          <p:nvPr/>
        </p:nvSpPr>
        <p:spPr>
          <a:xfrm>
            <a:off x="2181726" y="365125"/>
            <a:ext cx="810126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000" b="1" dirty="0">
                <a:latin typeface="Arial" pitchFamily="34" charset="0"/>
                <a:cs typeface="Arial" pitchFamily="34" charset="0"/>
              </a:rPr>
              <a:t>Resultados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593558" y="3340348"/>
            <a:ext cx="1095675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800" dirty="0" smtClean="0"/>
              <a:t>Metas: Cadastrar pelo menos 35% dos hipertensos e 35% dos diabéticos da área de abrangência no Programa de Hipertensão e Diabetes da ESF Sede.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1108238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70021" y="365125"/>
            <a:ext cx="10583779" cy="954107"/>
          </a:xfrm>
        </p:spPr>
        <p:txBody>
          <a:bodyPr>
            <a:normAutofit fontScale="90000"/>
          </a:bodyPr>
          <a:lstStyle/>
          <a:p>
            <a:r>
              <a:rPr lang="pt-BR" sz="60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60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t-BR" sz="6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16300" y="2367276"/>
            <a:ext cx="11815279" cy="910630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spcBef>
                <a:spcPts val="500"/>
              </a:spcBef>
              <a:buNone/>
            </a:pPr>
            <a:r>
              <a:rPr lang="pt-BR" sz="3000" dirty="0" smtClean="0"/>
              <a:t> </a:t>
            </a:r>
            <a:endParaRPr lang="pt-BR" sz="3000" dirty="0"/>
          </a:p>
        </p:txBody>
      </p:sp>
      <p:pic>
        <p:nvPicPr>
          <p:cNvPr id="5" name="Picture 2" descr="http://www.unasusufpe.com.br/media/images/images_news/Logo_UNA-SUS_Vertical_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300" y="194329"/>
            <a:ext cx="1468121" cy="1160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Imagem 5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21896" y="194329"/>
            <a:ext cx="1285625" cy="1178286"/>
          </a:xfrm>
          <a:prstGeom prst="rect">
            <a:avLst/>
          </a:prstGeom>
        </p:spPr>
      </p:pic>
      <p:sp>
        <p:nvSpPr>
          <p:cNvPr id="7" name="CaixaDeTexto 6"/>
          <p:cNvSpPr txBox="1"/>
          <p:nvPr/>
        </p:nvSpPr>
        <p:spPr>
          <a:xfrm>
            <a:off x="2181726" y="365125"/>
            <a:ext cx="810126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000" b="1" dirty="0">
                <a:latin typeface="Arial" pitchFamily="34" charset="0"/>
                <a:cs typeface="Arial" pitchFamily="34" charset="0"/>
              </a:rPr>
              <a:t>Resultados</a:t>
            </a:r>
          </a:p>
        </p:txBody>
      </p:sp>
      <p:pic>
        <p:nvPicPr>
          <p:cNvPr id="9" name="Imagem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26330" y="1619194"/>
            <a:ext cx="8695566" cy="3449043"/>
          </a:xfrm>
          <a:prstGeom prst="rect">
            <a:avLst/>
          </a:prstGeom>
        </p:spPr>
      </p:pic>
      <p:sp>
        <p:nvSpPr>
          <p:cNvPr id="10" name="CaixaDeTexto 9"/>
          <p:cNvSpPr txBox="1"/>
          <p:nvPr/>
        </p:nvSpPr>
        <p:spPr>
          <a:xfrm>
            <a:off x="1926330" y="5281147"/>
            <a:ext cx="873455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Ao final das 12 semanas: 86,9% de cobertura* (351 indivíduos</a:t>
            </a:r>
            <a:r>
              <a:rPr lang="pt-BR" sz="2400" dirty="0" smtClean="0"/>
              <a:t>)</a:t>
            </a:r>
          </a:p>
          <a:p>
            <a:pPr algn="ctr"/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*Estima-se a existência de 404 hipertensos na área da ESF Sede</a:t>
            </a: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1642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70021" y="365125"/>
            <a:ext cx="10583779" cy="954107"/>
          </a:xfrm>
        </p:spPr>
        <p:txBody>
          <a:bodyPr>
            <a:normAutofit fontScale="90000"/>
          </a:bodyPr>
          <a:lstStyle/>
          <a:p>
            <a:r>
              <a:rPr lang="pt-BR" sz="60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60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t-BR" sz="6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16300" y="2367276"/>
            <a:ext cx="11815279" cy="910630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spcBef>
                <a:spcPts val="500"/>
              </a:spcBef>
              <a:buNone/>
            </a:pPr>
            <a:r>
              <a:rPr lang="pt-BR" sz="3000" dirty="0" smtClean="0"/>
              <a:t> </a:t>
            </a:r>
            <a:endParaRPr lang="pt-BR" sz="3000" dirty="0"/>
          </a:p>
        </p:txBody>
      </p:sp>
      <p:pic>
        <p:nvPicPr>
          <p:cNvPr id="5" name="Picture 2" descr="http://www.unasusufpe.com.br/media/images/images_news/Logo_UNA-SUS_Vertical_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300" y="194329"/>
            <a:ext cx="1468121" cy="1160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Imagem 5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21896" y="194329"/>
            <a:ext cx="1285625" cy="1178286"/>
          </a:xfrm>
          <a:prstGeom prst="rect">
            <a:avLst/>
          </a:prstGeom>
        </p:spPr>
      </p:pic>
      <p:sp>
        <p:nvSpPr>
          <p:cNvPr id="4" name="CaixaDeTexto 3"/>
          <p:cNvSpPr txBox="1"/>
          <p:nvPr/>
        </p:nvSpPr>
        <p:spPr>
          <a:xfrm>
            <a:off x="3177865" y="472927"/>
            <a:ext cx="494925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000" b="1" dirty="0" smtClean="0">
                <a:latin typeface="Arial" pitchFamily="34" charset="0"/>
                <a:cs typeface="Arial" pitchFamily="34" charset="0"/>
              </a:rPr>
              <a:t>Resultados</a:t>
            </a:r>
          </a:p>
        </p:txBody>
      </p:sp>
      <p:sp>
        <p:nvSpPr>
          <p:cNvPr id="10" name="CaixaDeTexto 9"/>
          <p:cNvSpPr txBox="1"/>
          <p:nvPr/>
        </p:nvSpPr>
        <p:spPr>
          <a:xfrm>
            <a:off x="1684421" y="5283540"/>
            <a:ext cx="8734554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Ao final das 12 semanas: 64% de cobertura* (64 indivíduos)</a:t>
            </a:r>
          </a:p>
          <a:p>
            <a:pPr algn="ctr"/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*Estima-se a existência de 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100 diabéticos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na área da ESF Sede</a:t>
            </a:r>
          </a:p>
          <a:p>
            <a:pPr algn="ctr"/>
            <a:endParaRPr lang="pt-BR" sz="2400" dirty="0"/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84421" y="1749954"/>
            <a:ext cx="8683655" cy="34196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4318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70021" y="365125"/>
            <a:ext cx="10583779" cy="954107"/>
          </a:xfrm>
        </p:spPr>
        <p:txBody>
          <a:bodyPr>
            <a:normAutofit fontScale="90000"/>
          </a:bodyPr>
          <a:lstStyle/>
          <a:p>
            <a:r>
              <a:rPr lang="pt-BR" sz="60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60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t-BR" sz="6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16300" y="2367276"/>
            <a:ext cx="11815279" cy="91063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spcBef>
                <a:spcPts val="500"/>
              </a:spcBef>
            </a:pPr>
            <a:r>
              <a:rPr lang="pt-BR" sz="3000" dirty="0" smtClean="0"/>
              <a:t>Objetivo 2: Melhorar a adesão de hipertensos e diabéticos ao Programa. </a:t>
            </a:r>
            <a:endParaRPr lang="pt-BR" sz="3000" dirty="0"/>
          </a:p>
        </p:txBody>
      </p:sp>
      <p:pic>
        <p:nvPicPr>
          <p:cNvPr id="5" name="Picture 2" descr="http://www.unasusufpe.com.br/media/images/images_news/Logo_UNA-SUS_Vertical_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300" y="194329"/>
            <a:ext cx="1468121" cy="1160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Imagem 5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21896" y="194329"/>
            <a:ext cx="1285625" cy="1178286"/>
          </a:xfrm>
          <a:prstGeom prst="rect">
            <a:avLst/>
          </a:prstGeom>
        </p:spPr>
      </p:pic>
      <p:sp>
        <p:nvSpPr>
          <p:cNvPr id="4" name="CaixaDeTexto 3"/>
          <p:cNvSpPr txBox="1"/>
          <p:nvPr/>
        </p:nvSpPr>
        <p:spPr>
          <a:xfrm>
            <a:off x="3450819" y="610496"/>
            <a:ext cx="494925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000" b="1" dirty="0" smtClean="0">
                <a:latin typeface="Arial" pitchFamily="34" charset="0"/>
                <a:cs typeface="Arial" pitchFamily="34" charset="0"/>
              </a:rPr>
              <a:t>Resultados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950763" y="3795513"/>
            <a:ext cx="1095675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800" dirty="0" smtClean="0"/>
              <a:t>Metas: Buscar pelo menos 35% dos hipertensos faltosos e 35% dos diabéticos faltosos. 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4237170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418</TotalTime>
  <Words>730</Words>
  <Application>Microsoft Office PowerPoint</Application>
  <PresentationFormat>Widescreen</PresentationFormat>
  <Paragraphs>121</Paragraphs>
  <Slides>24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24</vt:i4>
      </vt:variant>
    </vt:vector>
  </HeadingPairs>
  <TitlesOfParts>
    <vt:vector size="29" baseType="lpstr">
      <vt:lpstr>Arial</vt:lpstr>
      <vt:lpstr>Calibri</vt:lpstr>
      <vt:lpstr>Calibri Light</vt:lpstr>
      <vt:lpstr>Times New Roman</vt:lpstr>
      <vt:lpstr>Tema do Office</vt:lpstr>
      <vt:lpstr>UNIVERSIDADE ABERTA DO SUS UNIVERSIDADE FEDERAL DE PELOTAS TRABALHO DE CONCLUSÃO DE CURSO ESPECIALIZAÇÃO EM SAÚDE DA FAMÍLIA - EaD</vt:lpstr>
      <vt:lpstr> </vt:lpstr>
      <vt:lpstr> </vt:lpstr>
      <vt:lpstr>Apresentação do PowerPoint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Apresentação do PowerPoint</vt:lpstr>
      <vt:lpstr> </vt:lpstr>
      <vt:lpstr> </vt:lpstr>
      <vt:lpstr> </vt:lpstr>
      <vt:lpstr> </vt:lpstr>
      <vt:lpstr> </vt:lpstr>
      <vt:lpstr> 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UNIVERSIDADE ABERTA DO SUS UNIVERSIDADE FEDERAL DE PELOTAS TRABALHO DE CONCLUSÃO DE CURSO ESPECIALIZAÇÃO EM SAÚDE DA FAMÍLIA - EaD</dc:title>
  <dc:creator>Marcelo Tavares</dc:creator>
  <cp:lastModifiedBy>Marcelo Tavares</cp:lastModifiedBy>
  <cp:revision>68</cp:revision>
  <dcterms:created xsi:type="dcterms:W3CDTF">2014-02-09T16:23:04Z</dcterms:created>
  <dcterms:modified xsi:type="dcterms:W3CDTF">2014-02-12T19:22:45Z</dcterms:modified>
</cp:coreProperties>
</file>