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8" r:id="rId2"/>
  </p:sldMasterIdLst>
  <p:sldIdLst>
    <p:sldId id="256" r:id="rId3"/>
    <p:sldId id="303" r:id="rId4"/>
    <p:sldId id="308" r:id="rId5"/>
    <p:sldId id="309" r:id="rId6"/>
    <p:sldId id="258" r:id="rId7"/>
    <p:sldId id="259" r:id="rId8"/>
    <p:sldId id="312" r:id="rId9"/>
    <p:sldId id="313" r:id="rId10"/>
    <p:sldId id="358" r:id="rId11"/>
    <p:sldId id="314" r:id="rId12"/>
    <p:sldId id="262" r:id="rId13"/>
    <p:sldId id="319" r:id="rId14"/>
    <p:sldId id="318" r:id="rId15"/>
    <p:sldId id="321" r:id="rId16"/>
    <p:sldId id="305" r:id="rId17"/>
    <p:sldId id="306" r:id="rId18"/>
    <p:sldId id="316" r:id="rId19"/>
    <p:sldId id="276" r:id="rId20"/>
    <p:sldId id="354" r:id="rId21"/>
    <p:sldId id="277" r:id="rId22"/>
    <p:sldId id="340" r:id="rId23"/>
    <p:sldId id="323" r:id="rId24"/>
    <p:sldId id="325" r:id="rId25"/>
    <p:sldId id="327" r:id="rId26"/>
    <p:sldId id="328" r:id="rId27"/>
    <p:sldId id="329" r:id="rId28"/>
    <p:sldId id="359" r:id="rId29"/>
    <p:sldId id="331" r:id="rId30"/>
    <p:sldId id="332" r:id="rId31"/>
    <p:sldId id="334" r:id="rId32"/>
    <p:sldId id="336" r:id="rId33"/>
    <p:sldId id="341" r:id="rId34"/>
    <p:sldId id="344" r:id="rId35"/>
    <p:sldId id="349" r:id="rId36"/>
    <p:sldId id="350" r:id="rId37"/>
    <p:sldId id="356" r:id="rId38"/>
    <p:sldId id="283" r:id="rId39"/>
    <p:sldId id="282" r:id="rId40"/>
    <p:sldId id="285" r:id="rId41"/>
    <p:sldId id="281" r:id="rId42"/>
    <p:sldId id="265" r:id="rId43"/>
    <p:sldId id="266" r:id="rId44"/>
    <p:sldId id="322" r:id="rId4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2" autoAdjust="0"/>
    <p:restoredTop sz="95204" autoAdjust="0"/>
  </p:normalViewPr>
  <p:slideViewPr>
    <p:cSldViewPr>
      <p:cViewPr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Word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2%20no%20Microsoft%20Word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3%20no%20Microsoft%20Word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Word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2%20no%20Microsoft%20Word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3%20no%20Microsoft%20Word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Word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Word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2%20no%20Microsoft%20Word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2%20no%20Microsoft%20Word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2%20no%20Microsoft%20Wor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4%20no%20Microsoft%20Word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6%20no%20Microsoft%20Word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3%20no%20Microsoft%20Word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Word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2%20no%20Microsoft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dirty="0"/>
              <a:t>Cobertura do Programa de Atenção ao hipertenso e diabético na UBS 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4785085607771975"/>
          <c:y val="0.34848933451838687"/>
          <c:w val="0.74981985026355091"/>
          <c:h val="0.50056188201310969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/>
                      <a:t>33,5</a:t>
                    </a:r>
                    <a:r>
                      <a:rPr lang="en-US" b="0" smtClean="0"/>
                      <a:t>% (61)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/>
                      <a:t>48,4</a:t>
                    </a:r>
                    <a:r>
                      <a:rPr lang="en-US" b="0" smtClean="0"/>
                      <a:t>% (68)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/>
                      <a:t>57,7</a:t>
                    </a:r>
                    <a:r>
                      <a:rPr lang="en-US" b="0" smtClean="0"/>
                      <a:t>% (105)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/>
                      <a:t>74,7</a:t>
                    </a:r>
                    <a:r>
                      <a:rPr lang="en-US" b="0" smtClean="0"/>
                      <a:t>% (136)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Word]Plan1'!$B$10:$E$10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Word]Plan1'!$B$11:$E$11</c:f>
              <c:numCache>
                <c:formatCode>0.0%</c:formatCode>
                <c:ptCount val="4"/>
                <c:pt idx="0">
                  <c:v>0.33500000000000002</c:v>
                </c:pt>
                <c:pt idx="1">
                  <c:v>0.48399999999999999</c:v>
                </c:pt>
                <c:pt idx="2">
                  <c:v>0.57699999999999996</c:v>
                </c:pt>
                <c:pt idx="3">
                  <c:v>0.747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/>
                      <a:t>43,0</a:t>
                    </a:r>
                    <a:r>
                      <a:rPr lang="en-US" b="0" smtClean="0"/>
                      <a:t>% (34)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/>
                      <a:t>73,8</a:t>
                    </a:r>
                    <a:r>
                      <a:rPr lang="en-US" b="0" smtClean="0"/>
                      <a:t>% (59)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/>
                      <a:t>77,5</a:t>
                    </a:r>
                    <a:r>
                      <a:rPr lang="en-US" b="0" smtClean="0"/>
                      <a:t>% (62)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291107088319162E-3"/>
                  <c:y val="3.7525381340607546E-2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88,8</a:t>
                    </a:r>
                    <a:r>
                      <a:rPr lang="en-US" b="0" smtClean="0"/>
                      <a:t>% (71)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Word]Plan1'!$B$10:$E$10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Word]Plan1'!$B$12:$E$12</c:f>
              <c:numCache>
                <c:formatCode>0.0%</c:formatCode>
                <c:ptCount val="4"/>
                <c:pt idx="0">
                  <c:v>0.43</c:v>
                </c:pt>
                <c:pt idx="1">
                  <c:v>0.73799999999999999</c:v>
                </c:pt>
                <c:pt idx="2">
                  <c:v>0.77500000000000002</c:v>
                </c:pt>
                <c:pt idx="3">
                  <c:v>0.88800000000000001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692160"/>
        <c:axId val="61722624"/>
      </c:barChart>
      <c:catAx>
        <c:axId val="6169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61722624"/>
        <c:crosses val="autoZero"/>
        <c:auto val="1"/>
        <c:lblAlgn val="ctr"/>
        <c:lblOffset val="100"/>
        <c:noMultiLvlLbl val="0"/>
      </c:catAx>
      <c:valAx>
        <c:axId val="61722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61692160"/>
        <c:crosses val="autoZero"/>
        <c:crossBetween val="between"/>
        <c:majorUnit val="0.2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 b="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/>
              <a:t>Proporção de hipertensos </a:t>
            </a:r>
            <a:r>
              <a:rPr lang="pt-BR" sz="2400" b="0" dirty="0" smtClean="0"/>
              <a:t>e diabéticos que </a:t>
            </a:r>
            <a:r>
              <a:rPr lang="pt-BR" sz="2400" b="0" dirty="0"/>
              <a:t>conseguem </a:t>
            </a:r>
            <a:r>
              <a:rPr lang="pt-BR" sz="2400" b="0" dirty="0" smtClean="0"/>
              <a:t>os medicamentos</a:t>
            </a:r>
            <a:endParaRPr lang="pt-BR" sz="2400" b="0" dirty="0"/>
          </a:p>
        </c:rich>
      </c:tx>
      <c:layout>
        <c:manualLayout>
          <c:xMode val="edge"/>
          <c:yMode val="edge"/>
          <c:x val="0.160533135207199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67892456393734"/>
          <c:y val="0.22937862673378168"/>
          <c:w val="0.69661704255082768"/>
          <c:h val="0.61659201328057567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80,3% (49)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78,4% (69)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76,2% (80)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87,5% (119)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Word]Plan1'!$A$191:$D$191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Word]Plan1'!$A$192:$D$192</c:f>
              <c:numCache>
                <c:formatCode>0.00%</c:formatCode>
                <c:ptCount val="4"/>
                <c:pt idx="0">
                  <c:v>0.80300000000000005</c:v>
                </c:pt>
                <c:pt idx="1">
                  <c:v>0.78400000000000003</c:v>
                </c:pt>
                <c:pt idx="2">
                  <c:v>0.76200000000000001</c:v>
                </c:pt>
                <c:pt idx="3">
                  <c:v>0.875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ln>
              <a:solidFill>
                <a:schemeClr val="accent2"/>
              </a:solidFill>
            </a:ln>
          </c:spPr>
          <c:invertIfNegative val="0"/>
          <c:dLbls>
            <c:dLbl>
              <c:idx val="0"/>
              <c:layout>
                <c:manualLayout>
                  <c:x val="-3.5273858460171093E-3"/>
                  <c:y val="9.34051545293153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70,6</a:t>
                    </a:r>
                    <a:r>
                      <a:rPr lang="en-US" dirty="0" smtClean="0"/>
                      <a:t>% (24)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89336218878174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78,0</a:t>
                    </a:r>
                    <a:r>
                      <a:rPr lang="en-US" dirty="0" smtClean="0"/>
                      <a:t>% (46)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910787690256637E-3"/>
                  <c:y val="4.53342485755550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77,4</a:t>
                    </a:r>
                    <a:r>
                      <a:rPr lang="en-US" dirty="0" smtClean="0"/>
                      <a:t>% (48)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01386353897186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76,1</a:t>
                    </a:r>
                    <a:r>
                      <a:rPr lang="en-US" dirty="0" smtClean="0"/>
                      <a:t>% (54)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Word]Plan1'!$A$191:$D$191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Word]Plan1'!$A$193:$D$193</c:f>
              <c:numCache>
                <c:formatCode>0.0%</c:formatCode>
                <c:ptCount val="4"/>
                <c:pt idx="0">
                  <c:v>0.70599999999999996</c:v>
                </c:pt>
                <c:pt idx="1">
                  <c:v>0.78</c:v>
                </c:pt>
                <c:pt idx="2">
                  <c:v>0.77400000000000002</c:v>
                </c:pt>
                <c:pt idx="3">
                  <c:v>0.76100000000000001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52192"/>
        <c:axId val="75891840"/>
      </c:barChart>
      <c:catAx>
        <c:axId val="76152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75891840"/>
        <c:crossesAt val="0"/>
        <c:auto val="1"/>
        <c:lblAlgn val="ctr"/>
        <c:lblOffset val="100"/>
        <c:noMultiLvlLbl val="0"/>
      </c:catAx>
      <c:valAx>
        <c:axId val="75891840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crossAx val="76152192"/>
        <c:crosses val="autoZero"/>
        <c:crossBetween val="between"/>
        <c:majorUnit val="0.2"/>
        <c:minorUnit val="0.2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 smtClean="0"/>
              <a:t>Proporção </a:t>
            </a:r>
            <a:r>
              <a:rPr lang="pt-BR" sz="2400" b="0" dirty="0"/>
              <a:t>de hipertensos e diabéticos que tomam os medicamentos de acordo com a prescrição</a:t>
            </a:r>
          </a:p>
        </c:rich>
      </c:tx>
      <c:layout>
        <c:manualLayout>
          <c:xMode val="edge"/>
          <c:yMode val="edge"/>
          <c:x val="0.1062555549383401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61750617452762"/>
          <c:y val="0.30663089588685155"/>
          <c:w val="0.66246351901070821"/>
          <c:h val="0.52134286666560858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88,5</a:t>
                    </a:r>
                    <a:r>
                      <a:rPr lang="en-US" smtClean="0"/>
                      <a:t>% (54)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81,8</a:t>
                    </a:r>
                    <a:r>
                      <a:rPr lang="en-US" smtClean="0"/>
                      <a:t>% (72)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79,0</a:t>
                    </a:r>
                    <a:r>
                      <a:rPr lang="en-US" smtClean="0"/>
                      <a:t>% (83)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72,8</a:t>
                    </a:r>
                    <a:r>
                      <a:rPr lang="en-US" smtClean="0"/>
                      <a:t>% (99)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3 no Microsoft Word]Plan1'!$A$191:$D$191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3 no Microsoft Word]Plan1'!$A$192:$D$192</c:f>
              <c:numCache>
                <c:formatCode>0.0%</c:formatCode>
                <c:ptCount val="4"/>
                <c:pt idx="0">
                  <c:v>0.88500000000000001</c:v>
                </c:pt>
                <c:pt idx="1">
                  <c:v>0.81799999999999995</c:v>
                </c:pt>
                <c:pt idx="2">
                  <c:v>0.79</c:v>
                </c:pt>
                <c:pt idx="3">
                  <c:v>0.72799999999999998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79,4</a:t>
                    </a:r>
                    <a:r>
                      <a:rPr lang="en-US" smtClean="0"/>
                      <a:t>% (27)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55,9</a:t>
                    </a:r>
                    <a:r>
                      <a:rPr lang="en-US" smtClean="0"/>
                      <a:t>% (33)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56,5</a:t>
                    </a:r>
                    <a:r>
                      <a:rPr lang="en-US" smtClean="0"/>
                      <a:t>% (35)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52,1</a:t>
                    </a:r>
                    <a:r>
                      <a:rPr lang="en-US" smtClean="0"/>
                      <a:t>% (37)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3 no Microsoft Word]Plan1'!$A$191:$D$191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3 no Microsoft Word]Plan1'!$A$193:$D$193</c:f>
              <c:numCache>
                <c:formatCode>0.0%</c:formatCode>
                <c:ptCount val="4"/>
                <c:pt idx="0">
                  <c:v>0.79400000000000004</c:v>
                </c:pt>
                <c:pt idx="1">
                  <c:v>0.55900000000000005</c:v>
                </c:pt>
                <c:pt idx="2">
                  <c:v>0.56499999999999995</c:v>
                </c:pt>
                <c:pt idx="3">
                  <c:v>0.52100000000000002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80800"/>
        <c:axId val="75982336"/>
      </c:barChart>
      <c:catAx>
        <c:axId val="75980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75982336"/>
        <c:crosses val="autoZero"/>
        <c:auto val="1"/>
        <c:lblAlgn val="ctr"/>
        <c:lblOffset val="100"/>
        <c:noMultiLvlLbl val="0"/>
      </c:catAx>
      <c:valAx>
        <c:axId val="75982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crossAx val="75980800"/>
        <c:crosses val="autoZero"/>
        <c:crossBetween val="between"/>
        <c:majorUnit val="0.2"/>
        <c:minorUnit val="2.0000000000000004E-2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>
          <a:latin typeface="+mn-lt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dirty="0"/>
              <a:t>Proporção de </a:t>
            </a:r>
            <a:r>
              <a:rPr lang="pt-BR" sz="2400" dirty="0" smtClean="0"/>
              <a:t>Hipertensos </a:t>
            </a:r>
            <a:r>
              <a:rPr lang="pt-BR" sz="2400" dirty="0"/>
              <a:t>com a Pressão Arterial </a:t>
            </a:r>
            <a:r>
              <a:rPr lang="pt-BR" sz="2400" dirty="0" smtClean="0"/>
              <a:t>Compensada</a:t>
            </a:r>
            <a:endParaRPr lang="pt-BR" sz="2400" dirty="0"/>
          </a:p>
        </c:rich>
      </c:tx>
      <c:layout>
        <c:manualLayout>
          <c:xMode val="edge"/>
          <c:yMode val="edge"/>
          <c:x val="0.108795272747472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7056930543071"/>
          <c:y val="0.19963254082879681"/>
          <c:w val="0.82290067517750554"/>
          <c:h val="0.63178174647261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45,9</a:t>
                    </a:r>
                    <a:r>
                      <a:rPr lang="en-US" smtClean="0"/>
                      <a:t>% (28)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42,0</a:t>
                    </a:r>
                    <a:r>
                      <a:rPr lang="en-US" smtClean="0"/>
                      <a:t>% (37)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34,3</a:t>
                    </a:r>
                    <a:r>
                      <a:rPr lang="en-US" smtClean="0"/>
                      <a:t>% (36)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34,6</a:t>
                    </a:r>
                    <a:r>
                      <a:rPr lang="en-US" smtClean="0"/>
                      <a:t>% (47)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Word]Plan2'!$A$1:$D$1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Word]Plan2'!$A$2:$D$2</c:f>
              <c:numCache>
                <c:formatCode>0.0%</c:formatCode>
                <c:ptCount val="4"/>
                <c:pt idx="0">
                  <c:v>0.45900000000000002</c:v>
                </c:pt>
                <c:pt idx="1">
                  <c:v>0.42</c:v>
                </c:pt>
                <c:pt idx="2">
                  <c:v>0.34300000000000003</c:v>
                </c:pt>
                <c:pt idx="3">
                  <c:v>0.34599999999999997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96"/>
        <c:axId val="76003200"/>
        <c:axId val="76038912"/>
      </c:barChart>
      <c:catAx>
        <c:axId val="7600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76038912"/>
        <c:crosses val="autoZero"/>
        <c:auto val="1"/>
        <c:lblAlgn val="ctr"/>
        <c:lblOffset val="100"/>
        <c:noMultiLvlLbl val="0"/>
      </c:catAx>
      <c:valAx>
        <c:axId val="760389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76003200"/>
        <c:crosses val="autoZero"/>
        <c:crossBetween val="between"/>
        <c:majorUnit val="0.1"/>
      </c:valAx>
    </c:plotArea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 b="0" baseline="0">
          <a:latin typeface="+mn-lt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/>
              <a:t>Proporção de diabéticos com a glicemia compensada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767188721950284"/>
          <c:y val="0.25996519933999102"/>
          <c:w val="0.82330789498334611"/>
          <c:h val="0.505034893783731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32,4</a:t>
                    </a:r>
                    <a:r>
                      <a:rPr lang="en-US" smtClean="0"/>
                      <a:t>% (11)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27,1</a:t>
                    </a:r>
                    <a:r>
                      <a:rPr lang="en-US" smtClean="0"/>
                      <a:t>% (16)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27,4</a:t>
                    </a:r>
                    <a:r>
                      <a:rPr lang="en-US" smtClean="0"/>
                      <a:t>% (17)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28,2</a:t>
                    </a:r>
                    <a:r>
                      <a:rPr lang="en-US" smtClean="0"/>
                      <a:t>% (20)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Word]Plan2'!$A$20:$D$20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Word]Plan2'!$A$21:$D$21</c:f>
              <c:numCache>
                <c:formatCode>0.0%</c:formatCode>
                <c:ptCount val="4"/>
                <c:pt idx="0">
                  <c:v>0.32400000000000001</c:v>
                </c:pt>
                <c:pt idx="1">
                  <c:v>0.27100000000000002</c:v>
                </c:pt>
                <c:pt idx="2">
                  <c:v>0.27400000000000002</c:v>
                </c:pt>
                <c:pt idx="3">
                  <c:v>0.28199999999999997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96"/>
        <c:axId val="76063488"/>
        <c:axId val="76066176"/>
      </c:barChart>
      <c:catAx>
        <c:axId val="76063488"/>
        <c:scaling>
          <c:orientation val="minMax"/>
        </c:scaling>
        <c:delete val="0"/>
        <c:axPos val="b"/>
        <c:majorTickMark val="out"/>
        <c:minorTickMark val="none"/>
        <c:tickLblPos val="nextTo"/>
        <c:crossAx val="76066176"/>
        <c:crosses val="autoZero"/>
        <c:auto val="1"/>
        <c:lblAlgn val="ctr"/>
        <c:lblOffset val="100"/>
        <c:noMultiLvlLbl val="0"/>
      </c:catAx>
      <c:valAx>
        <c:axId val="7606617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76063488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/>
              <a:t>Proporção de Hipertensos e Diabéticos com Estratificação de Risco Cardiovascular em dia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539740999651604"/>
          <c:y val="0.36201659411580533"/>
          <c:w val="0.708415623722499"/>
          <c:h val="0.46645069739725892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2.3972525167106566E-2"/>
                  <c:y val="0.255545785316783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1,1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(1)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986262583553283E-2"/>
                  <c:y val="0.4661764223167123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1,9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(2)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986262583553283E-2"/>
                  <c:y val="0.3688778898304229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1,5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(2)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3 no Microsoft Word]Plan2'!$R$20:$U$20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3 no Microsoft Word]Plan2'!$R$21:$U$21</c:f>
              <c:numCache>
                <c:formatCode>0.0%</c:formatCode>
                <c:ptCount val="4"/>
                <c:pt idx="0">
                  <c:v>0</c:v>
                </c:pt>
                <c:pt idx="1">
                  <c:v>1.0999999999999999E-2</c:v>
                </c:pt>
                <c:pt idx="2">
                  <c:v>1.9E-2</c:v>
                </c:pt>
                <c:pt idx="3">
                  <c:v>1.4999999999999999E-2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4246464524437955E-3"/>
                  <c:y val="0.1771308869721546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1,7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(1)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570889219379664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1,6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(1)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616161311094889E-3"/>
                  <c:y val="6.48958827807011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1,4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(1)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3 no Microsoft Word]Plan2'!$R$20:$U$20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3 no Microsoft Word]Plan2'!$R$22:$U$22</c:f>
              <c:numCache>
                <c:formatCode>0.0%</c:formatCode>
                <c:ptCount val="4"/>
                <c:pt idx="0">
                  <c:v>0</c:v>
                </c:pt>
                <c:pt idx="1">
                  <c:v>1.7000000000000001E-2</c:v>
                </c:pt>
                <c:pt idx="2">
                  <c:v>1.6E-2</c:v>
                </c:pt>
                <c:pt idx="3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95712"/>
        <c:axId val="76197248"/>
      </c:barChart>
      <c:catAx>
        <c:axId val="76195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76197248"/>
        <c:crosses val="autoZero"/>
        <c:auto val="1"/>
        <c:lblAlgn val="ctr"/>
        <c:lblOffset val="100"/>
        <c:noMultiLvlLbl val="0"/>
      </c:catAx>
      <c:valAx>
        <c:axId val="761972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none"/>
        <c:minorTickMark val="none"/>
        <c:tickLblPos val="nextTo"/>
        <c:crossAx val="76195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/>
              <a:t>Proporção de </a:t>
            </a:r>
            <a:r>
              <a:rPr lang="pt-BR" sz="2400" b="0" dirty="0" smtClean="0"/>
              <a:t>Hipertensos </a:t>
            </a:r>
            <a:r>
              <a:rPr lang="pt-BR" sz="2400" b="0" dirty="0"/>
              <a:t>e Diabéticos de Alto Risco com Avalição de Órgãos Alvos em dia.</a:t>
            </a:r>
          </a:p>
        </c:rich>
      </c:tx>
      <c:layout>
        <c:manualLayout>
          <c:xMode val="edge"/>
          <c:yMode val="edge"/>
          <c:x val="0.12588299250460844"/>
          <c:y val="1.86324461891065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14109219795427"/>
          <c:y val="0.30818580141517621"/>
          <c:w val="0.67865558087936295"/>
          <c:h val="0.53868777321659944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4,9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(3)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4,5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(3)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3,8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(3)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2,9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(03)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Word]Plan2'!$S$40:$V$40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Word]Plan2'!$S$41:$V$41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4.4999999999999998E-2</c:v>
                </c:pt>
                <c:pt idx="2">
                  <c:v>3.7999999999999999E-2</c:v>
                </c:pt>
                <c:pt idx="3">
                  <c:v>2.9000000000000001E-2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4044221423957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8,8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(3)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5,1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(4)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4,8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(4)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4,2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(4)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Word]Plan2'!$S$40:$V$40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Word]Plan2'!$S$42:$V$42</c:f>
              <c:numCache>
                <c:formatCode>0.0%</c:formatCode>
                <c:ptCount val="4"/>
                <c:pt idx="0">
                  <c:v>8.7999999999999995E-2</c:v>
                </c:pt>
                <c:pt idx="1">
                  <c:v>5.0999999999999997E-2</c:v>
                </c:pt>
                <c:pt idx="2">
                  <c:v>4.8000000000000001E-2</c:v>
                </c:pt>
                <c:pt idx="3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65728"/>
        <c:axId val="76296192"/>
      </c:barChart>
      <c:catAx>
        <c:axId val="76265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76296192"/>
        <c:crosses val="autoZero"/>
        <c:auto val="1"/>
        <c:lblAlgn val="ctr"/>
        <c:lblOffset val="100"/>
        <c:noMultiLvlLbl val="0"/>
      </c:catAx>
      <c:valAx>
        <c:axId val="76296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crossAx val="76265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/>
              <a:t>Proporção de Hipertensos e Diabéticos com Consulta Odontológica em dia</a:t>
            </a:r>
          </a:p>
        </c:rich>
      </c:tx>
      <c:layout>
        <c:manualLayout>
          <c:xMode val="edge"/>
          <c:yMode val="edge"/>
          <c:x val="0.119670971652214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75561131271442"/>
          <c:y val="0.25046656306307197"/>
          <c:w val="0.73166416602775708"/>
          <c:h val="0.59913907593258098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4,9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(3)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10,2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(9)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11,4</a:t>
                    </a:r>
                    <a:r>
                      <a:rPr lang="en-US" smtClean="0"/>
                      <a:t>% (12)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11,8</a:t>
                    </a:r>
                    <a:r>
                      <a:rPr lang="en-US" smtClean="0"/>
                      <a:t>% (16)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Word]Plan2'!$S$60:$V$60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Word]Plan2'!$S$61:$V$61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0.10199999999999999</c:v>
                </c:pt>
                <c:pt idx="2">
                  <c:v>0.114</c:v>
                </c:pt>
                <c:pt idx="3">
                  <c:v>0.11799999999999999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3.4924612336803061E-3"/>
                  <c:y val="-0.1006965987230592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(1)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311530842007646E-3"/>
                  <c:y val="0.103843111913686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8,5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(5)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924612336803061E-3"/>
                  <c:y val="0.1290171996503378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9,7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(6)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91952418991966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11,3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(8)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Word]Plan2'!$S$60:$V$60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Word]Plan2'!$S$62:$V$62</c:f>
              <c:numCache>
                <c:formatCode>0.0%</c:formatCode>
                <c:ptCount val="4"/>
                <c:pt idx="0">
                  <c:v>2.9000000000000001E-2</c:v>
                </c:pt>
                <c:pt idx="1">
                  <c:v>8.5000000000000006E-2</c:v>
                </c:pt>
                <c:pt idx="2">
                  <c:v>9.7000000000000003E-2</c:v>
                </c:pt>
                <c:pt idx="3">
                  <c:v>0.113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39840"/>
        <c:axId val="61022592"/>
      </c:barChart>
      <c:catAx>
        <c:axId val="76339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61022592"/>
        <c:crosses val="autoZero"/>
        <c:auto val="1"/>
        <c:lblAlgn val="ctr"/>
        <c:lblOffset val="100"/>
        <c:noMultiLvlLbl val="0"/>
      </c:catAx>
      <c:valAx>
        <c:axId val="61022592"/>
        <c:scaling>
          <c:orientation val="minMax"/>
          <c:max val="0.1200000000000000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crossAx val="76339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/>
              <a:t>Proporção de Hipertensos e Diabéticos com Orientação Nutricional</a:t>
            </a:r>
          </a:p>
        </c:rich>
      </c:tx>
      <c:layout>
        <c:manualLayout>
          <c:xMode val="edge"/>
          <c:yMode val="edge"/>
          <c:x val="0.1373299406862020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13757694668231"/>
          <c:y val="0.26620036789847906"/>
          <c:w val="0.69004253033373852"/>
          <c:h val="0.58340527109717399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(61)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(88)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(105)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(136)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Word]Plan2'!$S$81:$V$81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Word]Plan2'!$S$82:$V$82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(34)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(59)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(62)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(71)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Word]Plan2'!$S$81:$V$81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Word]Plan2'!$S$83:$V$83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062144"/>
        <c:axId val="61063936"/>
      </c:barChart>
      <c:catAx>
        <c:axId val="61062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61063936"/>
        <c:crosses val="autoZero"/>
        <c:auto val="1"/>
        <c:lblAlgn val="ctr"/>
        <c:lblOffset val="100"/>
        <c:noMultiLvlLbl val="0"/>
      </c:catAx>
      <c:valAx>
        <c:axId val="61063936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61062144"/>
        <c:crosses val="autoZero"/>
        <c:crossBetween val="between"/>
        <c:majorUnit val="0.2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/>
              <a:t>Proporção de Hipertensos e Diabéticos com </a:t>
            </a:r>
            <a:r>
              <a:rPr lang="pt-BR" sz="2400" b="0" dirty="0" smtClean="0"/>
              <a:t>Orientação</a:t>
            </a:r>
            <a:r>
              <a:rPr lang="pt-BR" sz="2400" b="0" baseline="0" dirty="0" smtClean="0"/>
              <a:t> sobre Atividade Física</a:t>
            </a:r>
            <a:endParaRPr lang="pt-BR" sz="2400" b="0" dirty="0"/>
          </a:p>
        </c:rich>
      </c:tx>
      <c:layout>
        <c:manualLayout>
          <c:xMode val="edge"/>
          <c:yMode val="edge"/>
          <c:x val="0.1373299406862020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13757694668231"/>
          <c:y val="0.26620036789847906"/>
          <c:w val="0.69004253033373852"/>
          <c:h val="0.58340527109717399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(61)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(88)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(105)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(136)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Word]Plan2'!$S$81:$V$81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Word]Plan2'!$S$82:$V$82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(34)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(59)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(62)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(71)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Word]Plan2'!$S$81:$V$81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Word]Plan2'!$S$83:$V$83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15776"/>
        <c:axId val="61121664"/>
      </c:barChart>
      <c:catAx>
        <c:axId val="61115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61121664"/>
        <c:crosses val="autoZero"/>
        <c:auto val="1"/>
        <c:lblAlgn val="ctr"/>
        <c:lblOffset val="100"/>
        <c:noMultiLvlLbl val="0"/>
      </c:catAx>
      <c:valAx>
        <c:axId val="6112166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61115776"/>
        <c:crosses val="autoZero"/>
        <c:crossBetween val="between"/>
        <c:majorUnit val="0.2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/>
              <a:t>Proporção de Hipertensos e Diabéticos com Orientação sobre Risco ao Tabagismo</a:t>
            </a:r>
          </a:p>
        </c:rich>
      </c:tx>
      <c:layout>
        <c:manualLayout>
          <c:xMode val="edge"/>
          <c:yMode val="edge"/>
          <c:x val="0.10614953039405878"/>
          <c:y val="3.0916009721746176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45,9</a:t>
                    </a:r>
                    <a:r>
                      <a:rPr lang="en-US" smtClean="0"/>
                      <a:t>% (28)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31,8</a:t>
                    </a:r>
                    <a:r>
                      <a:rPr lang="en-US" smtClean="0"/>
                      <a:t>% (28)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44,8</a:t>
                    </a:r>
                    <a:r>
                      <a:rPr lang="en-US" smtClean="0"/>
                      <a:t>% (49)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58,1</a:t>
                    </a:r>
                    <a:r>
                      <a:rPr lang="en-US" smtClean="0"/>
                      <a:t>% (79)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Word]Plan2'!$J$99:$M$99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Word]Plan2'!$J$100:$M$100</c:f>
              <c:numCache>
                <c:formatCode>0.0%</c:formatCode>
                <c:ptCount val="4"/>
                <c:pt idx="0">
                  <c:v>0.45900000000000002</c:v>
                </c:pt>
                <c:pt idx="1">
                  <c:v>0.318</c:v>
                </c:pt>
                <c:pt idx="2">
                  <c:v>0.44800000000000001</c:v>
                </c:pt>
                <c:pt idx="3">
                  <c:v>0.58099999999999996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5.0875757394477535E-3"/>
                  <c:y val="7.80711865348294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47,1</a:t>
                    </a:r>
                    <a:r>
                      <a:rPr lang="en-US" smtClean="0"/>
                      <a:t>% (16)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78343431926367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27,1</a:t>
                    </a:r>
                    <a:r>
                      <a:rPr lang="en-US" smtClean="0"/>
                      <a:t>% (16)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50302957791014E-2"/>
                  <c:y val="2.33227290984762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37,1</a:t>
                    </a:r>
                    <a:r>
                      <a:rPr lang="en-US" smtClean="0"/>
                      <a:t>% (23)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834343192636716E-3"/>
                  <c:y val="6.72956744122448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47,9</a:t>
                    </a:r>
                    <a:r>
                      <a:rPr lang="en-US" smtClean="0"/>
                      <a:t>% (34)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Word]Plan2'!$J$99:$M$99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Word]Plan2'!$J$101:$M$101</c:f>
              <c:numCache>
                <c:formatCode>0.0%</c:formatCode>
                <c:ptCount val="4"/>
                <c:pt idx="0">
                  <c:v>0.47099999999999997</c:v>
                </c:pt>
                <c:pt idx="1">
                  <c:v>0.27100000000000002</c:v>
                </c:pt>
                <c:pt idx="2">
                  <c:v>0.371</c:v>
                </c:pt>
                <c:pt idx="3">
                  <c:v>0.47899999999999998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90144"/>
        <c:axId val="61191680"/>
      </c:barChart>
      <c:catAx>
        <c:axId val="61190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61191680"/>
        <c:crosses val="autoZero"/>
        <c:auto val="1"/>
        <c:lblAlgn val="ctr"/>
        <c:lblOffset val="100"/>
        <c:noMultiLvlLbl val="0"/>
      </c:catAx>
      <c:valAx>
        <c:axId val="61191680"/>
        <c:scaling>
          <c:orientation val="minMax"/>
          <c:max val="0.60000000000000009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crossAx val="61190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dirty="0"/>
              <a:t>Proporção de hipertensos e diabéticos cadastrados no HIPERDIA</a:t>
            </a:r>
          </a:p>
        </c:rich>
      </c:tx>
      <c:layout>
        <c:manualLayout>
          <c:xMode val="edge"/>
          <c:yMode val="edge"/>
          <c:x val="0.150923177847964"/>
          <c:y val="1.706799602911504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871062992125984"/>
          <c:y val="0.26436351706036748"/>
          <c:w val="0.72634580052493447"/>
          <c:h val="0.61965660542432199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/>
                      <a:t>98,4</a:t>
                    </a:r>
                    <a:r>
                      <a:rPr lang="en-US" b="0" smtClean="0"/>
                      <a:t>% (60)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/>
                      <a:t>94,3</a:t>
                    </a:r>
                    <a:r>
                      <a:rPr lang="en-US" b="0" smtClean="0"/>
                      <a:t>% (83)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/>
                      <a:t>95,2</a:t>
                    </a:r>
                    <a:r>
                      <a:rPr lang="en-US" b="0" smtClean="0"/>
                      <a:t>% (100)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/>
                      <a:t>91,9</a:t>
                    </a:r>
                    <a:r>
                      <a:rPr lang="en-US" b="0" smtClean="0"/>
                      <a:t>% (125)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Word]Plan2'!$K$1:$N$1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Word]Plan2'!$K$2:$N$2</c:f>
              <c:numCache>
                <c:formatCode>0.0%</c:formatCode>
                <c:ptCount val="4"/>
                <c:pt idx="0">
                  <c:v>0.98399999999999999</c:v>
                </c:pt>
                <c:pt idx="1">
                  <c:v>0.94299999999999995</c:v>
                </c:pt>
                <c:pt idx="2">
                  <c:v>0.95199999999999996</c:v>
                </c:pt>
                <c:pt idx="3">
                  <c:v>0.91900000000000004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/>
                      <a:t>94,1</a:t>
                    </a:r>
                    <a:r>
                      <a:rPr lang="en-US" b="0" smtClean="0"/>
                      <a:t>% (32)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/>
                      <a:t>94,9</a:t>
                    </a:r>
                    <a:r>
                      <a:rPr lang="en-US" b="0" smtClean="0"/>
                      <a:t>% (56)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/>
                      <a:t>95,2</a:t>
                    </a:r>
                    <a:r>
                      <a:rPr lang="en-US" b="0" smtClean="0"/>
                      <a:t>% (59)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/>
                      <a:t>93,0</a:t>
                    </a:r>
                    <a:r>
                      <a:rPr lang="en-US" b="0" smtClean="0"/>
                      <a:t>% (66)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Word]Plan2'!$K$1:$N$1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Word]Plan2'!$K$3:$N$3</c:f>
              <c:numCache>
                <c:formatCode>0.0%</c:formatCode>
                <c:ptCount val="4"/>
                <c:pt idx="0">
                  <c:v>0.94099999999999995</c:v>
                </c:pt>
                <c:pt idx="1">
                  <c:v>0.94899999999999995</c:v>
                </c:pt>
                <c:pt idx="2">
                  <c:v>0.95199999999999996</c:v>
                </c:pt>
                <c:pt idx="3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635200"/>
        <c:axId val="61653376"/>
      </c:barChart>
      <c:catAx>
        <c:axId val="61635200"/>
        <c:scaling>
          <c:orientation val="minMax"/>
        </c:scaling>
        <c:delete val="0"/>
        <c:axPos val="b"/>
        <c:majorTickMark val="out"/>
        <c:minorTickMark val="none"/>
        <c:tickLblPos val="nextTo"/>
        <c:crossAx val="61653376"/>
        <c:crosses val="autoZero"/>
        <c:auto val="1"/>
        <c:lblAlgn val="ctr"/>
        <c:lblOffset val="100"/>
        <c:noMultiLvlLbl val="0"/>
      </c:catAx>
      <c:valAx>
        <c:axId val="61653376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61635200"/>
        <c:crosses val="autoZero"/>
        <c:crossBetween val="between"/>
        <c:majorUnit val="0.2"/>
      </c:valAx>
    </c:plotArea>
    <c:legend>
      <c:legendPos val="r"/>
      <c:overlay val="0"/>
      <c:txPr>
        <a:bodyPr/>
        <a:lstStyle/>
        <a:p>
          <a:pPr>
            <a:defRPr b="0"/>
          </a:pPr>
          <a:endParaRPr lang="pt-BR"/>
        </a:p>
      </c:txPr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 b="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dirty="0"/>
              <a:t>Proporção de hipertensos e diabéticos com consulta de acordo com o protocolo em dia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38,6</a:t>
                    </a:r>
                    <a:r>
                      <a:rPr lang="en-US" smtClean="0"/>
                      <a:t>% (34)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59,0</a:t>
                    </a:r>
                    <a:r>
                      <a:rPr lang="en-US" smtClean="0"/>
                      <a:t>%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(62)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93,4</a:t>
                    </a:r>
                    <a:r>
                      <a:rPr lang="en-US" smtClean="0"/>
                      <a:t>% (127)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4 no Microsoft Word]Plan1'!$J$24:$M$24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4 no Microsoft Word]Plan1'!$J$25:$M$25</c:f>
              <c:numCache>
                <c:formatCode>0.0%</c:formatCode>
                <c:ptCount val="4"/>
                <c:pt idx="0">
                  <c:v>0</c:v>
                </c:pt>
                <c:pt idx="1">
                  <c:v>0.38600000000000001</c:v>
                </c:pt>
                <c:pt idx="2">
                  <c:v>0.59</c:v>
                </c:pt>
                <c:pt idx="3">
                  <c:v>0.93400000000000005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39,0</a:t>
                    </a:r>
                    <a:r>
                      <a:rPr lang="en-US" smtClean="0"/>
                      <a:t>% (23)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50,0</a:t>
                    </a:r>
                    <a:r>
                      <a:rPr lang="en-US" smtClean="0"/>
                      <a:t>% (51)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7659191713741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85,9</a:t>
                    </a:r>
                    <a:r>
                      <a:rPr lang="en-US" smtClean="0"/>
                      <a:t>% (61)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4 no Microsoft Word]Plan1'!$J$24:$M$24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4 no Microsoft Word]Plan1'!$J$26:$M$26</c:f>
              <c:numCache>
                <c:formatCode>0.0%</c:formatCode>
                <c:ptCount val="4"/>
                <c:pt idx="0">
                  <c:v>0</c:v>
                </c:pt>
                <c:pt idx="1">
                  <c:v>0.39</c:v>
                </c:pt>
                <c:pt idx="2">
                  <c:v>0.5</c:v>
                </c:pt>
                <c:pt idx="3">
                  <c:v>0.85899999999999999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76672"/>
        <c:axId val="62878464"/>
      </c:barChart>
      <c:catAx>
        <c:axId val="6287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62878464"/>
        <c:crosses val="autoZero"/>
        <c:auto val="1"/>
        <c:lblAlgn val="ctr"/>
        <c:lblOffset val="100"/>
        <c:noMultiLvlLbl val="0"/>
      </c:catAx>
      <c:valAx>
        <c:axId val="62878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6287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90587370634028"/>
          <c:y val="0.46456697119123525"/>
          <c:w val="0.13478523753770949"/>
          <c:h val="0.22074577183731722"/>
        </c:manualLayout>
      </c:layout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 b="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dirty="0"/>
              <a:t>Proporção de hipertensos e diabéticos  faltosos com a consulta médica com busca ativa </a:t>
            </a:r>
          </a:p>
        </c:rich>
      </c:tx>
      <c:layout>
        <c:manualLayout>
          <c:xMode val="edge"/>
          <c:yMode val="edge"/>
          <c:x val="0.12305682966442882"/>
          <c:y val="1.39975628810202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2316568000381"/>
          <c:y val="0.3128615339036403"/>
          <c:w val="0.67525248517360503"/>
          <c:h val="0.51941759557580025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  <a:ln w="38100"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(61)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(54)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(43)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(09)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6 no Microsoft Word]Plan3'!$X$2:$AA$2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6 no Microsoft Word]Plan3'!$X$3:$AA$3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(34)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(36)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(31)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</a:t>
                    </a:r>
                  </a:p>
                  <a:p>
                    <a:r>
                      <a:rPr lang="en-US" smtClean="0"/>
                      <a:t>(10)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6 no Microsoft Word]Plan3'!$X$2:$AA$2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6 no Microsoft Word]Plan3'!$X$4:$AA$4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198336"/>
        <c:axId val="67204224"/>
      </c:barChart>
      <c:catAx>
        <c:axId val="67198336"/>
        <c:scaling>
          <c:orientation val="minMax"/>
        </c:scaling>
        <c:delete val="0"/>
        <c:axPos val="b"/>
        <c:majorTickMark val="out"/>
        <c:minorTickMark val="none"/>
        <c:tickLblPos val="nextTo"/>
        <c:crossAx val="67204224"/>
        <c:crosses val="autoZero"/>
        <c:auto val="1"/>
        <c:lblAlgn val="ctr"/>
        <c:lblOffset val="100"/>
        <c:noMultiLvlLbl val="0"/>
      </c:catAx>
      <c:valAx>
        <c:axId val="6720422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67198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 b="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0" dirty="0" err="1"/>
              <a:t>Proporção</a:t>
            </a:r>
            <a:r>
              <a:rPr lang="en-US" sz="2400" b="0" dirty="0"/>
              <a:t> de </a:t>
            </a:r>
            <a:r>
              <a:rPr lang="en-US" sz="2400" b="0" dirty="0" err="1"/>
              <a:t>diabéticos</a:t>
            </a:r>
            <a:r>
              <a:rPr lang="en-US" sz="2400" b="0" dirty="0"/>
              <a:t> com o </a:t>
            </a:r>
            <a:r>
              <a:rPr lang="en-US" sz="2400" b="0" dirty="0" err="1"/>
              <a:t>exame</a:t>
            </a:r>
            <a:r>
              <a:rPr lang="en-US" sz="2400" b="0" dirty="0"/>
              <a:t> </a:t>
            </a:r>
            <a:r>
              <a:rPr lang="en-US" sz="2400" b="0" dirty="0" err="1"/>
              <a:t>clínico</a:t>
            </a:r>
            <a:r>
              <a:rPr lang="en-US" sz="2400" b="0" dirty="0"/>
              <a:t> e </a:t>
            </a:r>
            <a:r>
              <a:rPr lang="en-US" sz="2400" b="0" dirty="0" err="1"/>
              <a:t>exame</a:t>
            </a:r>
            <a:r>
              <a:rPr lang="en-US" sz="2400" b="0" dirty="0"/>
              <a:t> </a:t>
            </a:r>
            <a:r>
              <a:rPr lang="en-US" sz="2400" b="0" dirty="0" err="1"/>
              <a:t>físico</a:t>
            </a:r>
            <a:r>
              <a:rPr lang="en-US" sz="2400" b="0" dirty="0"/>
              <a:t> do </a:t>
            </a:r>
            <a:r>
              <a:rPr lang="en-US" sz="2400" b="0" dirty="0" err="1"/>
              <a:t>pé</a:t>
            </a:r>
            <a:r>
              <a:rPr lang="en-US" sz="2400" b="0" dirty="0"/>
              <a:t> </a:t>
            </a:r>
            <a:r>
              <a:rPr lang="en-US" sz="2400" b="0" dirty="0" err="1" smtClean="0"/>
              <a:t>diabético</a:t>
            </a:r>
            <a:endParaRPr lang="en-US" sz="24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424497062354452"/>
          <c:y val="0.3662456486316335"/>
          <c:w val="0.77727825279391827"/>
          <c:h val="0.454073004234097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100% </a:t>
                    </a:r>
                  </a:p>
                  <a:p>
                    <a:r>
                      <a:rPr lang="en-US" dirty="0" smtClean="0"/>
                      <a:t>(34)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78% </a:t>
                    </a:r>
                  </a:p>
                  <a:p>
                    <a:r>
                      <a:rPr lang="en-US" smtClean="0"/>
                      <a:t>(46)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79% </a:t>
                    </a:r>
                  </a:p>
                  <a:p>
                    <a:r>
                      <a:rPr lang="en-US" smtClean="0"/>
                      <a:t>(49)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77,5</a:t>
                    </a:r>
                    <a:r>
                      <a:rPr lang="en-US" smtClean="0"/>
                      <a:t>% (55)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3 no Microsoft Word]Plan1'!$A$62:$D$62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3 no Microsoft Word]Plan1'!$A$63:$D$63</c:f>
              <c:numCache>
                <c:formatCode>0.0%</c:formatCode>
                <c:ptCount val="4"/>
                <c:pt idx="0">
                  <c:v>1</c:v>
                </c:pt>
                <c:pt idx="1">
                  <c:v>0.78</c:v>
                </c:pt>
                <c:pt idx="2">
                  <c:v>0.79</c:v>
                </c:pt>
                <c:pt idx="3">
                  <c:v>0.77500000000000002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319872"/>
        <c:axId val="68333952"/>
      </c:barChart>
      <c:catAx>
        <c:axId val="68319872"/>
        <c:scaling>
          <c:orientation val="minMax"/>
        </c:scaling>
        <c:delete val="0"/>
        <c:axPos val="b"/>
        <c:majorTickMark val="out"/>
        <c:minorTickMark val="none"/>
        <c:tickLblPos val="nextTo"/>
        <c:crossAx val="68333952"/>
        <c:crosses val="autoZero"/>
        <c:auto val="1"/>
        <c:lblAlgn val="ctr"/>
        <c:lblOffset val="100"/>
        <c:noMultiLvlLbl val="0"/>
      </c:catAx>
      <c:valAx>
        <c:axId val="68333952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68319872"/>
        <c:crosses val="autoZero"/>
        <c:crossBetween val="between"/>
        <c:majorUnit val="0.2"/>
      </c:valAx>
    </c:plotArea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400" b="0" dirty="0" err="1"/>
              <a:t>Proporção</a:t>
            </a:r>
            <a:r>
              <a:rPr lang="en-US" sz="2400" b="0" dirty="0"/>
              <a:t> de </a:t>
            </a:r>
            <a:r>
              <a:rPr lang="en-US" sz="2400" b="0" dirty="0" err="1"/>
              <a:t>hipertensos</a:t>
            </a:r>
            <a:r>
              <a:rPr lang="en-US" sz="2400" b="0" dirty="0"/>
              <a:t> com o </a:t>
            </a:r>
            <a:r>
              <a:rPr lang="en-US" sz="2400" b="0" dirty="0" err="1"/>
              <a:t>exame</a:t>
            </a:r>
            <a:r>
              <a:rPr lang="en-US" sz="2400" b="0" dirty="0"/>
              <a:t> </a:t>
            </a:r>
            <a:r>
              <a:rPr lang="en-US" sz="2400" b="0" dirty="0" err="1"/>
              <a:t>clínico</a:t>
            </a:r>
            <a:r>
              <a:rPr lang="en-US" sz="2400" b="0" dirty="0"/>
              <a:t> de </a:t>
            </a:r>
            <a:r>
              <a:rPr lang="en-US" sz="2400" b="0" dirty="0" err="1"/>
              <a:t>acordo</a:t>
            </a:r>
            <a:r>
              <a:rPr lang="en-US" sz="2400" b="0" dirty="0"/>
              <a:t> com o </a:t>
            </a:r>
            <a:r>
              <a:rPr lang="en-US" sz="2400" b="0" dirty="0" err="1"/>
              <a:t>protocolo</a:t>
            </a:r>
            <a:r>
              <a:rPr lang="en-US" sz="2400" b="0" dirty="0"/>
              <a:t> </a:t>
            </a:r>
            <a:r>
              <a:rPr lang="en-US" sz="2400" b="0" dirty="0" err="1"/>
              <a:t>em</a:t>
            </a:r>
            <a:r>
              <a:rPr lang="en-US" sz="2400" b="0" dirty="0"/>
              <a:t> </a:t>
            </a:r>
            <a:r>
              <a:rPr lang="en-US" sz="2400" b="0" dirty="0" err="1"/>
              <a:t>dia</a:t>
            </a:r>
            <a:endParaRPr lang="en-US" sz="2400" b="0" dirty="0"/>
          </a:p>
        </c:rich>
      </c:tx>
      <c:layout>
        <c:manualLayout>
          <c:xMode val="edge"/>
          <c:yMode val="edge"/>
          <c:x val="0.1125983196030968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1538622532401"/>
          <c:y val="0.3377785691361444"/>
          <c:w val="0.70482137787159449"/>
          <c:h val="0.458360687196372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23,8%</a:t>
                    </a:r>
                    <a:r>
                      <a:rPr lang="en-US" baseline="0" dirty="0" smtClean="0"/>
                      <a:t> </a:t>
                    </a:r>
                  </a:p>
                  <a:p>
                    <a:r>
                      <a:rPr lang="en-US" dirty="0" smtClean="0"/>
                      <a:t>(21)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32,4% (34)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41,2% (56)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Plan1!$A$80:$D$80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Plan1!$A$81:$D$81</c:f>
              <c:numCache>
                <c:formatCode>0.0%</c:formatCode>
                <c:ptCount val="4"/>
                <c:pt idx="0">
                  <c:v>0</c:v>
                </c:pt>
                <c:pt idx="1">
                  <c:v>0.23799999999999999</c:v>
                </c:pt>
                <c:pt idx="2">
                  <c:v>0.32400000000000001</c:v>
                </c:pt>
                <c:pt idx="3">
                  <c:v>0.41199999999999998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96"/>
        <c:axId val="22429056"/>
        <c:axId val="22447232"/>
      </c:barChart>
      <c:catAx>
        <c:axId val="2242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22447232"/>
        <c:crosses val="autoZero"/>
        <c:auto val="1"/>
        <c:lblAlgn val="ctr"/>
        <c:lblOffset val="100"/>
        <c:noMultiLvlLbl val="0"/>
      </c:catAx>
      <c:valAx>
        <c:axId val="22447232"/>
        <c:scaling>
          <c:orientation val="minMax"/>
          <c:max val="0.4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0"/>
        <c:majorTickMark val="out"/>
        <c:minorTickMark val="none"/>
        <c:tickLblPos val="nextTo"/>
        <c:crossAx val="22429056"/>
        <c:crosses val="autoZero"/>
        <c:crossBetween val="between"/>
        <c:majorUnit val="0.1"/>
        <c:minorUnit val="4.0000000000000008E-2"/>
      </c:valAx>
      <c:spPr>
        <a:ln>
          <a:noFill/>
        </a:ln>
      </c:spPr>
    </c:plotArea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0" dirty="0" err="1"/>
              <a:t>Proporção</a:t>
            </a:r>
            <a:r>
              <a:rPr lang="en-US" sz="2400" b="0" dirty="0"/>
              <a:t> de </a:t>
            </a:r>
            <a:r>
              <a:rPr lang="en-US" sz="2400" b="0" dirty="0" err="1"/>
              <a:t>hipertensos</a:t>
            </a:r>
            <a:r>
              <a:rPr lang="en-US" sz="2400" b="0" dirty="0"/>
              <a:t> com </a:t>
            </a:r>
            <a:r>
              <a:rPr lang="en-US" sz="2400" b="0" dirty="0" err="1"/>
              <a:t>os</a:t>
            </a:r>
            <a:r>
              <a:rPr lang="en-US" sz="2400" b="0" dirty="0"/>
              <a:t> </a:t>
            </a:r>
            <a:r>
              <a:rPr lang="en-US" sz="2400" b="0" dirty="0" err="1"/>
              <a:t>exames</a:t>
            </a:r>
            <a:r>
              <a:rPr lang="en-US" sz="2400" b="0" dirty="0"/>
              <a:t> </a:t>
            </a:r>
            <a:r>
              <a:rPr lang="en-US" sz="2400" b="0" dirty="0" err="1"/>
              <a:t>complementares</a:t>
            </a:r>
            <a:r>
              <a:rPr lang="en-US" sz="2400" b="0" dirty="0"/>
              <a:t> do </a:t>
            </a:r>
            <a:r>
              <a:rPr lang="en-US" sz="2400" b="0" dirty="0" err="1"/>
              <a:t>protocolo</a:t>
            </a:r>
            <a:r>
              <a:rPr lang="en-US" sz="2400" b="0" dirty="0"/>
              <a:t> </a:t>
            </a:r>
            <a:r>
              <a:rPr lang="en-US" sz="2400" b="0" dirty="0" err="1"/>
              <a:t>em</a:t>
            </a:r>
            <a:r>
              <a:rPr lang="en-US" sz="2400" b="0" dirty="0"/>
              <a:t> </a:t>
            </a:r>
            <a:r>
              <a:rPr lang="en-US" sz="2400" b="0" dirty="0" err="1"/>
              <a:t>dia</a:t>
            </a:r>
            <a:endParaRPr lang="en-US" sz="2400" b="0" dirty="0"/>
          </a:p>
        </c:rich>
      </c:tx>
      <c:overlay val="0"/>
      <c:spPr>
        <a:ln w="381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73188949824879"/>
          <c:y val="0.42703016394307497"/>
          <c:w val="0.7997613059828369"/>
          <c:h val="0.404894537181053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4,9% </a:t>
                    </a:r>
                    <a:endParaRPr lang="en-US" dirty="0" smtClean="0"/>
                  </a:p>
                  <a:p>
                    <a:r>
                      <a:rPr lang="en-US" dirty="0" smtClean="0"/>
                      <a:t>(</a:t>
                    </a:r>
                    <a:r>
                      <a:rPr lang="en-US" dirty="0"/>
                      <a:t>03)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3,4% </a:t>
                    </a:r>
                    <a:endParaRPr lang="en-US" dirty="0" smtClean="0"/>
                  </a:p>
                  <a:p>
                    <a:r>
                      <a:rPr lang="en-US" dirty="0" smtClean="0"/>
                      <a:t>(</a:t>
                    </a:r>
                    <a:r>
                      <a:rPr lang="en-US" dirty="0"/>
                      <a:t>03)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4,8% </a:t>
                    </a:r>
                    <a:endParaRPr lang="en-US" dirty="0" smtClean="0"/>
                  </a:p>
                  <a:p>
                    <a:r>
                      <a:rPr lang="en-US" dirty="0" smtClean="0"/>
                      <a:t>(</a:t>
                    </a:r>
                    <a:r>
                      <a:rPr lang="en-US" dirty="0"/>
                      <a:t>05)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4,4% </a:t>
                    </a:r>
                    <a:endParaRPr lang="en-US" dirty="0" smtClean="0"/>
                  </a:p>
                  <a:p>
                    <a:r>
                      <a:rPr lang="en-US" dirty="0" smtClean="0"/>
                      <a:t>(</a:t>
                    </a:r>
                    <a:r>
                      <a:rPr lang="en-US" dirty="0"/>
                      <a:t>06)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Plan1!$A$99:$D$99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Plan1!$A$100:$D$100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3.4000000000000002E-2</c:v>
                </c:pt>
                <c:pt idx="2">
                  <c:v>4.8000000000000001E-2</c:v>
                </c:pt>
                <c:pt idx="3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96"/>
        <c:axId val="60967168"/>
        <c:axId val="22675456"/>
      </c:barChart>
      <c:catAx>
        <c:axId val="6096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2675456"/>
        <c:crosses val="autoZero"/>
        <c:auto val="1"/>
        <c:lblAlgn val="ctr"/>
        <c:lblOffset val="100"/>
        <c:noMultiLvlLbl val="0"/>
      </c:catAx>
      <c:valAx>
        <c:axId val="22675456"/>
        <c:scaling>
          <c:orientation val="minMax"/>
          <c:max val="5.000000000000001E-2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60967168"/>
        <c:crosses val="autoZero"/>
        <c:crossBetween val="between"/>
        <c:majorUnit val="1.0000000000000002E-2"/>
      </c:valAx>
    </c:plotArea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0" dirty="0" err="1"/>
              <a:t>Proporção</a:t>
            </a:r>
            <a:r>
              <a:rPr lang="en-US" sz="2400" b="0" dirty="0"/>
              <a:t> de  </a:t>
            </a:r>
            <a:r>
              <a:rPr lang="en-US" sz="2400" b="0" dirty="0" err="1"/>
              <a:t>hipertensos</a:t>
            </a:r>
            <a:r>
              <a:rPr lang="en-US" sz="2400" b="0" dirty="0"/>
              <a:t> e </a:t>
            </a:r>
            <a:r>
              <a:rPr lang="en-US" sz="2400" b="0" dirty="0" err="1"/>
              <a:t>diabéticos</a:t>
            </a:r>
            <a:r>
              <a:rPr lang="en-US" sz="2400" b="0" dirty="0"/>
              <a:t> com </a:t>
            </a:r>
            <a:r>
              <a:rPr lang="en-US" sz="2400" b="0" dirty="0" err="1"/>
              <a:t>prescrição</a:t>
            </a:r>
            <a:r>
              <a:rPr lang="en-US" sz="2400" b="0" dirty="0"/>
              <a:t> de </a:t>
            </a:r>
            <a:r>
              <a:rPr lang="en-US" sz="2400" b="0" dirty="0" err="1" smtClean="0"/>
              <a:t>medicamentos</a:t>
            </a:r>
            <a:endParaRPr lang="en-US" sz="2400" b="0" dirty="0"/>
          </a:p>
        </c:rich>
      </c:tx>
      <c:layout>
        <c:manualLayout>
          <c:xMode val="edge"/>
          <c:yMode val="edge"/>
          <c:x val="0.1355984955919930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(61)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(88)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(105)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(136)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Word]Plan1'!$A$135:$D$135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Word]Plan1'!$A$136:$D$136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(34)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(59)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(62)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en-US" smtClean="0"/>
                      <a:t>% (71)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no Microsoft Word]Plan1'!$A$135:$D$135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no Microsoft Word]Plan1'!$A$137:$D$137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23520"/>
        <c:axId val="70558080"/>
      </c:barChart>
      <c:catAx>
        <c:axId val="70523520"/>
        <c:scaling>
          <c:orientation val="minMax"/>
        </c:scaling>
        <c:delete val="0"/>
        <c:axPos val="b"/>
        <c:majorTickMark val="none"/>
        <c:minorTickMark val="none"/>
        <c:tickLblPos val="nextTo"/>
        <c:crossAx val="70558080"/>
        <c:crosses val="autoZero"/>
        <c:auto val="1"/>
        <c:lblAlgn val="ctr"/>
        <c:lblOffset val="100"/>
        <c:noMultiLvlLbl val="0"/>
      </c:catAx>
      <c:valAx>
        <c:axId val="70558080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70523520"/>
        <c:crosses val="autoZero"/>
        <c:crossBetween val="between"/>
        <c:minorUnit val="0.2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/>
              <a:t>Proporção de hipertensos e diabéticos com prescrição </a:t>
            </a:r>
            <a:r>
              <a:rPr lang="pt-BR" sz="2400" b="0" dirty="0" smtClean="0"/>
              <a:t>da FP/HIPERDIA</a:t>
            </a:r>
            <a:endParaRPr lang="pt-BR" sz="2400" b="0" dirty="0"/>
          </a:p>
        </c:rich>
      </c:tx>
      <c:layout>
        <c:manualLayout>
          <c:xMode val="edge"/>
          <c:yMode val="edge"/>
          <c:x val="0.1186057709759421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781879021142867"/>
          <c:y val="0.31380888234640597"/>
          <c:w val="0.67339245034380113"/>
          <c:h val="0.51058100025923048"/>
        </c:manualLayout>
      </c:layout>
      <c:barChart>
        <c:barDir val="col"/>
        <c:grouping val="clustered"/>
        <c:varyColors val="0"/>
        <c:ser>
          <c:idx val="0"/>
          <c:order val="0"/>
          <c:tx>
            <c:v>HAS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88,5</a:t>
                    </a:r>
                    <a:r>
                      <a:rPr lang="en-US" smtClean="0"/>
                      <a:t>% (54)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86,4</a:t>
                    </a:r>
                    <a:r>
                      <a:rPr lang="en-US" smtClean="0"/>
                      <a:t>% (76)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88,6</a:t>
                    </a:r>
                    <a:r>
                      <a:rPr lang="en-US" smtClean="0"/>
                      <a:t>% (93)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90,4</a:t>
                    </a:r>
                    <a:r>
                      <a:rPr lang="en-US" smtClean="0"/>
                      <a:t>% (123)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Word]Plan1'!$J$172:$M$172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Word]Plan1'!$J$173:$M$173</c:f>
              <c:numCache>
                <c:formatCode>0.0%</c:formatCode>
                <c:ptCount val="4"/>
                <c:pt idx="0">
                  <c:v>0.88500000000000001</c:v>
                </c:pt>
                <c:pt idx="1">
                  <c:v>0.86399999999999999</c:v>
                </c:pt>
                <c:pt idx="2">
                  <c:v>0.88600000000000001</c:v>
                </c:pt>
                <c:pt idx="3">
                  <c:v>0.90400000000000003</c:v>
                </c:pt>
              </c:numCache>
            </c:numRef>
          </c:val>
        </c:ser>
        <c:ser>
          <c:idx val="1"/>
          <c:order val="1"/>
          <c:tx>
            <c:v>DM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492461233680274E-3"/>
                  <c:y val="0.13471086545939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82,4</a:t>
                    </a:r>
                    <a:r>
                      <a:rPr lang="en-US" smtClean="0"/>
                      <a:t>% (28)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924612336803061E-3"/>
                  <c:y val="0.17351210976558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86,4</a:t>
                    </a:r>
                    <a:r>
                      <a:rPr lang="en-US" smtClean="0"/>
                      <a:t>% (51)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924612336803061E-3"/>
                  <c:y val="0.17351210976558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90,3</a:t>
                    </a:r>
                    <a:r>
                      <a:rPr lang="en-US" smtClean="0"/>
                      <a:t>% (56)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924612336803061E-3"/>
                  <c:y val="9.94370069992223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91,5</a:t>
                    </a:r>
                    <a:r>
                      <a:rPr lang="en-US" smtClean="0"/>
                      <a:t>% (65)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 2 no Microsoft Word]Plan1'!$J$172:$M$172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'[Gráfico 2 no Microsoft Word]Plan1'!$J$174:$M$174</c:f>
              <c:numCache>
                <c:formatCode>0.0%</c:formatCode>
                <c:ptCount val="4"/>
                <c:pt idx="0">
                  <c:v>0.82399999999999995</c:v>
                </c:pt>
                <c:pt idx="1">
                  <c:v>0.86399999999999999</c:v>
                </c:pt>
                <c:pt idx="2">
                  <c:v>0.90300000000000002</c:v>
                </c:pt>
                <c:pt idx="3">
                  <c:v>0.91500000000000004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098560"/>
        <c:axId val="76104448"/>
      </c:barChart>
      <c:catAx>
        <c:axId val="7609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76104448"/>
        <c:crosses val="autoZero"/>
        <c:auto val="1"/>
        <c:lblAlgn val="ctr"/>
        <c:lblOffset val="100"/>
        <c:noMultiLvlLbl val="0"/>
      </c:catAx>
      <c:valAx>
        <c:axId val="7610444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crossAx val="76098560"/>
        <c:crosses val="autoZero"/>
        <c:crossBetween val="between"/>
        <c:majorUnit val="0.2"/>
        <c:minorUnit val="2.0000000000000004E-2"/>
      </c:valAx>
    </c:plotArea>
    <c:legend>
      <c:legendPos val="r"/>
      <c:overlay val="0"/>
    </c:legend>
    <c:plotVisOnly val="1"/>
    <c:dispBlanksAs val="gap"/>
    <c:showDLblsOverMax val="0"/>
  </c:chart>
  <c:spPr>
    <a:ln w="38100">
      <a:solidFill>
        <a:schemeClr val="accent6">
          <a:lumMod val="75000"/>
        </a:schemeClr>
      </a:solidFill>
    </a:ln>
  </c:spPr>
  <c:txPr>
    <a:bodyPr/>
    <a:lstStyle/>
    <a:p>
      <a:pPr>
        <a:defRPr sz="24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144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B044-FBFB-4618-B773-46EF61F605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9A88-3AEE-4C27-A57F-C06877C292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6922-5E1C-4C3B-ADB2-9906AC2918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917C-17A7-4A52-934B-B2EC64147F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FA25-A0AC-43CF-BCCD-09A169581C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92FD-A755-4450-B422-F70FE7928C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5E6E-DF50-4478-8304-32A9F1A13F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EFAF-A6BD-404A-B8AF-CC3B224E91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4C7E-D590-470B-88A0-A794075A17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6694-EF79-4150-8116-4737493085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795A-DA2B-4FA1-9F85-BC1D531D84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32E8-FB35-44E3-AC57-7491001294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7CF8-CC4C-4862-B12C-2083793BB9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854D-1DDB-4D6A-AF4D-48EC7DBD1E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33EB-ED29-444A-828E-4E8931BD07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17AD-F926-4A02-A17F-D3817455C3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9592-9AAD-4B26-9297-DCAE442085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2602F-0920-47FD-B47A-0143CC5ACD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B63E-9A52-48C8-A668-4641B1987C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D7C3-2EE2-4707-8634-E5D2D7C782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67EE-8DCE-4A83-98E9-BE07647BD9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A3690-2C62-4B1B-A790-5F9F4FF267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52968-76E5-4850-9FEF-82D0081129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A98B-CBDC-4EC3-8EC4-B4CCCEE927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4336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4336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4336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43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8D07BD-94F1-4EE2-8442-E0E3E9DCA7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1" r:id="rId2"/>
    <p:sldLayoutId id="2147483770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64" r:id="rId9"/>
    <p:sldLayoutId id="2147483763" r:id="rId10"/>
    <p:sldLayoutId id="2147483762" r:id="rId11"/>
    <p:sldLayoutId id="2147483761" r:id="rId12"/>
    <p:sldLayoutId id="214748376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536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0EA1C-696A-4BF4-BCB6-FC01F03945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0" r:id="rId3"/>
    <p:sldLayoutId id="2147483779" r:id="rId4"/>
    <p:sldLayoutId id="2147483778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/>
          <p:cNvPicPr>
            <a:picLocks noChangeAspect="1" noChangeArrowheads="1"/>
          </p:cNvPicPr>
          <p:nvPr/>
        </p:nvPicPr>
        <p:blipFill>
          <a:blip r:embed="rId2"/>
          <a:srcRect l="6361" t="17719" r="31654" b="63577"/>
          <a:stretch>
            <a:fillRect/>
          </a:stretch>
        </p:blipFill>
        <p:spPr bwMode="auto">
          <a:xfrm>
            <a:off x="0" y="0"/>
            <a:ext cx="9144000" cy="155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280400" cy="1727200"/>
          </a:xfrm>
        </p:spPr>
        <p:txBody>
          <a:bodyPr/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Melhoria da Atenção à Saúde dos Hipertensos e Diabéticos na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UBS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Santo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Antônio, </a:t>
            </a:r>
            <a:r>
              <a:rPr lang="pt-BR" sz="2800" b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em Itacoatiara/AM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7450" y="4308475"/>
            <a:ext cx="6624638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Márcia Maria Gonzaga Martins</a:t>
            </a:r>
            <a:endParaRPr lang="pt-BR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pt-BR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pt-BR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dirty="0">
                <a:solidFill>
                  <a:schemeClr val="accent1"/>
                </a:solidFill>
                <a:latin typeface="Arial Black" panose="020B0A04020102020204" pitchFamily="34" charset="0"/>
              </a:rPr>
              <a:t>Orientadora: Prof</a:t>
            </a:r>
            <a:r>
              <a:rPr lang="pt-BR" baseline="30000" dirty="0">
                <a:solidFill>
                  <a:schemeClr val="accent1"/>
                </a:solidFill>
                <a:latin typeface="Arial Black" panose="020B0A04020102020204" pitchFamily="34" charset="0"/>
              </a:rPr>
              <a:t>a</a:t>
            </a:r>
            <a:r>
              <a:rPr lang="pt-BR" dirty="0">
                <a:solidFill>
                  <a:schemeClr val="accent1"/>
                </a:solidFill>
                <a:latin typeface="Arial Black" panose="020B0A04020102020204" pitchFamily="34" charset="0"/>
              </a:rPr>
              <a:t>. </a:t>
            </a:r>
            <a:r>
              <a:rPr lang="pt-BR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M</a:t>
            </a:r>
            <a:r>
              <a:rPr lang="pt-BR" sz="1600" baseline="30000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a</a:t>
            </a:r>
            <a:r>
              <a:rPr lang="pt-BR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. </a:t>
            </a:r>
            <a:r>
              <a:rPr lang="pt-BR" dirty="0">
                <a:solidFill>
                  <a:schemeClr val="accent1"/>
                </a:solidFill>
                <a:latin typeface="Arial Black" panose="020B0A04020102020204" pitchFamily="34" charset="0"/>
              </a:rPr>
              <a:t>Letícia Becker Vieira</a:t>
            </a:r>
          </a:p>
          <a:p>
            <a:pPr algn="ctr">
              <a:defRPr/>
            </a:pPr>
            <a:endParaRPr lang="pt-BR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pt-BR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sz="1400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Natal, </a:t>
            </a:r>
            <a:r>
              <a:rPr lang="en-US" sz="1400" i="1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março</a:t>
            </a:r>
            <a:r>
              <a:rPr lang="en-US" sz="1400" i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de 2014</a:t>
            </a:r>
            <a:endParaRPr lang="pt-BR" sz="1400" i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27653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00" y="338931"/>
            <a:ext cx="130968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12776"/>
            <a:ext cx="5040559" cy="44572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800" dirty="0"/>
              <a:t>Acompanhamento </a:t>
            </a:r>
            <a:r>
              <a:rPr lang="pt-BR" sz="2800" dirty="0" smtClean="0"/>
              <a:t>mensal: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Avaliação clínica e laboratorial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Liberação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prescrições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Orientações</a:t>
            </a:r>
            <a:r>
              <a:rPr lang="en-US" sz="2800" dirty="0" smtClean="0"/>
              <a:t> </a:t>
            </a:r>
            <a:r>
              <a:rPr lang="en-US" sz="2800" dirty="0" err="1"/>
              <a:t>educativas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128718" cy="751111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METODOLOGIA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2"/>
          <a:stretch/>
        </p:blipFill>
        <p:spPr>
          <a:xfrm>
            <a:off x="5443116" y="1628800"/>
            <a:ext cx="3700884" cy="41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1625"/>
            <a:ext cx="8072437" cy="895127"/>
          </a:xfrm>
        </p:spPr>
        <p:txBody>
          <a:bodyPr/>
          <a:lstStyle/>
          <a:p>
            <a:pPr eaLnBrk="1" hangingPunct="1"/>
            <a:r>
              <a:rPr lang="pt-BR" sz="3200" b="1" i="1" dirty="0" smtClean="0"/>
              <a:t> </a:t>
            </a:r>
            <a:r>
              <a:rPr lang="pt-BR" sz="3200" b="1" i="1" dirty="0" smtClean="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4752528" cy="48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/>
              <a:t>Grupo de hipertensos/diabéticos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Educação em saúde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Administração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vacinas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Lanche</a:t>
            </a:r>
            <a:r>
              <a:rPr lang="en-US" sz="2800" dirty="0" smtClean="0"/>
              <a:t> com </a:t>
            </a:r>
            <a:r>
              <a:rPr lang="en-US" sz="2800" dirty="0" err="1" smtClean="0"/>
              <a:t>frutas</a:t>
            </a:r>
            <a:r>
              <a:rPr lang="en-US" sz="2800" dirty="0"/>
              <a:t> </a:t>
            </a:r>
            <a:r>
              <a:rPr lang="en-US" sz="2800" dirty="0" smtClean="0"/>
              <a:t>e </a:t>
            </a:r>
            <a:r>
              <a:rPr lang="en-US" sz="2800" dirty="0" err="1"/>
              <a:t>d</a:t>
            </a:r>
            <a:r>
              <a:rPr lang="en-US" sz="2800" dirty="0" err="1" smtClean="0"/>
              <a:t>istribuição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brindes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 eaLnBrk="1" hangingPunct="1">
              <a:buNone/>
            </a:pPr>
            <a:endParaRPr lang="pt-BR" sz="2400" dirty="0" smtClean="0"/>
          </a:p>
          <a:p>
            <a:pPr eaLnBrk="1" hangingPunct="1"/>
            <a:endParaRPr lang="pt-BR" sz="2400" dirty="0" smtClean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2132856"/>
            <a:ext cx="36112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AÇÕES DA INTERVENÇÃO</a:t>
            </a:r>
            <a:endParaRPr lang="pt-BR" sz="3200" b="1" i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744416" cy="42210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45179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GRUPO DE HIPERTENSO E DIABÉTICO</a:t>
            </a:r>
            <a:endParaRPr lang="pt-BR" sz="3200" b="1" i="1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0"/>
          <a:stretch/>
        </p:blipFill>
        <p:spPr>
          <a:xfrm>
            <a:off x="4716016" y="1832669"/>
            <a:ext cx="3888432" cy="3731419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9672"/>
            <a:ext cx="38884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63" b="17949"/>
          <a:stretch/>
        </p:blipFill>
        <p:spPr>
          <a:xfrm>
            <a:off x="467544" y="1772816"/>
            <a:ext cx="4104456" cy="371086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PRÁTICA DE ATIVIDADE FÍSICA</a:t>
            </a:r>
            <a:endParaRPr lang="pt-BR" sz="3200" b="1" i="1" dirty="0">
              <a:solidFill>
                <a:schemeClr val="tx1"/>
              </a:solidFill>
            </a:endParaRPr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13257" r="12688" b="25423"/>
          <a:stretch/>
        </p:blipFill>
        <p:spPr>
          <a:xfrm>
            <a:off x="4932040" y="1772816"/>
            <a:ext cx="3744416" cy="3710868"/>
          </a:xfrm>
        </p:spPr>
      </p:pic>
    </p:spTree>
    <p:extLst>
      <p:ext uri="{BB962C8B-B14F-4D97-AF65-F5344CB8AC3E}">
        <p14:creationId xmlns:p14="http://schemas.microsoft.com/office/powerpoint/2010/main" val="31943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3"/>
            <a:ext cx="7568580" cy="1224136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Meta</a:t>
            </a:r>
            <a:r>
              <a:rPr lang="pt-BR" sz="2400" dirty="0"/>
              <a:t>: Cadastrar 100% dos hipertensos e </a:t>
            </a:r>
            <a:r>
              <a:rPr lang="pt-BR" sz="2400" dirty="0" smtClean="0"/>
              <a:t>diabéticos no programa da UBS.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Antes: </a:t>
            </a:r>
            <a:r>
              <a:rPr lang="pt-BR" sz="2400" dirty="0"/>
              <a:t>178 hipertensos e 55 diabéticos</a:t>
            </a:r>
            <a:endParaRPr lang="pt-BR" sz="2400" dirty="0" smtClean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04856" cy="792088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Objetivo</a:t>
            </a:r>
            <a:r>
              <a:rPr lang="en-US" sz="2400" i="1" dirty="0" smtClean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Ampliar </a:t>
            </a:r>
            <a:r>
              <a:rPr lang="pt-BR" sz="2400" dirty="0">
                <a:solidFill>
                  <a:schemeClr val="tx1"/>
                </a:solidFill>
              </a:rPr>
              <a:t>a cobertura do </a:t>
            </a:r>
            <a:r>
              <a:rPr lang="pt-BR" sz="2400" dirty="0" smtClean="0">
                <a:solidFill>
                  <a:schemeClr val="tx1"/>
                </a:solidFill>
              </a:rPr>
              <a:t>programa</a:t>
            </a:r>
            <a:endParaRPr lang="pt-BR"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488925"/>
              </p:ext>
            </p:extLst>
          </p:nvPr>
        </p:nvGraphicFramePr>
        <p:xfrm>
          <a:off x="1043608" y="2924944"/>
          <a:ext cx="73448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365758"/>
              </p:ext>
            </p:extLst>
          </p:nvPr>
        </p:nvGraphicFramePr>
        <p:xfrm>
          <a:off x="971600" y="2409245"/>
          <a:ext cx="75608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6864" cy="792088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Objetivo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Ampliar </a:t>
            </a:r>
            <a:r>
              <a:rPr lang="pt-BR" sz="2400" dirty="0">
                <a:solidFill>
                  <a:schemeClr val="tx1"/>
                </a:solidFill>
              </a:rPr>
              <a:t>a cobertura do </a:t>
            </a:r>
            <a:r>
              <a:rPr lang="pt-BR" sz="2400" dirty="0" smtClean="0">
                <a:solidFill>
                  <a:schemeClr val="tx1"/>
                </a:solidFill>
              </a:rPr>
              <a:t>programa.</a:t>
            </a:r>
            <a:endParaRPr lang="pt-BR" sz="2400" i="1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9592" y="155679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dirty="0">
                <a:latin typeface="+mn-lt"/>
              </a:rPr>
              <a:t>Meta: Cadastrar 100% dos hipertensos e diabéticos no programa </a:t>
            </a:r>
            <a:r>
              <a:rPr lang="pt-BR" sz="2400" dirty="0" smtClean="0">
                <a:latin typeface="+mn-lt"/>
              </a:rPr>
              <a:t>HIPERDIA</a:t>
            </a:r>
            <a:r>
              <a:rPr lang="pt-BR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556793"/>
            <a:ext cx="7712025" cy="1368152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Meta</a:t>
            </a:r>
            <a:r>
              <a:rPr lang="pt-BR" sz="2400" dirty="0"/>
              <a:t>: Garantir consultas de enfermagem e médica </a:t>
            </a:r>
            <a:r>
              <a:rPr lang="pt-BR" sz="2400" dirty="0" smtClean="0"/>
              <a:t>para </a:t>
            </a:r>
            <a:r>
              <a:rPr lang="pt-BR" sz="2400" dirty="0"/>
              <a:t>100% dos hipertensos </a:t>
            </a:r>
            <a:r>
              <a:rPr lang="pt-BR" sz="2400" dirty="0" smtClean="0"/>
              <a:t>e diabéticos.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Antes: </a:t>
            </a:r>
            <a:r>
              <a:rPr lang="en-US" sz="2400" dirty="0" err="1" smtClean="0"/>
              <a:t>Consultas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eram</a:t>
            </a:r>
            <a:r>
              <a:rPr lang="en-US" sz="2400" dirty="0" smtClean="0"/>
              <a:t> </a:t>
            </a:r>
            <a:r>
              <a:rPr lang="en-US" sz="2400" dirty="0" err="1" smtClean="0"/>
              <a:t>aprazadas</a:t>
            </a:r>
            <a:r>
              <a:rPr lang="en-US" sz="2400" dirty="0" smtClean="0"/>
              <a:t>.</a:t>
            </a:r>
            <a:endParaRPr lang="pt-BR" sz="2400" dirty="0" smtClean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7100" y="301625"/>
            <a:ext cx="7756525" cy="823119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Objetivo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Melhorar </a:t>
            </a:r>
            <a:r>
              <a:rPr lang="pt-BR" sz="2400" dirty="0">
                <a:solidFill>
                  <a:schemeClr val="tx1"/>
                </a:solidFill>
              </a:rPr>
              <a:t>a adesão ao programa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014816"/>
              </p:ext>
            </p:extLst>
          </p:nvPr>
        </p:nvGraphicFramePr>
        <p:xfrm>
          <a:off x="1043608" y="2852936"/>
          <a:ext cx="74888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8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203573"/>
              </p:ext>
            </p:extLst>
          </p:nvPr>
        </p:nvGraphicFramePr>
        <p:xfrm>
          <a:off x="1043608" y="2757121"/>
          <a:ext cx="748883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971600" y="155679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dirty="0">
                <a:latin typeface="+mn-lt"/>
              </a:rPr>
              <a:t>Meta: </a:t>
            </a:r>
            <a:r>
              <a:rPr lang="pt-BR" sz="2400" dirty="0" smtClean="0">
                <a:latin typeface="+mn-lt"/>
              </a:rPr>
              <a:t>Busca </a:t>
            </a:r>
            <a:r>
              <a:rPr lang="pt-BR" sz="2400" dirty="0">
                <a:latin typeface="+mn-lt"/>
              </a:rPr>
              <a:t>ativa em 100% dos hipertensos e </a:t>
            </a:r>
            <a:r>
              <a:rPr lang="pt-BR" sz="2400" dirty="0" smtClean="0">
                <a:latin typeface="+mn-lt"/>
              </a:rPr>
              <a:t>diabéticos faltosos.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+mn-lt"/>
              </a:rPr>
              <a:t>Rotina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 err="1" smtClean="0">
                <a:latin typeface="+mn-lt"/>
              </a:rPr>
              <a:t>Busca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ativa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semanal</a:t>
            </a:r>
            <a:endParaRPr lang="pt-BR" sz="2400" dirty="0">
              <a:latin typeface="+mn-lt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27101" y="301625"/>
            <a:ext cx="7605340" cy="823119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Objetivo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Melhorar </a:t>
            </a:r>
            <a:r>
              <a:rPr lang="pt-BR" sz="2400" dirty="0">
                <a:solidFill>
                  <a:schemeClr val="tx1"/>
                </a:solidFill>
              </a:rPr>
              <a:t>a adesão ao programa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Espaço Reservado para Conteúdo 6"/>
          <p:cNvSpPr>
            <a:spLocks noGrp="1"/>
          </p:cNvSpPr>
          <p:nvPr>
            <p:ph idx="1"/>
          </p:nvPr>
        </p:nvSpPr>
        <p:spPr>
          <a:xfrm>
            <a:off x="1115616" y="1700808"/>
            <a:ext cx="7344816" cy="439248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Meta</a:t>
            </a:r>
            <a:r>
              <a:rPr lang="pt-BR" sz="2400" dirty="0"/>
              <a:t>: Capacitar 100% da ESF 19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66,7</a:t>
            </a:r>
            <a:r>
              <a:rPr lang="pt-BR" sz="2400" dirty="0"/>
              <a:t>% (10) </a:t>
            </a:r>
            <a:r>
              <a:rPr lang="pt-BR" sz="2400" dirty="0" smtClean="0"/>
              <a:t>ACS</a:t>
            </a:r>
          </a:p>
          <a:p>
            <a:pPr marL="0" indent="0">
              <a:buNone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Dentista, nutricionista </a:t>
            </a:r>
            <a:r>
              <a:rPr lang="pt-BR" sz="2400" dirty="0"/>
              <a:t>e educador </a:t>
            </a:r>
            <a:r>
              <a:rPr lang="pt-BR" sz="2400" dirty="0" smtClean="0"/>
              <a:t>físico (</a:t>
            </a:r>
            <a:r>
              <a:rPr lang="pt-BR" sz="2400" dirty="0"/>
              <a:t>NASF</a:t>
            </a:r>
            <a:r>
              <a:rPr lang="pt-BR" sz="2400" dirty="0" smtClean="0"/>
              <a:t>) explanaram a temática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Capacitação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foi</a:t>
            </a:r>
            <a:r>
              <a:rPr lang="en-US" sz="2400" dirty="0" smtClean="0"/>
              <a:t> integral</a:t>
            </a:r>
            <a:endParaRPr lang="en-US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2025" cy="792088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Objetivo: Melhorar </a:t>
            </a:r>
            <a:r>
              <a:rPr lang="pt-BR" sz="2400" dirty="0">
                <a:solidFill>
                  <a:schemeClr val="tx1"/>
                </a:solidFill>
              </a:rPr>
              <a:t>a qualidade do atendimento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01625"/>
            <a:ext cx="7856537" cy="751111"/>
          </a:xfrm>
        </p:spPr>
        <p:txBody>
          <a:bodyPr/>
          <a:lstStyle/>
          <a:p>
            <a:r>
              <a:rPr lang="pt-BR" sz="3200" b="1" i="1" dirty="0" smtClean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2" name="Pergaminho horizontal 1"/>
          <p:cNvSpPr/>
          <p:nvPr/>
        </p:nvSpPr>
        <p:spPr>
          <a:xfrm>
            <a:off x="2699792" y="3789040"/>
            <a:ext cx="3888432" cy="2852936"/>
          </a:xfrm>
          <a:prstGeom prst="horizontalScroll">
            <a:avLst>
              <a:gd name="adj" fmla="val 139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Diminuir </a:t>
            </a:r>
            <a:r>
              <a:rPr lang="pt-BR" sz="2400" dirty="0">
                <a:solidFill>
                  <a:schemeClr val="tx1"/>
                </a:solidFill>
              </a:rPr>
              <a:t>índices de </a:t>
            </a:r>
            <a:r>
              <a:rPr lang="pt-BR" sz="2400" dirty="0" smtClean="0">
                <a:solidFill>
                  <a:schemeClr val="tx1"/>
                </a:solidFill>
              </a:rPr>
              <a:t>morbimortalidade. </a:t>
            </a:r>
            <a:endParaRPr lang="pt-BR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Melhorar a qualidade </a:t>
            </a:r>
            <a:r>
              <a:rPr lang="pt-BR" sz="2400" dirty="0">
                <a:solidFill>
                  <a:schemeClr val="tx1"/>
                </a:solidFill>
              </a:rPr>
              <a:t>de vida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da </a:t>
            </a:r>
            <a:r>
              <a:rPr lang="pt-BR" sz="2400" dirty="0" smtClean="0">
                <a:solidFill>
                  <a:schemeClr val="tx1"/>
                </a:solidFill>
              </a:rPr>
              <a:t>população.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Texto explicativo em seta para a direita 5"/>
          <p:cNvSpPr/>
          <p:nvPr/>
        </p:nvSpPr>
        <p:spPr>
          <a:xfrm>
            <a:off x="971600" y="2170246"/>
            <a:ext cx="3312368" cy="1426109"/>
          </a:xfrm>
          <a:prstGeom prst="rightArrowCallout">
            <a:avLst>
              <a:gd name="adj1" fmla="val 2302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O programa de </a:t>
            </a:r>
            <a:r>
              <a:rPr lang="pt-BR" sz="2400" dirty="0" smtClean="0">
                <a:solidFill>
                  <a:schemeClr val="tx1"/>
                </a:solidFill>
              </a:rPr>
              <a:t>Hipertensão </a:t>
            </a:r>
            <a:r>
              <a:rPr lang="pt-BR" sz="2400" dirty="0">
                <a:solidFill>
                  <a:schemeClr val="tx1"/>
                </a:solidFill>
              </a:rPr>
              <a:t>e Diabetes 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Seta em curva para a esquerda 8"/>
          <p:cNvSpPr/>
          <p:nvPr/>
        </p:nvSpPr>
        <p:spPr>
          <a:xfrm>
            <a:off x="8013724" y="3284984"/>
            <a:ext cx="731520" cy="2232248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ubo 9"/>
          <p:cNvSpPr/>
          <p:nvPr/>
        </p:nvSpPr>
        <p:spPr>
          <a:xfrm>
            <a:off x="4644008" y="1570843"/>
            <a:ext cx="3024336" cy="2042169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Prevenção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Detecção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Controle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Tratamento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556792"/>
            <a:ext cx="7784033" cy="1224136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Meta</a:t>
            </a:r>
            <a:r>
              <a:rPr lang="pt-BR" sz="2400" dirty="0"/>
              <a:t>: Realizar exame físico dos </a:t>
            </a:r>
            <a:r>
              <a:rPr lang="pt-BR" sz="2400" dirty="0" smtClean="0"/>
              <a:t>pés em </a:t>
            </a:r>
            <a:r>
              <a:rPr lang="pt-BR" sz="2400" dirty="0"/>
              <a:t>100% dos </a:t>
            </a:r>
            <a:r>
              <a:rPr lang="pt-BR" sz="2400" dirty="0" smtClean="0"/>
              <a:t>diabéticos.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Não há </a:t>
            </a:r>
            <a:r>
              <a:rPr lang="pt-BR" sz="2400" dirty="0" err="1" smtClean="0"/>
              <a:t>estesiômetro</a:t>
            </a:r>
            <a:endParaRPr lang="pt-BR" sz="24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064896" cy="864096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Objetivo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Melhorar </a:t>
            </a:r>
            <a:r>
              <a:rPr lang="pt-BR" sz="2400" dirty="0">
                <a:solidFill>
                  <a:schemeClr val="tx1"/>
                </a:solidFill>
              </a:rPr>
              <a:t>a qualidade do atendimento ao </a:t>
            </a:r>
            <a:r>
              <a:rPr lang="pt-BR" sz="2400" dirty="0" smtClean="0">
                <a:solidFill>
                  <a:schemeClr val="tx1"/>
                </a:solidFill>
              </a:rPr>
              <a:t>diabético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endParaRPr lang="pt-BR" sz="2400" b="1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142901"/>
              </p:ext>
            </p:extLst>
          </p:nvPr>
        </p:nvGraphicFramePr>
        <p:xfrm>
          <a:off x="1043608" y="2924944"/>
          <a:ext cx="74168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673652" cy="72008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Objetivo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Melhorar </a:t>
            </a:r>
            <a:r>
              <a:rPr lang="pt-BR" sz="2400" dirty="0">
                <a:solidFill>
                  <a:schemeClr val="tx1"/>
                </a:solidFill>
              </a:rPr>
              <a:t>a qualidade do atendimento ao hipertenso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0017" cy="936104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Meta</a:t>
            </a:r>
            <a:r>
              <a:rPr lang="pt-BR" sz="2400" dirty="0"/>
              <a:t>: Realizar exame clínico apropriado em 100% dos </a:t>
            </a:r>
            <a:r>
              <a:rPr lang="pt-BR" sz="2400" dirty="0" smtClean="0"/>
              <a:t>hipertensos. 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86334174"/>
              </p:ext>
            </p:extLst>
          </p:nvPr>
        </p:nvGraphicFramePr>
        <p:xfrm>
          <a:off x="1259632" y="2636912"/>
          <a:ext cx="71287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1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71600" y="1556792"/>
            <a:ext cx="7712025" cy="1368152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Meta: Garantir </a:t>
            </a:r>
            <a:r>
              <a:rPr lang="pt-BR" sz="2400" dirty="0"/>
              <a:t>a 100% dos hipertensos e diabéticos a realização de exames </a:t>
            </a:r>
            <a:r>
              <a:rPr lang="pt-BR" sz="2400" dirty="0" smtClean="0"/>
              <a:t>complementares.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Diabéticos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levantamento</a:t>
            </a:r>
            <a:r>
              <a:rPr lang="en-US" sz="2400" dirty="0"/>
              <a:t> de dados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70869786"/>
              </p:ext>
            </p:extLst>
          </p:nvPr>
        </p:nvGraphicFramePr>
        <p:xfrm>
          <a:off x="971600" y="3068960"/>
          <a:ext cx="71287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2025" cy="792088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OBJETIVO: Melhorar </a:t>
            </a:r>
            <a:r>
              <a:rPr lang="pt-BR" sz="2400" dirty="0">
                <a:solidFill>
                  <a:schemeClr val="tx1"/>
                </a:solidFill>
              </a:rPr>
              <a:t>a qualidade do atendimento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556792"/>
            <a:ext cx="7640017" cy="881707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Meta: Garantir </a:t>
            </a:r>
            <a:r>
              <a:rPr lang="pt-BR" sz="2400" dirty="0" smtClean="0"/>
              <a:t>prescrição </a:t>
            </a:r>
            <a:r>
              <a:rPr lang="pt-BR" sz="2400" dirty="0"/>
              <a:t>de medicamentos para </a:t>
            </a:r>
            <a:r>
              <a:rPr lang="pt-BR" sz="2400" dirty="0" smtClean="0"/>
              <a:t>HAS </a:t>
            </a:r>
            <a:r>
              <a:rPr lang="pt-BR" sz="2400" dirty="0"/>
              <a:t>e DM para 100% dos hipertensos e </a:t>
            </a:r>
            <a:r>
              <a:rPr lang="pt-BR" sz="2400" dirty="0" smtClean="0"/>
              <a:t>diabéticos.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28406"/>
              </p:ext>
            </p:extLst>
          </p:nvPr>
        </p:nvGraphicFramePr>
        <p:xfrm>
          <a:off x="1115616" y="2492896"/>
          <a:ext cx="73448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2025" cy="792088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Objetivo: Melhorar </a:t>
            </a:r>
            <a:r>
              <a:rPr lang="pt-BR" sz="2400" dirty="0">
                <a:solidFill>
                  <a:schemeClr val="tx1"/>
                </a:solidFill>
              </a:rPr>
              <a:t>a qualidade do atendimento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484784"/>
            <a:ext cx="7784033" cy="115212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Meta: Garantir a </a:t>
            </a:r>
            <a:r>
              <a:rPr lang="pt-BR" sz="2400" dirty="0" smtClean="0"/>
              <a:t>prescrição da </a:t>
            </a:r>
            <a:r>
              <a:rPr lang="pt-BR" sz="2400" dirty="0"/>
              <a:t>lista da Farmácia Popular/HIPERDIA para 100% dos </a:t>
            </a:r>
            <a:r>
              <a:rPr lang="pt-BR" sz="2400" dirty="0" smtClean="0"/>
              <a:t>usuários.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13 hipertensos e 06 diabéticos não aderiram à</a:t>
            </a:r>
            <a:r>
              <a:rPr lang="pt-BR" sz="2400" dirty="0" smtClean="0"/>
              <a:t> </a:t>
            </a:r>
            <a:r>
              <a:rPr lang="pt-BR" sz="2400" dirty="0"/>
              <a:t>FP</a:t>
            </a:r>
            <a:r>
              <a:rPr lang="pt-BR" sz="2400" dirty="0" smtClean="0"/>
              <a:t>.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097824"/>
              </p:ext>
            </p:extLst>
          </p:nvPr>
        </p:nvGraphicFramePr>
        <p:xfrm>
          <a:off x="971600" y="2924944"/>
          <a:ext cx="73448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2025" cy="792088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Objetivo: Melhorar </a:t>
            </a:r>
            <a:r>
              <a:rPr lang="pt-BR" sz="2400" dirty="0">
                <a:solidFill>
                  <a:schemeClr val="tx1"/>
                </a:solidFill>
              </a:rPr>
              <a:t>a qualidade do atendimento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556792"/>
            <a:ext cx="7313612" cy="1169739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Meta: Garantir entrega de </a:t>
            </a:r>
            <a:r>
              <a:rPr lang="pt-BR" sz="2400" dirty="0" smtClean="0"/>
              <a:t>medicamentos </a:t>
            </a:r>
            <a:r>
              <a:rPr lang="pt-BR" sz="2400" dirty="0"/>
              <a:t>para 100% dos hipertensos com prescrição de medicamentos da Farmácia Popular/HIPERDIA.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153914"/>
              </p:ext>
            </p:extLst>
          </p:nvPr>
        </p:nvGraphicFramePr>
        <p:xfrm>
          <a:off x="1043608" y="2780928"/>
          <a:ext cx="72008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2025" cy="792088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Objetivo: Melhorar </a:t>
            </a:r>
            <a:r>
              <a:rPr lang="pt-BR" sz="2400" dirty="0">
                <a:solidFill>
                  <a:schemeClr val="tx1"/>
                </a:solidFill>
              </a:rPr>
              <a:t>a qualidade do atendimento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556792"/>
            <a:ext cx="7640017" cy="1224136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Meta: Garantir uso adequado </a:t>
            </a:r>
            <a:r>
              <a:rPr lang="pt-BR" sz="2400" dirty="0" smtClean="0"/>
              <a:t>dos medicamentos </a:t>
            </a:r>
            <a:r>
              <a:rPr lang="pt-BR" sz="2400" dirty="0"/>
              <a:t>para 100% dos hipertensos e diabéticos com prescrição para HAS e DM.</a:t>
            </a:r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072009"/>
              </p:ext>
            </p:extLst>
          </p:nvPr>
        </p:nvGraphicFramePr>
        <p:xfrm>
          <a:off x="1043608" y="2852936"/>
          <a:ext cx="74888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2025" cy="792088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Objetivo: Melhorar </a:t>
            </a:r>
            <a:r>
              <a:rPr lang="pt-BR" sz="2400" dirty="0">
                <a:solidFill>
                  <a:schemeClr val="tx1"/>
                </a:solidFill>
              </a:rPr>
              <a:t>a qualidade do atendimento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827213"/>
            <a:ext cx="7568009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Meta</a:t>
            </a:r>
            <a:r>
              <a:rPr lang="pt-BR" sz="2400" dirty="0"/>
              <a:t>: Manter ficha de acompanhamento de 100% dos hipertensos e/ou diabéticos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Ficha-espelho </a:t>
            </a:r>
            <a:r>
              <a:rPr lang="en-US" sz="2400" dirty="0" err="1"/>
              <a:t>em</a:t>
            </a:r>
            <a:r>
              <a:rPr lang="en-US" sz="2400" dirty="0"/>
              <a:t> 100% dos </a:t>
            </a:r>
            <a:r>
              <a:rPr lang="en-US" sz="2400" dirty="0" err="1" smtClean="0"/>
              <a:t>usuários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Atualização</a:t>
            </a:r>
            <a:r>
              <a:rPr lang="en-US" sz="2400" dirty="0"/>
              <a:t> mensal do </a:t>
            </a:r>
            <a:r>
              <a:rPr lang="en-US" sz="2400" dirty="0" smtClean="0"/>
              <a:t>SIAB e do HIPERDIA</a:t>
            </a:r>
            <a:endParaRPr lang="en-US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01625"/>
            <a:ext cx="7640017" cy="751111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Objetivo: Melhorar </a:t>
            </a:r>
            <a:r>
              <a:rPr lang="pt-BR" sz="2400" dirty="0">
                <a:solidFill>
                  <a:schemeClr val="tx1"/>
                </a:solidFill>
              </a:rPr>
              <a:t>o registro das </a:t>
            </a:r>
            <a:r>
              <a:rPr lang="pt-BR" sz="2400" dirty="0" smtClean="0">
                <a:solidFill>
                  <a:schemeClr val="tx1"/>
                </a:solidFill>
              </a:rPr>
              <a:t>informações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556792"/>
            <a:ext cx="7640017" cy="144016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Meta: Identificar 100% dos hipertensos </a:t>
            </a:r>
            <a:r>
              <a:rPr lang="pt-BR" sz="2400" dirty="0" smtClean="0"/>
              <a:t>descompensados </a:t>
            </a:r>
            <a:r>
              <a:rPr lang="pt-BR" sz="2400" dirty="0"/>
              <a:t>de acordo com o protocolo adotado</a:t>
            </a:r>
            <a:r>
              <a:rPr lang="pt-B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89 </a:t>
            </a:r>
            <a:r>
              <a:rPr lang="pt-BR" sz="2400" dirty="0" smtClean="0"/>
              <a:t>hipertensos descompensados (PA </a:t>
            </a:r>
            <a:r>
              <a:rPr lang="pt-BR" sz="2400" dirty="0"/>
              <a:t>≥ </a:t>
            </a:r>
            <a:r>
              <a:rPr lang="pt-BR" sz="2400" dirty="0" smtClean="0"/>
              <a:t>140 x 90 </a:t>
            </a:r>
            <a:r>
              <a:rPr lang="pt-BR" sz="2400" dirty="0"/>
              <a:t>mmHg</a:t>
            </a:r>
            <a:r>
              <a:rPr lang="pt-BR" sz="2400" b="1" dirty="0"/>
              <a:t> </a:t>
            </a:r>
            <a:r>
              <a:rPr lang="pt-BR" sz="2400" dirty="0" smtClean="0"/>
              <a:t>)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731013"/>
              </p:ext>
            </p:extLst>
          </p:nvPr>
        </p:nvGraphicFramePr>
        <p:xfrm>
          <a:off x="1475656" y="3212976"/>
          <a:ext cx="63367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2025" cy="792088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Objetivo: Melhorar </a:t>
            </a:r>
            <a:r>
              <a:rPr lang="pt-BR" sz="2400" dirty="0">
                <a:solidFill>
                  <a:schemeClr val="tx1"/>
                </a:solidFill>
              </a:rPr>
              <a:t>a qualidade do atendimento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971600" y="1556792"/>
            <a:ext cx="7712025" cy="1728192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Meta: Identificar 100% dos </a:t>
            </a:r>
            <a:r>
              <a:rPr lang="pt-BR" sz="2400" dirty="0" smtClean="0"/>
              <a:t>diabéticos </a:t>
            </a:r>
            <a:r>
              <a:rPr lang="pt-BR" sz="2400" dirty="0"/>
              <a:t>descompensados de acordo com o protocolo adotado</a:t>
            </a:r>
            <a:r>
              <a:rPr lang="pt-B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91 </a:t>
            </a:r>
            <a:r>
              <a:rPr lang="pt-BR" sz="2400" dirty="0"/>
              <a:t>diabéticos </a:t>
            </a:r>
            <a:r>
              <a:rPr lang="pt-BR" sz="2400" dirty="0" smtClean="0"/>
              <a:t>descompensados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Glicemia: ≤ </a:t>
            </a:r>
            <a:r>
              <a:rPr lang="pt-BR" sz="2400" dirty="0"/>
              <a:t>90 e &gt; 130 </a:t>
            </a:r>
            <a:r>
              <a:rPr lang="pt-BR" sz="2400" dirty="0" smtClean="0"/>
              <a:t>mg/dl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141711"/>
              </p:ext>
            </p:extLst>
          </p:nvPr>
        </p:nvGraphicFramePr>
        <p:xfrm>
          <a:off x="1475656" y="3284984"/>
          <a:ext cx="61926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2025" cy="792088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Objetivo: Melhorar </a:t>
            </a:r>
            <a:r>
              <a:rPr lang="pt-BR" sz="2400" dirty="0">
                <a:solidFill>
                  <a:schemeClr val="tx1"/>
                </a:solidFill>
              </a:rPr>
              <a:t>a qualidade do atendimento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13612" cy="792088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tx1"/>
                </a:solidFill>
              </a:rPr>
              <a:t>INTRODUÇÃO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6" name="Fluxograma: Processo predefinido 5"/>
          <p:cNvSpPr/>
          <p:nvPr/>
        </p:nvSpPr>
        <p:spPr>
          <a:xfrm>
            <a:off x="3203848" y="3136962"/>
            <a:ext cx="2346300" cy="872108"/>
          </a:xfrm>
          <a:prstGeom prst="flowChartPredefinedProcess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Itacoatiara </a:t>
            </a:r>
            <a:r>
              <a:rPr lang="pt-BR" sz="2400" b="1" dirty="0">
                <a:solidFill>
                  <a:schemeClr val="tx1"/>
                </a:solidFill>
              </a:rPr>
              <a:t>Amazonas </a:t>
            </a:r>
            <a:r>
              <a:rPr lang="pt-BR" sz="2400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7" name="Texto explicativo em seta para baixo 6"/>
          <p:cNvSpPr/>
          <p:nvPr/>
        </p:nvSpPr>
        <p:spPr>
          <a:xfrm>
            <a:off x="3491880" y="1819176"/>
            <a:ext cx="1728192" cy="103376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88.424</a:t>
            </a:r>
            <a:r>
              <a:rPr lang="pt-BR" sz="2400" dirty="0"/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habitantes</a:t>
            </a:r>
          </a:p>
        </p:txBody>
      </p:sp>
      <p:sp>
        <p:nvSpPr>
          <p:cNvPr id="8" name="Canto dobrado 7"/>
          <p:cNvSpPr/>
          <p:nvPr/>
        </p:nvSpPr>
        <p:spPr>
          <a:xfrm>
            <a:off x="755576" y="1916832"/>
            <a:ext cx="2016224" cy="1249784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13 UBS </a:t>
            </a:r>
          </a:p>
          <a:p>
            <a:pPr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(06 </a:t>
            </a:r>
            <a:r>
              <a:rPr lang="pt-BR" sz="2400" dirty="0">
                <a:solidFill>
                  <a:schemeClr val="tx1"/>
                </a:solidFill>
              </a:rPr>
              <a:t>urbanas e 07 rurais)</a:t>
            </a:r>
          </a:p>
        </p:txBody>
      </p:sp>
      <p:sp>
        <p:nvSpPr>
          <p:cNvPr id="9" name="Canto dobrado 8"/>
          <p:cNvSpPr/>
          <p:nvPr/>
        </p:nvSpPr>
        <p:spPr>
          <a:xfrm>
            <a:off x="6095640" y="1878794"/>
            <a:ext cx="2232248" cy="1249784"/>
          </a:xfrm>
          <a:prstGeom prst="foldedCorner">
            <a:avLst>
              <a:gd name="adj" fmla="val 186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20 ESFSB</a:t>
            </a:r>
          </a:p>
          <a:p>
            <a:pPr>
              <a:buNone/>
            </a:pPr>
            <a:r>
              <a:rPr lang="pt-BR" sz="2400" dirty="0">
                <a:solidFill>
                  <a:schemeClr val="tx1"/>
                </a:solidFill>
              </a:rPr>
              <a:t>05 </a:t>
            </a:r>
            <a:r>
              <a:rPr lang="pt-BR" sz="2400" dirty="0" smtClean="0">
                <a:solidFill>
                  <a:schemeClr val="tx1"/>
                </a:solidFill>
              </a:rPr>
              <a:t>PACS</a:t>
            </a:r>
            <a:endParaRPr lang="pt-BR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BR" sz="2400" dirty="0">
                <a:solidFill>
                  <a:schemeClr val="tx1"/>
                </a:solidFill>
              </a:rPr>
              <a:t>04 </a:t>
            </a:r>
            <a:r>
              <a:rPr lang="pt-BR" sz="2400" dirty="0" smtClean="0">
                <a:solidFill>
                  <a:schemeClr val="tx1"/>
                </a:solidFill>
              </a:rPr>
              <a:t>NASF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0" name="Canto dobrado 9"/>
          <p:cNvSpPr/>
          <p:nvPr/>
        </p:nvSpPr>
        <p:spPr>
          <a:xfrm>
            <a:off x="2586828" y="4437112"/>
            <a:ext cx="3580339" cy="1440160"/>
          </a:xfrm>
          <a:prstGeom prst="foldedCorner">
            <a:avLst>
              <a:gd name="adj" fmla="val 11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t-BR" sz="2400" dirty="0">
                <a:solidFill>
                  <a:schemeClr val="tx1"/>
                </a:solidFill>
              </a:rPr>
              <a:t>01 Laboratório Central</a:t>
            </a:r>
          </a:p>
          <a:p>
            <a:pPr>
              <a:buNone/>
            </a:pPr>
            <a:r>
              <a:rPr lang="pt-BR" sz="2400" dirty="0">
                <a:solidFill>
                  <a:schemeClr val="tx1"/>
                </a:solidFill>
              </a:rPr>
              <a:t>01 </a:t>
            </a:r>
            <a:r>
              <a:rPr lang="pt-BR" sz="2400" dirty="0" smtClean="0">
                <a:solidFill>
                  <a:schemeClr val="tx1"/>
                </a:solidFill>
              </a:rPr>
              <a:t>CEO</a:t>
            </a:r>
            <a:endParaRPr lang="pt-BR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BR" sz="2400" dirty="0">
                <a:solidFill>
                  <a:schemeClr val="tx1"/>
                </a:solidFill>
              </a:rPr>
              <a:t>01 </a:t>
            </a:r>
            <a:r>
              <a:rPr lang="pt-BR" sz="2400" dirty="0" smtClean="0">
                <a:solidFill>
                  <a:schemeClr val="tx1"/>
                </a:solidFill>
              </a:rPr>
              <a:t>Hospital/Maternidade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1" name="Canto dobrado 10"/>
          <p:cNvSpPr/>
          <p:nvPr/>
        </p:nvSpPr>
        <p:spPr>
          <a:xfrm>
            <a:off x="6475288" y="4022452"/>
            <a:ext cx="1883680" cy="166394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Ortopedia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Pediatria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Ginecologia-obstetrícia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2" name="Canto dobrado 11"/>
          <p:cNvSpPr/>
          <p:nvPr/>
        </p:nvSpPr>
        <p:spPr>
          <a:xfrm>
            <a:off x="467544" y="3687564"/>
            <a:ext cx="1872208" cy="2333724"/>
          </a:xfrm>
          <a:prstGeom prst="foldedCorner">
            <a:avLst>
              <a:gd name="adj" fmla="val 1191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</a:rPr>
              <a:t>Cirurgia geral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Cirurgia </a:t>
            </a:r>
            <a:r>
              <a:rPr lang="pt-BR" sz="2400" dirty="0">
                <a:solidFill>
                  <a:schemeClr val="tx1"/>
                </a:solidFill>
              </a:rPr>
              <a:t>cabeça e </a:t>
            </a:r>
            <a:r>
              <a:rPr lang="pt-BR" sz="2400" dirty="0" smtClean="0">
                <a:solidFill>
                  <a:schemeClr val="tx1"/>
                </a:solidFill>
              </a:rPr>
              <a:t>pescoço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Neurologia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608" y="1484784"/>
            <a:ext cx="7673652" cy="1296144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Meta</a:t>
            </a:r>
            <a:r>
              <a:rPr lang="pt-BR" sz="2400" dirty="0"/>
              <a:t>: Realizar estratificação do risco cardiovascular em 100% dos hipertensos e </a:t>
            </a:r>
            <a:r>
              <a:rPr lang="pt-BR" sz="2400" dirty="0" smtClean="0"/>
              <a:t>diabéticos.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Escore de </a:t>
            </a:r>
            <a:r>
              <a:rPr lang="pt-BR" sz="2400" dirty="0" err="1"/>
              <a:t>Framingham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632848" cy="720080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Objetivo: Mapear hipertensos </a:t>
            </a:r>
            <a:r>
              <a:rPr lang="pt-BR" sz="2400" dirty="0" smtClean="0">
                <a:solidFill>
                  <a:schemeClr val="tx1"/>
                </a:solidFill>
              </a:rPr>
              <a:t>e </a:t>
            </a:r>
            <a:r>
              <a:rPr lang="pt-BR" sz="2400" dirty="0">
                <a:solidFill>
                  <a:schemeClr val="tx1"/>
                </a:solidFill>
              </a:rPr>
              <a:t>diabéticos de risco para doença cardiovascular</a:t>
            </a:r>
            <a:endParaRPr lang="pt-BR" sz="2400" b="1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630649"/>
              </p:ext>
            </p:extLst>
          </p:nvPr>
        </p:nvGraphicFramePr>
        <p:xfrm>
          <a:off x="1043608" y="2924944"/>
          <a:ext cx="74168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8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276039"/>
              </p:ext>
            </p:extLst>
          </p:nvPr>
        </p:nvGraphicFramePr>
        <p:xfrm>
          <a:off x="1043608" y="2437214"/>
          <a:ext cx="7416824" cy="358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1043608" y="1606217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dirty="0">
                <a:latin typeface="+mn-lt"/>
              </a:rPr>
              <a:t>Meta: Avaliar comprometimento de órgãos alvo em 100% dos hipertensos e diabéticos de alto risco.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632848" cy="720080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Objetivo: Mapear hipertensos </a:t>
            </a:r>
            <a:r>
              <a:rPr lang="pt-BR" sz="2400" dirty="0" smtClean="0">
                <a:solidFill>
                  <a:schemeClr val="tx1"/>
                </a:solidFill>
              </a:rPr>
              <a:t>e </a:t>
            </a:r>
            <a:r>
              <a:rPr lang="pt-BR" sz="2400" dirty="0">
                <a:solidFill>
                  <a:schemeClr val="tx1"/>
                </a:solidFill>
              </a:rPr>
              <a:t>diabéticos de risco para doença cardiovascular</a:t>
            </a:r>
            <a:endParaRPr lang="pt-BR" sz="24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556792"/>
            <a:ext cx="7496001" cy="864096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Meta</a:t>
            </a:r>
            <a:r>
              <a:rPr lang="pt-BR" sz="2400" dirty="0"/>
              <a:t>: Garantir consulta </a:t>
            </a:r>
            <a:r>
              <a:rPr lang="pt-BR" sz="2400" dirty="0" smtClean="0"/>
              <a:t>odontológica periódica a </a:t>
            </a:r>
            <a:r>
              <a:rPr lang="pt-BR" sz="2400" dirty="0"/>
              <a:t>100% </a:t>
            </a:r>
            <a:r>
              <a:rPr lang="pt-BR" sz="2400" dirty="0" smtClean="0"/>
              <a:t>dos </a:t>
            </a:r>
            <a:r>
              <a:rPr lang="pt-BR" sz="2400" dirty="0"/>
              <a:t>hipertensos e </a:t>
            </a:r>
            <a:r>
              <a:rPr lang="pt-BR" sz="2400" dirty="0" smtClean="0"/>
              <a:t>diabéticos.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301625"/>
            <a:ext cx="7640017" cy="751111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Objetivo: Promoção da </a:t>
            </a:r>
            <a:r>
              <a:rPr lang="pt-BR" sz="2400" dirty="0" smtClean="0">
                <a:solidFill>
                  <a:schemeClr val="tx1"/>
                </a:solidFill>
              </a:rPr>
              <a:t>saúde</a:t>
            </a:r>
            <a:endParaRPr lang="pt-BR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248167"/>
              </p:ext>
            </p:extLst>
          </p:nvPr>
        </p:nvGraphicFramePr>
        <p:xfrm>
          <a:off x="1187624" y="2564904"/>
          <a:ext cx="7272808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40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126485"/>
              </p:ext>
            </p:extLst>
          </p:nvPr>
        </p:nvGraphicFramePr>
        <p:xfrm>
          <a:off x="1109755" y="2492896"/>
          <a:ext cx="74168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1139391" y="148478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dirty="0">
                <a:latin typeface="+mn-lt"/>
              </a:rPr>
              <a:t>Meta: Garantir orientação sobre alimentação </a:t>
            </a:r>
            <a:r>
              <a:rPr lang="pt-BR" sz="2400" dirty="0" smtClean="0">
                <a:latin typeface="+mn-lt"/>
              </a:rPr>
              <a:t>saudável a </a:t>
            </a:r>
            <a:r>
              <a:rPr lang="pt-BR" sz="2400" dirty="0">
                <a:latin typeface="+mn-lt"/>
              </a:rPr>
              <a:t>100% dos hipertensos e diabéticos acompanhados.</a:t>
            </a: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043608" y="301625"/>
            <a:ext cx="7640017" cy="751111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Objetivo: Promoção da </a:t>
            </a:r>
            <a:r>
              <a:rPr lang="pt-BR" sz="2400" dirty="0" smtClean="0">
                <a:solidFill>
                  <a:schemeClr val="tx1"/>
                </a:solidFill>
              </a:rPr>
              <a:t>saúde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06998"/>
              </p:ext>
            </p:extLst>
          </p:nvPr>
        </p:nvGraphicFramePr>
        <p:xfrm>
          <a:off x="1115616" y="2564904"/>
          <a:ext cx="7416824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043608" y="155679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dirty="0">
                <a:latin typeface="+mn-lt"/>
              </a:rPr>
              <a:t>Meta: Garantir orientação sobre </a:t>
            </a:r>
            <a:r>
              <a:rPr lang="pt-BR" sz="2400" dirty="0" smtClean="0">
                <a:latin typeface="+mn-lt"/>
              </a:rPr>
              <a:t>atividade </a:t>
            </a:r>
            <a:r>
              <a:rPr lang="pt-BR" sz="2400" dirty="0">
                <a:latin typeface="+mn-lt"/>
              </a:rPr>
              <a:t>física </a:t>
            </a:r>
            <a:r>
              <a:rPr lang="pt-BR" sz="2400" dirty="0" smtClean="0">
                <a:latin typeface="+mn-lt"/>
              </a:rPr>
              <a:t>a </a:t>
            </a:r>
            <a:r>
              <a:rPr lang="pt-BR" sz="2400" dirty="0">
                <a:latin typeface="+mn-lt"/>
              </a:rPr>
              <a:t>100% dos hipertensos e diabéticos acompanhados.</a:t>
            </a: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43608" y="301625"/>
            <a:ext cx="7640017" cy="751111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Objetivo: Promoção da </a:t>
            </a:r>
            <a:r>
              <a:rPr lang="pt-BR" sz="2400" dirty="0" smtClean="0">
                <a:solidFill>
                  <a:schemeClr val="tx1"/>
                </a:solidFill>
              </a:rPr>
              <a:t>saúde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867339"/>
              </p:ext>
            </p:extLst>
          </p:nvPr>
        </p:nvGraphicFramePr>
        <p:xfrm>
          <a:off x="1043608" y="2420888"/>
          <a:ext cx="74888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971600" y="1484784"/>
            <a:ext cx="7736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dirty="0">
                <a:latin typeface="+mn-lt"/>
              </a:rPr>
              <a:t>Meta: Garantir orientação sobre </a:t>
            </a:r>
            <a:r>
              <a:rPr lang="pt-BR" sz="2400" dirty="0" smtClean="0">
                <a:latin typeface="+mn-lt"/>
              </a:rPr>
              <a:t>risco </a:t>
            </a:r>
            <a:r>
              <a:rPr lang="pt-BR" sz="2400" dirty="0">
                <a:latin typeface="+mn-lt"/>
              </a:rPr>
              <a:t>ao tabagismo a 100% dos hipertensos e diabéticos acompanhados.</a:t>
            </a: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43608" y="301625"/>
            <a:ext cx="7640017" cy="751111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Objetivo: Promoção da </a:t>
            </a:r>
            <a:r>
              <a:rPr lang="pt-BR" sz="2400" dirty="0" smtClean="0">
                <a:solidFill>
                  <a:schemeClr val="tx1"/>
                </a:solidFill>
              </a:rPr>
              <a:t>saúde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ço Reservado para Conteúdo 6"/>
          <p:cNvSpPr>
            <a:spLocks noGrp="1"/>
          </p:cNvSpPr>
          <p:nvPr>
            <p:ph idx="1"/>
          </p:nvPr>
        </p:nvSpPr>
        <p:spPr>
          <a:xfrm>
            <a:off x="971600" y="1556792"/>
            <a:ext cx="7848600" cy="2088232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Meta</a:t>
            </a:r>
            <a:r>
              <a:rPr lang="pt-BR" sz="2400" dirty="0"/>
              <a:t>: </a:t>
            </a:r>
            <a:r>
              <a:rPr lang="pt-BR" sz="2400" dirty="0" smtClean="0"/>
              <a:t>Investigar em </a:t>
            </a:r>
            <a:r>
              <a:rPr lang="pt-BR" sz="2400" dirty="0"/>
              <a:t>100% das </a:t>
            </a:r>
            <a:r>
              <a:rPr lang="pt-BR" sz="2400" dirty="0" smtClean="0"/>
              <a:t>famílias a </a:t>
            </a:r>
            <a:r>
              <a:rPr lang="pt-BR" sz="2400" dirty="0"/>
              <a:t>situação de </a:t>
            </a:r>
            <a:r>
              <a:rPr lang="pt-BR" sz="2400" dirty="0" smtClean="0"/>
              <a:t>saúde.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Assistência das necessidades de saúde de acordo com a situação encontrada.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899592" y="301625"/>
            <a:ext cx="7784033" cy="1039143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Objetivo: Realizar </a:t>
            </a:r>
            <a:r>
              <a:rPr lang="pt-BR" sz="2400" dirty="0">
                <a:solidFill>
                  <a:schemeClr val="tx1"/>
                </a:solidFill>
              </a:rPr>
              <a:t>ações de promoção à saúde e prevenção de doenças nas famílias dos hipertensos e/ou diabéticos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Pergaminho vertical 2"/>
          <p:cNvSpPr/>
          <p:nvPr/>
        </p:nvSpPr>
        <p:spPr>
          <a:xfrm>
            <a:off x="1259632" y="3861048"/>
            <a:ext cx="2664296" cy="2232248"/>
          </a:xfrm>
          <a:prstGeom prst="verticalScroll">
            <a:avLst>
              <a:gd name="adj" fmla="val 587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Vacina</a:t>
            </a:r>
            <a:r>
              <a:rPr lang="en-US" sz="2400" dirty="0" smtClean="0">
                <a:solidFill>
                  <a:schemeClr val="tx1"/>
                </a:solidFill>
              </a:rPr>
              <a:t>, PCCUM,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Puericultura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Educação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Saúde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Texto explicativo em forma de nuvem 3"/>
          <p:cNvSpPr/>
          <p:nvPr/>
        </p:nvSpPr>
        <p:spPr>
          <a:xfrm>
            <a:off x="4716016" y="3356992"/>
            <a:ext cx="3528392" cy="2520280"/>
          </a:xfrm>
          <a:prstGeom prst="cloudCallout">
            <a:avLst>
              <a:gd name="adj1" fmla="val -77166"/>
              <a:gd name="adj2" fmla="val 15709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Ações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Programáticas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Risco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vulnerabilidade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01625"/>
            <a:ext cx="7712025" cy="679103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DISCUSSÃO</a:t>
            </a:r>
          </a:p>
        </p:txBody>
      </p:sp>
      <p:sp>
        <p:nvSpPr>
          <p:cNvPr id="186370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628800"/>
            <a:ext cx="7712075" cy="395989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800" dirty="0" smtClean="0"/>
              <a:t>Importância da intervenção para a equipe</a:t>
            </a:r>
          </a:p>
          <a:p>
            <a:pPr eaLnBrk="1" hangingPunct="1">
              <a:buFont typeface="Wingdings" pitchFamily="2" charset="2"/>
              <a:buNone/>
            </a:pPr>
            <a:endParaRPr lang="pt-BR" sz="2800" b="1" i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sz="2800" dirty="0" smtClean="0"/>
              <a:t>Qualificação da ESF/Trabalho em equipe e multidisciplinar</a:t>
            </a:r>
          </a:p>
          <a:p>
            <a:pPr marL="0" indent="0" eaLnBrk="1" hangingPunct="1">
              <a:buNone/>
            </a:pPr>
            <a:endParaRPr lang="pt-BR" sz="28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err="1" smtClean="0"/>
              <a:t>Vínculo</a:t>
            </a:r>
            <a:r>
              <a:rPr lang="en-US" sz="2800" dirty="0" smtClean="0"/>
              <a:t> com a </a:t>
            </a:r>
            <a:r>
              <a:rPr lang="en-US" sz="2800" dirty="0" err="1" smtClean="0"/>
              <a:t>comunidade</a:t>
            </a:r>
            <a:endParaRPr lang="en-US" sz="2800" dirty="0" smtClean="0"/>
          </a:p>
          <a:p>
            <a:pPr marL="0" indent="0" eaLnBrk="1" hangingPunct="1">
              <a:buNone/>
            </a:pPr>
            <a:endParaRPr lang="pt-BR" sz="28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err="1" smtClean="0"/>
              <a:t>Impacto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outras</a:t>
            </a:r>
            <a:r>
              <a:rPr lang="en-US" sz="2800" dirty="0" smtClean="0"/>
              <a:t> </a:t>
            </a:r>
            <a:r>
              <a:rPr lang="en-US" sz="2800" dirty="0" err="1" smtClean="0"/>
              <a:t>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programáticas</a:t>
            </a:r>
            <a:endParaRPr lang="en-US" sz="2800" dirty="0" smtClean="0"/>
          </a:p>
          <a:p>
            <a:pPr marL="0" indent="0" eaLnBrk="1" hangingPunct="1"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01625"/>
            <a:ext cx="7568009" cy="679103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DISCUSSÃO</a:t>
            </a:r>
          </a:p>
        </p:txBody>
      </p:sp>
      <p:sp>
        <p:nvSpPr>
          <p:cNvPr id="18739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556792"/>
            <a:ext cx="7640637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 smtClean="0"/>
              <a:t>Importância da intervenção para o serviço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800" b="1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Organização do programa de atenção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Acolhimento humanizado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Prioridade</a:t>
            </a:r>
            <a:r>
              <a:rPr lang="en-US" sz="2800" dirty="0" smtClean="0"/>
              <a:t> no </a:t>
            </a:r>
            <a:r>
              <a:rPr lang="en-US" sz="2800" dirty="0" err="1" smtClean="0"/>
              <a:t>atendimento</a:t>
            </a: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Redução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problemas</a:t>
            </a:r>
            <a:r>
              <a:rPr lang="en-US" sz="2800" dirty="0" smtClean="0"/>
              <a:t> </a:t>
            </a:r>
            <a:r>
              <a:rPr lang="en-US" sz="2800" dirty="0" err="1" smtClean="0"/>
              <a:t>odontológicos</a:t>
            </a:r>
            <a:endParaRPr lang="pt-BR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712075" cy="607095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DISCUSSÃO</a:t>
            </a:r>
          </a:p>
        </p:txBody>
      </p:sp>
      <p:sp>
        <p:nvSpPr>
          <p:cNvPr id="188418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84784"/>
            <a:ext cx="7272808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Intervenção</a:t>
            </a:r>
            <a:r>
              <a:rPr lang="en-US" sz="2800" dirty="0" smtClean="0"/>
              <a:t> X </a:t>
            </a:r>
            <a:r>
              <a:rPr lang="en-US" sz="2800" dirty="0" err="1" smtClean="0"/>
              <a:t>Comunidade</a:t>
            </a:r>
            <a:endParaRPr lang="en-US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Maior conscientização quanto à doença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Mudanças de hábitos modificáveis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Incentivo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engajamento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público</a:t>
            </a:r>
            <a:endParaRPr lang="en-US" sz="2800" dirty="0" smtClean="0"/>
          </a:p>
          <a:p>
            <a:pPr marL="0" indent="0"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677" y="354737"/>
            <a:ext cx="7313612" cy="770007"/>
          </a:xfrm>
        </p:spPr>
        <p:txBody>
          <a:bodyPr/>
          <a:lstStyle/>
          <a:p>
            <a:r>
              <a:rPr lang="en-US" sz="3200" b="1" i="1" dirty="0">
                <a:solidFill>
                  <a:schemeClr val="tx1"/>
                </a:solidFill>
              </a:rPr>
              <a:t>INTRODUÇÃO</a:t>
            </a:r>
            <a:endParaRPr lang="pt-BR" sz="3200" dirty="0"/>
          </a:p>
        </p:txBody>
      </p:sp>
      <p:sp>
        <p:nvSpPr>
          <p:cNvPr id="5" name="Canto dobrado 4"/>
          <p:cNvSpPr/>
          <p:nvPr/>
        </p:nvSpPr>
        <p:spPr>
          <a:xfrm>
            <a:off x="611560" y="1747322"/>
            <a:ext cx="3091284" cy="830924"/>
          </a:xfrm>
          <a:prstGeom prst="foldedCorner">
            <a:avLst>
              <a:gd name="adj" fmla="val 30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000000"/>
                </a:solidFill>
              </a:rPr>
              <a:t>UBS Santo Antônio </a:t>
            </a:r>
            <a:r>
              <a:rPr lang="pt-BR" sz="2400" dirty="0" smtClean="0">
                <a:solidFill>
                  <a:schemeClr val="tx1"/>
                </a:solidFill>
              </a:rPr>
              <a:t>03 ESFSB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Canto dobrado 5"/>
          <p:cNvSpPr/>
          <p:nvPr/>
        </p:nvSpPr>
        <p:spPr>
          <a:xfrm>
            <a:off x="6402683" y="1786157"/>
            <a:ext cx="1173361" cy="792088"/>
          </a:xfrm>
          <a:prstGeom prst="foldedCorner">
            <a:avLst>
              <a:gd name="adj" fmla="val 102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01 </a:t>
            </a:r>
            <a:r>
              <a:rPr lang="pt-BR" sz="2400" dirty="0" smtClean="0">
                <a:solidFill>
                  <a:schemeClr val="tx1"/>
                </a:solidFill>
              </a:rPr>
              <a:t>NASF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strela de 8 pontas 6"/>
          <p:cNvSpPr/>
          <p:nvPr/>
        </p:nvSpPr>
        <p:spPr>
          <a:xfrm>
            <a:off x="3547091" y="3046017"/>
            <a:ext cx="2706811" cy="1063594"/>
          </a:xfrm>
          <a:prstGeom prst="star8">
            <a:avLst>
              <a:gd name="adj" fmla="val 330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ESFSB 19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4.000 hab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Seta para a esquerda e para a direita 7"/>
          <p:cNvSpPr/>
          <p:nvPr/>
        </p:nvSpPr>
        <p:spPr>
          <a:xfrm>
            <a:off x="4478483" y="2061042"/>
            <a:ext cx="1216152" cy="35984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043608" y="1516489"/>
            <a:ext cx="3312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Arial"/>
              </a:rPr>
              <a:t>     </a:t>
            </a:r>
            <a:endParaRPr lang="pt-BR" dirty="0"/>
          </a:p>
        </p:txBody>
      </p:sp>
      <p:sp>
        <p:nvSpPr>
          <p:cNvPr id="19" name="Canto dobrado 18"/>
          <p:cNvSpPr/>
          <p:nvPr/>
        </p:nvSpPr>
        <p:spPr>
          <a:xfrm>
            <a:off x="6412936" y="3219438"/>
            <a:ext cx="2376264" cy="1145666"/>
          </a:xfrm>
          <a:prstGeom prst="foldedCorner">
            <a:avLst>
              <a:gd name="adj" fmla="val 131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Agricultura Programa Bolsa </a:t>
            </a:r>
            <a:r>
              <a:rPr lang="pt-BR" sz="2400" dirty="0">
                <a:solidFill>
                  <a:schemeClr val="tx1"/>
                </a:solidFill>
              </a:rPr>
              <a:t>Família.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339752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3" name="Canto dobrado 22"/>
          <p:cNvSpPr/>
          <p:nvPr/>
        </p:nvSpPr>
        <p:spPr>
          <a:xfrm>
            <a:off x="539552" y="3068960"/>
            <a:ext cx="2880320" cy="1656184"/>
          </a:xfrm>
          <a:prstGeom prst="foldedCorner">
            <a:avLst>
              <a:gd name="adj" fmla="val 87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</a:rPr>
              <a:t>Baixo </a:t>
            </a:r>
            <a:r>
              <a:rPr lang="pt-BR" sz="2400" dirty="0">
                <a:solidFill>
                  <a:schemeClr val="tx1"/>
                </a:solidFill>
              </a:rPr>
              <a:t>poder aquisitivo e </a:t>
            </a:r>
            <a:r>
              <a:rPr lang="pt-BR" sz="2400" dirty="0" smtClean="0">
                <a:solidFill>
                  <a:schemeClr val="tx1"/>
                </a:solidFill>
              </a:rPr>
              <a:t>nível </a:t>
            </a:r>
            <a:r>
              <a:rPr lang="pt-BR" sz="2400" dirty="0">
                <a:solidFill>
                  <a:schemeClr val="tx1"/>
                </a:solidFill>
              </a:rPr>
              <a:t>de </a:t>
            </a:r>
            <a:r>
              <a:rPr lang="pt-BR" sz="2400" dirty="0" smtClean="0">
                <a:solidFill>
                  <a:schemeClr val="tx1"/>
                </a:solidFill>
              </a:rPr>
              <a:t>escolaridade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Analfabetismo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156352" y="5214391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+mn-lt"/>
              </a:rPr>
              <a:t>Médico, enfermeiro</a:t>
            </a:r>
            <a:r>
              <a:rPr lang="pt-BR" sz="2400" dirty="0">
                <a:latin typeface="+mn-lt"/>
              </a:rPr>
              <a:t>, </a:t>
            </a:r>
            <a:r>
              <a:rPr lang="pt-BR" sz="2400" dirty="0" smtClean="0">
                <a:latin typeface="+mn-lt"/>
              </a:rPr>
              <a:t>técnico </a:t>
            </a:r>
            <a:r>
              <a:rPr lang="pt-BR" sz="2400" dirty="0">
                <a:latin typeface="+mn-lt"/>
              </a:rPr>
              <a:t>de enfermagem, </a:t>
            </a:r>
            <a:r>
              <a:rPr lang="pt-BR" sz="2400" dirty="0" smtClean="0">
                <a:latin typeface="+mn-lt"/>
              </a:rPr>
              <a:t>odontólogo</a:t>
            </a:r>
            <a:r>
              <a:rPr lang="pt-BR" sz="2400" dirty="0">
                <a:latin typeface="+mn-lt"/>
              </a:rPr>
              <a:t>, </a:t>
            </a:r>
            <a:r>
              <a:rPr lang="pt-BR" sz="2400" dirty="0" smtClean="0">
                <a:latin typeface="+mn-lt"/>
              </a:rPr>
              <a:t>ACD e 10 ACS</a:t>
            </a:r>
            <a:endParaRPr lang="pt-BR" sz="2400" dirty="0">
              <a:latin typeface="+mn-lt"/>
            </a:endParaRPr>
          </a:p>
        </p:txBody>
      </p:sp>
      <p:sp>
        <p:nvSpPr>
          <p:cNvPr id="31" name="Seta para cima e para baixo 30"/>
          <p:cNvSpPr/>
          <p:nvPr/>
        </p:nvSpPr>
        <p:spPr>
          <a:xfrm>
            <a:off x="4741020" y="4365104"/>
            <a:ext cx="345539" cy="720080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0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01625"/>
            <a:ext cx="7856537" cy="751111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DISCUSSÃO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556792"/>
            <a:ext cx="7343775" cy="44577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2800" dirty="0" smtClean="0"/>
              <a:t>Incorporação da intervenção à rotina do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sz="2800" dirty="0" smtClean="0"/>
              <a:t>serviço 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800" b="1" i="1" u="sng" dirty="0" smtClean="0">
              <a:solidFill>
                <a:schemeClr val="tx2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800" dirty="0" smtClean="0"/>
              <a:t>A </a:t>
            </a:r>
            <a:r>
              <a:rPr lang="en-US" sz="2800" dirty="0" err="1" smtClean="0"/>
              <a:t>intervenção</a:t>
            </a:r>
            <a:r>
              <a:rPr lang="en-US" sz="2800" dirty="0" smtClean="0"/>
              <a:t> </a:t>
            </a:r>
            <a:r>
              <a:rPr lang="en-US" sz="2800" dirty="0" err="1" smtClean="0"/>
              <a:t>foi</a:t>
            </a:r>
            <a:r>
              <a:rPr lang="en-US" sz="2800" dirty="0" smtClean="0"/>
              <a:t> </a:t>
            </a:r>
            <a:r>
              <a:rPr lang="en-US" sz="2800" dirty="0" err="1" smtClean="0"/>
              <a:t>incorporada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ESF</a:t>
            </a:r>
          </a:p>
          <a:p>
            <a:pPr marL="0" indent="0" algn="just" eaLnBrk="1" hangingPunct="1">
              <a:buNone/>
            </a:pPr>
            <a:endParaRPr lang="en-US" sz="28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sz="2800" dirty="0" err="1" smtClean="0"/>
              <a:t>Rever</a:t>
            </a:r>
            <a:r>
              <a:rPr lang="en-US" sz="2800" dirty="0" smtClean="0"/>
              <a:t> </a:t>
            </a:r>
            <a:r>
              <a:rPr lang="en-US" sz="2800" dirty="0" err="1" smtClean="0"/>
              <a:t>entraves</a:t>
            </a:r>
            <a:r>
              <a:rPr lang="en-US" sz="2800" dirty="0" smtClean="0"/>
              <a:t> para </a:t>
            </a:r>
            <a:r>
              <a:rPr lang="en-US" sz="2800" dirty="0" err="1" smtClean="0"/>
              <a:t>otimizar</a:t>
            </a:r>
            <a:r>
              <a:rPr lang="en-US" sz="2800" dirty="0" smtClean="0"/>
              <a:t> as </a:t>
            </a:r>
            <a:r>
              <a:rPr lang="en-US" sz="2800" dirty="0" err="1" smtClean="0"/>
              <a:t>ações</a:t>
            </a:r>
            <a:endParaRPr lang="en-US" sz="2800" dirty="0" smtClean="0"/>
          </a:p>
          <a:p>
            <a:pPr marL="0" indent="0" algn="just" eaLnBrk="1" hangingPunct="1">
              <a:buNone/>
            </a:pPr>
            <a:endParaRPr lang="pt-BR" sz="2800" dirty="0" smtClean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sz="2800" dirty="0" smtClean="0"/>
              <a:t>Ampliação para outras ESF inseridas na UBS</a:t>
            </a:r>
          </a:p>
          <a:p>
            <a:pPr marL="0" indent="0" algn="just" eaLnBrk="1" hangingPunct="1"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458075" cy="647353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REFLEXÃO CRÍTICA</a:t>
            </a:r>
          </a:p>
        </p:txBody>
      </p:sp>
      <p:sp>
        <p:nvSpPr>
          <p:cNvPr id="190466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557338"/>
            <a:ext cx="7560890" cy="4568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pt-BR" sz="2800" dirty="0" smtClean="0"/>
              <a:t>Expectativas</a:t>
            </a:r>
            <a:r>
              <a:rPr lang="pt-BR" sz="2800" b="1" i="1" dirty="0" smtClean="0">
                <a:solidFill>
                  <a:schemeClr val="tx2"/>
                </a:solidFill>
              </a:rPr>
              <a:t>: </a:t>
            </a:r>
            <a:r>
              <a:rPr lang="pt-BR" sz="2800" dirty="0" smtClean="0"/>
              <a:t>Ansiedade X Amparo do curso</a:t>
            </a:r>
          </a:p>
          <a:p>
            <a:pPr marL="0" indent="0" eaLnBrk="1" hangingPunct="1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/>
              <a:t>Prática profissional: Aprender </a:t>
            </a:r>
            <a:r>
              <a:rPr lang="pt-BR" sz="2800" dirty="0"/>
              <a:t>na prática do cotidiano no </a:t>
            </a:r>
            <a:r>
              <a:rPr lang="pt-BR" sz="2800" dirty="0" smtClean="0"/>
              <a:t>serviço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/>
              <a:t>Aprendizados: Gestão </a:t>
            </a:r>
            <a:r>
              <a:rPr lang="pt-BR" sz="2800" dirty="0"/>
              <a:t>e organização do </a:t>
            </a:r>
            <a:r>
              <a:rPr lang="pt-BR" sz="2800" dirty="0" smtClean="0"/>
              <a:t>serviço/</a:t>
            </a:r>
            <a:r>
              <a:rPr lang="en-US" sz="2800" dirty="0" err="1" smtClean="0"/>
              <a:t>Engajamento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público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60648"/>
            <a:ext cx="7712075" cy="59766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i="1" dirty="0" smtClean="0">
                <a:latin typeface="+mj-lt"/>
              </a:rPr>
              <a:t>O </a:t>
            </a:r>
            <a:r>
              <a:rPr lang="en-US" sz="2800" b="1" i="1" dirty="0" err="1" smtClean="0">
                <a:latin typeface="+mj-lt"/>
              </a:rPr>
              <a:t>que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representou</a:t>
            </a:r>
            <a:r>
              <a:rPr lang="en-US" sz="2800" b="1" i="1" dirty="0" smtClean="0">
                <a:latin typeface="+mj-lt"/>
              </a:rPr>
              <a:t> o </a:t>
            </a:r>
            <a:r>
              <a:rPr lang="en-US" sz="2800" b="1" i="1" dirty="0" err="1" smtClean="0">
                <a:latin typeface="+mj-lt"/>
              </a:rPr>
              <a:t>projeto</a:t>
            </a:r>
            <a:r>
              <a:rPr lang="en-US" sz="2800" b="1" i="1" dirty="0" smtClean="0">
                <a:latin typeface="+mj-lt"/>
              </a:rPr>
              <a:t> de </a:t>
            </a:r>
            <a:r>
              <a:rPr lang="en-US" sz="2800" b="1" i="1" dirty="0" err="1" smtClean="0">
                <a:latin typeface="+mj-lt"/>
              </a:rPr>
              <a:t>intervenção</a:t>
            </a:r>
            <a:r>
              <a:rPr lang="en-US" sz="2800" b="1" i="1" dirty="0" smtClean="0">
                <a:latin typeface="+mj-lt"/>
              </a:rPr>
              <a:t> para a </a:t>
            </a:r>
            <a:r>
              <a:rPr lang="en-US" sz="2800" b="1" i="1" dirty="0" err="1" smtClean="0">
                <a:latin typeface="+mj-lt"/>
              </a:rPr>
              <a:t>especializanda</a:t>
            </a:r>
            <a:r>
              <a:rPr lang="en-US" sz="2800" b="1" i="1" dirty="0" smtClean="0">
                <a:latin typeface="+mj-lt"/>
              </a:rPr>
              <a:t>?</a:t>
            </a:r>
          </a:p>
          <a:p>
            <a:pPr marL="0" indent="0" eaLnBrk="1" hangingPunct="1">
              <a:buNone/>
            </a:pPr>
            <a:endParaRPr lang="en-US" sz="2800" b="1" i="1" dirty="0" smtClean="0"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 err="1" smtClean="0"/>
              <a:t>Desafio</a:t>
            </a:r>
            <a:r>
              <a:rPr lang="en-US" sz="2800" dirty="0" smtClean="0"/>
              <a:t>/</a:t>
            </a:r>
            <a:r>
              <a:rPr lang="en-US" sz="2800" dirty="0" err="1" smtClean="0"/>
              <a:t>Grandes</a:t>
            </a:r>
            <a:r>
              <a:rPr lang="en-US" sz="2800" dirty="0" smtClean="0"/>
              <a:t> </a:t>
            </a:r>
            <a:r>
              <a:rPr lang="en-US" sz="2800" dirty="0" err="1" smtClean="0"/>
              <a:t>conquistas</a:t>
            </a: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ações</a:t>
            </a:r>
            <a:r>
              <a:rPr lang="en-US" sz="2800" dirty="0" smtClean="0"/>
              <a:t> e </a:t>
            </a:r>
            <a:r>
              <a:rPr lang="en-US" sz="2800" dirty="0" err="1" smtClean="0"/>
              <a:t>atitude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Um </a:t>
            </a:r>
            <a:r>
              <a:rPr lang="en-US" sz="2800" dirty="0" err="1" smtClean="0"/>
              <a:t>exemplo</a:t>
            </a:r>
            <a:r>
              <a:rPr lang="en-US" sz="2800" dirty="0" smtClean="0"/>
              <a:t> a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seguido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profissional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Atuar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implementação</a:t>
            </a:r>
            <a:r>
              <a:rPr lang="en-US" sz="2800" dirty="0" smtClean="0"/>
              <a:t> de outros </a:t>
            </a:r>
            <a:r>
              <a:rPr lang="en-US" sz="2800" dirty="0" err="1" smtClean="0"/>
              <a:t>programas</a:t>
            </a:r>
            <a:endParaRPr lang="en-US" sz="2800" dirty="0" smtClean="0"/>
          </a:p>
          <a:p>
            <a:pPr marL="0" indent="0" eaLnBrk="1" hangingPunct="1"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32848" cy="1143000"/>
          </a:xfrm>
          <a:ln>
            <a:noFill/>
          </a:ln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rgbClr val="00B0F0"/>
                </a:solidFill>
                <a:latin typeface="Mistral" panose="03090702030407020403" pitchFamily="66" charset="0"/>
              </a:rPr>
              <a:t>OBRIGADA!!!</a:t>
            </a:r>
            <a:endParaRPr lang="pt-BR" sz="6000" b="1" i="1" dirty="0">
              <a:solidFill>
                <a:srgbClr val="00B0F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704856" cy="4896543"/>
          </a:xfrm>
        </p:spPr>
      </p:pic>
    </p:spTree>
    <p:extLst>
      <p:ext uri="{BB962C8B-B14F-4D97-AF65-F5344CB8AC3E}">
        <p14:creationId xmlns:p14="http://schemas.microsoft.com/office/powerpoint/2010/main" val="28492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8" y="332656"/>
            <a:ext cx="7169794" cy="799306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213"/>
            <a:ext cx="7499176" cy="417705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Acompanhamento mensal do </a:t>
            </a:r>
            <a:r>
              <a:rPr lang="en-US" sz="2800" dirty="0" err="1" smtClean="0"/>
              <a:t>público-alvo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Mensuração antropométrica, aferição da PA e glicose/entrega de medicamento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Acompanhamento</a:t>
            </a:r>
            <a:r>
              <a:rPr lang="en-US" sz="2800" dirty="0" smtClean="0"/>
              <a:t> </a:t>
            </a:r>
            <a:r>
              <a:rPr lang="en-US" sz="2800" dirty="0" err="1" smtClean="0"/>
              <a:t>centralizado</a:t>
            </a:r>
            <a:r>
              <a:rPr lang="en-US" sz="2800" dirty="0" smtClean="0"/>
              <a:t> no </a:t>
            </a:r>
            <a:r>
              <a:rPr lang="en-US" sz="2800" dirty="0" err="1" smtClean="0"/>
              <a:t>médico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Nao segue </a:t>
            </a:r>
            <a:r>
              <a:rPr lang="en-US" sz="2800" dirty="0" err="1" smtClean="0"/>
              <a:t>protocolo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20688"/>
            <a:ext cx="7313612" cy="679103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OBJETIVO GERAL</a:t>
            </a:r>
            <a:r>
              <a:rPr lang="pt-BR" sz="2800" b="1" i="1" dirty="0" smtClean="0"/>
              <a:t>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628800"/>
            <a:ext cx="7496001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/>
              <a:t>Melhorar </a:t>
            </a:r>
            <a:r>
              <a:rPr lang="pt-BR" sz="2400" dirty="0"/>
              <a:t>o programa de atenção à saúde dos adultos hipertensos e diabéticos na Unidade Básica de Saúde Santo Antônio – Equipe Saúde da Família 19 do município de Itacoatiara, Amazonas.</a:t>
            </a:r>
          </a:p>
          <a:p>
            <a:pPr marL="0" indent="0">
              <a:buNone/>
            </a:pPr>
            <a:endParaRPr lang="pt-BR" sz="2800" dirty="0"/>
          </a:p>
          <a:p>
            <a:pPr marL="0" lvl="0" indent="0">
              <a:buNone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128718" cy="751111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715200" cy="41764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/>
              <a:t>Intervenção de abril </a:t>
            </a:r>
            <a:r>
              <a:rPr lang="pt-BR" sz="2800" dirty="0"/>
              <a:t>a </a:t>
            </a:r>
            <a:r>
              <a:rPr lang="pt-BR" sz="2800" dirty="0" smtClean="0"/>
              <a:t>julho </a:t>
            </a:r>
            <a:r>
              <a:rPr lang="pt-BR" sz="2800" dirty="0"/>
              <a:t>de </a:t>
            </a:r>
            <a:r>
              <a:rPr lang="pt-BR" sz="2800" dirty="0" smtClean="0"/>
              <a:t>2013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/>
              <a:t>Protocolo </a:t>
            </a:r>
            <a:r>
              <a:rPr lang="pt-BR" sz="2800" dirty="0"/>
              <a:t>de HAS e DM do MS (</a:t>
            </a:r>
            <a:r>
              <a:rPr lang="pt-BR" sz="2800" dirty="0" smtClean="0"/>
              <a:t>2006)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/>
              <a:t>Acima </a:t>
            </a:r>
            <a:r>
              <a:rPr lang="pt-BR" sz="2800" dirty="0"/>
              <a:t>de 18 </a:t>
            </a:r>
            <a:r>
              <a:rPr lang="pt-BR" sz="2800" dirty="0" smtClean="0"/>
              <a:t>anos cadastrados </a:t>
            </a:r>
            <a:r>
              <a:rPr lang="pt-BR" sz="2800" dirty="0"/>
              <a:t>e não </a:t>
            </a:r>
            <a:r>
              <a:rPr lang="pt-BR" sz="2800" dirty="0" smtClean="0"/>
              <a:t>cadastrados na UBS e HIPERDIA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/>
              <a:t>VD: Idosos desacompanhados com </a:t>
            </a:r>
            <a:r>
              <a:rPr lang="pt-BR" sz="2800" dirty="0"/>
              <a:t>condições </a:t>
            </a:r>
            <a:r>
              <a:rPr lang="pt-BR" sz="2800" dirty="0" err="1"/>
              <a:t>bio-psicossociais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eaLnBrk="1" hangingPunct="1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646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7712025" cy="4313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Capacitação da equipe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Cadastramento e atualização </a:t>
            </a:r>
            <a:r>
              <a:rPr lang="pt-BR" sz="2800" dirty="0" smtClean="0"/>
              <a:t>no HIPERDIA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Busca ativa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Prioridade no agendamento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3200" dirty="0" smtClean="0"/>
          </a:p>
          <a:p>
            <a:pPr>
              <a:buFont typeface="Wingdings" panose="05000000000000000000" pitchFamily="2" charset="2"/>
              <a:buChar char="q"/>
            </a:pPr>
            <a:endParaRPr lang="pt-BR" sz="32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128718" cy="751111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4386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700808"/>
            <a:ext cx="7313612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Caixa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 smtClean="0"/>
              <a:t>sugestão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/>
              <a:t>Parcerias</a:t>
            </a:r>
            <a:r>
              <a:rPr lang="en-US" sz="2800" dirty="0" smtClean="0"/>
              <a:t> com </a:t>
            </a:r>
            <a:r>
              <a:rPr lang="en-US" sz="2800" dirty="0" err="1" smtClean="0"/>
              <a:t>instituições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Avaliação</a:t>
            </a:r>
            <a:r>
              <a:rPr lang="en-US" sz="2800" dirty="0"/>
              <a:t> da </a:t>
            </a:r>
            <a:r>
              <a:rPr lang="en-US" sz="2800" dirty="0" err="1"/>
              <a:t>situação</a:t>
            </a:r>
            <a:r>
              <a:rPr lang="en-US" sz="2800" dirty="0"/>
              <a:t> de </a:t>
            </a:r>
            <a:r>
              <a:rPr lang="en-US" sz="2800" dirty="0" err="1"/>
              <a:t>saúde</a:t>
            </a:r>
            <a:r>
              <a:rPr lang="en-US" sz="2800" dirty="0"/>
              <a:t> </a:t>
            </a:r>
            <a:r>
              <a:rPr lang="en-US" sz="2800" dirty="0" smtClean="0"/>
              <a:t>dos </a:t>
            </a:r>
            <a:r>
              <a:rPr lang="en-US" sz="2800" dirty="0" err="1" smtClean="0"/>
              <a:t>familiares</a:t>
            </a:r>
            <a:r>
              <a:rPr lang="en-US" sz="2800" dirty="0" smtClean="0"/>
              <a:t> 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128718" cy="751111"/>
          </a:xfrm>
        </p:spPr>
        <p:txBody>
          <a:bodyPr/>
          <a:lstStyle/>
          <a:p>
            <a:pPr eaLnBrk="1" hangingPunct="1"/>
            <a:r>
              <a:rPr lang="pt-BR" sz="3200" b="1" i="1" dirty="0" smtClean="0">
                <a:solidFill>
                  <a:schemeClr val="tx1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590459057"/>
      </p:ext>
    </p:extLst>
  </p:cSld>
  <p:clrMapOvr>
    <a:masterClrMapping/>
  </p:clrMapOvr>
</p:sld>
</file>

<file path=ppt/theme/theme1.xml><?xml version="1.0" encoding="utf-8"?>
<a:theme xmlns:a="http://schemas.openxmlformats.org/drawingml/2006/main" name="CLAUDIELE_tcc_defesa">
  <a:themeElements>
    <a:clrScheme name="Personalizada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CLAUDIELE_tcc_defesa</Template>
  <TotalTime>2732</TotalTime>
  <Words>1933</Words>
  <Application>Microsoft Office PowerPoint</Application>
  <PresentationFormat>Apresentação na tela (4:3)</PresentationFormat>
  <Paragraphs>427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45" baseType="lpstr">
      <vt:lpstr>CLAUDIELE_tcc_defesa</vt:lpstr>
      <vt:lpstr>Tema do Office</vt:lpstr>
      <vt:lpstr>Melhoria da Atenção à Saúde dos Hipertensos e Diabéticos na UBS Santo Antônio, em Itacoatiara/AM</vt:lpstr>
      <vt:lpstr>INTRODUÇÃO</vt:lpstr>
      <vt:lpstr>INTRODUÇÃO </vt:lpstr>
      <vt:lpstr>INTRODUÇÃO</vt:lpstr>
      <vt:lpstr>INTRODUÇÃO</vt:lpstr>
      <vt:lpstr>OBJETIVO GERAL </vt:lpstr>
      <vt:lpstr>METODOLOGIA</vt:lpstr>
      <vt:lpstr>METODOLOGIA</vt:lpstr>
      <vt:lpstr>METODOLOGIA</vt:lpstr>
      <vt:lpstr>METODOLOGIA</vt:lpstr>
      <vt:lpstr> METODOLOGIA</vt:lpstr>
      <vt:lpstr>AÇÕES DA INTERVENÇÃO</vt:lpstr>
      <vt:lpstr>GRUPO DE HIPERTENSO E DIABÉTICO</vt:lpstr>
      <vt:lpstr>PRÁTICA DE ATIVIDADE FÍSICA</vt:lpstr>
      <vt:lpstr>Objetivo: Ampliar a cobertura do programa</vt:lpstr>
      <vt:lpstr>Objetivo: Ampliar a cobertura do programa.</vt:lpstr>
      <vt:lpstr>Objetivo: Melhorar a adesão ao programa.</vt:lpstr>
      <vt:lpstr>Objetivo: Melhorar a adesão ao programa.</vt:lpstr>
      <vt:lpstr>Objetivo: Melhorar a qualidade do atendimento.</vt:lpstr>
      <vt:lpstr>Objetivo: Melhorar a qualidade do atendimento ao diabético.</vt:lpstr>
      <vt:lpstr>Objetivo: Melhorar a qualidade do atendimento ao hipertenso.</vt:lpstr>
      <vt:lpstr>OBJETIVO: Melhorar a qualidade do atendimento.</vt:lpstr>
      <vt:lpstr>Objetivo: Melhorar a qualidade do atendimento.</vt:lpstr>
      <vt:lpstr>Objetivo: Melhorar a qualidade do atendimento.</vt:lpstr>
      <vt:lpstr>Objetivo: Melhorar a qualidade do atendimento.</vt:lpstr>
      <vt:lpstr>Objetivo: Melhorar a qualidade do atendimento.</vt:lpstr>
      <vt:lpstr>Objetivo: Melhorar o registro das informações</vt:lpstr>
      <vt:lpstr>Objetivo: Melhorar a qualidade do atendimento.</vt:lpstr>
      <vt:lpstr>Objetivo: Melhorar a qualidade do atendimento.</vt:lpstr>
      <vt:lpstr>Objetivo: Mapear hipertensos e diabéticos de risco para doença cardiovascular</vt:lpstr>
      <vt:lpstr>Objetivo: Mapear hipertensos e diabéticos de risco para doença cardiovascular</vt:lpstr>
      <vt:lpstr>Objetivo: Promoção da saúde</vt:lpstr>
      <vt:lpstr>Objetivo: Promoção da saúde</vt:lpstr>
      <vt:lpstr>Objetivo: Promoção da saúde</vt:lpstr>
      <vt:lpstr>Objetivo: Promoção da saúde</vt:lpstr>
      <vt:lpstr>Objetivo: Realizar ações de promoção à saúde e prevenção de doenças nas famílias dos hipertensos e/ou diabéticos.</vt:lpstr>
      <vt:lpstr>DISCUSSÃO</vt:lpstr>
      <vt:lpstr>DISCUSSÃO</vt:lpstr>
      <vt:lpstr>DISCUSSÃO</vt:lpstr>
      <vt:lpstr>DISCUSSÃO</vt:lpstr>
      <vt:lpstr>REFLEXÃO CRÍTICA</vt:lpstr>
      <vt:lpstr>Apresentação do PowerPoint</vt:lpstr>
      <vt:lpstr>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dos Hipertensos e Diabéticos na Unidade Básica de Saúde Santo Antônio no município de Itacoatiara, Amazonas</dc:title>
  <dc:creator>Alice Martins</dc:creator>
  <cp:lastModifiedBy>Alice Martins</cp:lastModifiedBy>
  <cp:revision>203</cp:revision>
  <dcterms:created xsi:type="dcterms:W3CDTF">2014-01-14T12:39:05Z</dcterms:created>
  <dcterms:modified xsi:type="dcterms:W3CDTF">2014-02-18T19:03:57Z</dcterms:modified>
</cp:coreProperties>
</file>