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5" r:id="rId5"/>
    <p:sldId id="271" r:id="rId6"/>
    <p:sldId id="276" r:id="rId7"/>
    <p:sldId id="275" r:id="rId8"/>
    <p:sldId id="298" r:id="rId9"/>
    <p:sldId id="277" r:id="rId10"/>
    <p:sldId id="278" r:id="rId11"/>
    <p:sldId id="279" r:id="rId12"/>
    <p:sldId id="280" r:id="rId13"/>
    <p:sldId id="281" r:id="rId14"/>
    <p:sldId id="282" r:id="rId15"/>
    <p:sldId id="283" r:id="rId16"/>
    <p:sldId id="284" r:id="rId17"/>
    <p:sldId id="285" r:id="rId18"/>
    <p:sldId id="289" r:id="rId19"/>
    <p:sldId id="301" r:id="rId20"/>
    <p:sldId id="300" r:id="rId21"/>
    <p:sldId id="302" r:id="rId22"/>
    <p:sldId id="303" r:id="rId23"/>
    <p:sldId id="290" r:id="rId24"/>
    <p:sldId id="304" r:id="rId25"/>
    <p:sldId id="306" r:id="rId26"/>
    <p:sldId id="299" r:id="rId2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80" d="100"/>
          <a:sy n="80" d="100"/>
        </p:scale>
        <p:origin x="-342" y="162"/>
      </p:cViewPr>
      <p:guideLst>
        <p:guide orient="horz" pos="2160"/>
        <p:guide pos="3840"/>
      </p:guideLst>
    </p:cSldViewPr>
  </p:slideViewPr>
  <p:notesTextViewPr>
    <p:cViewPr>
      <p:scale>
        <a:sx n="1" d="1"/>
        <a:sy n="1" d="1"/>
      </p:scale>
      <p:origin x="0" y="0"/>
    </p:cViewPr>
  </p:notesTextViewPr>
  <p:sorterViewPr>
    <p:cViewPr>
      <p:scale>
        <a:sx n="100" d="100"/>
        <a:sy n="100" d="100"/>
      </p:scale>
      <p:origin x="0" y="31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uario\Desktop\especializacao\unidade%203\semana%2015\Coleta%20de%20dados%20Crian&#231;as%20Marcio%20Antunes%20de%20Chaves%20MES%202%20(1)%20(1).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usuario\Desktop\especializacao\unidade%203\semana%2015\Coleta%20de%20dados%20Crian&#231;as%20Marcio%20Antunes%20de%20Chaves%20MES%202%20(1)%20(1).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usuario\Desktop\especializacao\unidade%203\semana%2015\Coleta%20de%20dados%20Crian&#231;as%20Marcio%20Antunes%20de%20Chaves%20MES%202%20(1)%20(1).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usuario\Desktop\especializacao\unidade%203\semana%2015\Coleta%20de%20dados%20Crian&#231;as%20Marcio%20Antunes%20de%20Chaves%20MES%202%20(1)%20(1).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usuario\Desktop\especializacao\unidade%203\semana%2015\Coleta%20de%20dados%20Crian&#231;as%20Marcio%20Antunes%20de%20Chaves%20MES%202%20(1)%20(1).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usuario\Desktop\especializacao\unidade%203\semana%2015\Coleta%20de%20dados%20Crian&#231;as%20Marcio%20Antunes%20de%20Chaves%20MES%202%20(1)%20(1).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oleObject" Target="file:///C:\Users\usuario\Desktop\especializacao\unidade%203\semana%2015\Coleta%20de%20dados%20Crian&#231;as%20Marcio%20Antunes%20de%20Chaves%20MES%202%20(1)%20(1).xls"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C:\Users\usuario\Desktop\especializacao\unidade%203\semana%2015\Coleta%20de%20dados%20Crian&#231;as%20Marcio%20Antunes%20de%20Chaves%20MES%202%20(1)%20(1).xls"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41093048852764"/>
          <c:y val="7.8644784786517069E-2"/>
          <c:w val="0.84757831682330032"/>
          <c:h val="0.82342284137559729"/>
        </c:manualLayout>
      </c:layout>
      <c:barChart>
        <c:barDir val="col"/>
        <c:grouping val="clustered"/>
        <c:varyColors val="0"/>
        <c:ser>
          <c:idx val="0"/>
          <c:order val="0"/>
          <c:tx>
            <c:strRef>
              <c:f>'[Coleta de dados Crianças Marcio Antunes de Chaves MES 2 (1) (1).xls]Indicadores'!$C$4</c:f>
              <c:strCache>
                <c:ptCount val="1"/>
                <c:pt idx="0">
                  <c:v>Proporção de crianças entre zero e 72 meses inscritas no programa da unidade de saúde</c:v>
                </c:pt>
              </c:strCache>
            </c:strRef>
          </c:tx>
          <c:invertIfNegative val="0"/>
          <c:dLbls>
            <c:dLbl>
              <c:idx val="0"/>
              <c:layout>
                <c:manualLayout>
                  <c:x val="0"/>
                  <c:y val="0"/>
                </c:manualLayout>
              </c:layout>
              <c:tx>
                <c:rich>
                  <a:bodyPr/>
                  <a:lstStyle/>
                  <a:p>
                    <a:pPr>
                      <a:defRPr sz="1600"/>
                    </a:pPr>
                    <a:r>
                      <a:rPr lang="en-US" sz="1600" dirty="0"/>
                      <a:t>23,7%</a:t>
                    </a:r>
                  </a:p>
                </c:rich>
              </c:tx>
              <c:spPr/>
              <c:showLegendKey val="0"/>
              <c:showVal val="1"/>
              <c:showCatName val="0"/>
              <c:showSerName val="0"/>
              <c:showPercent val="0"/>
              <c:showBubbleSize val="0"/>
            </c:dLbl>
            <c:dLbl>
              <c:idx val="1"/>
              <c:layout/>
              <c:tx>
                <c:rich>
                  <a:bodyPr/>
                  <a:lstStyle/>
                  <a:p>
                    <a:r>
                      <a:rPr lang="en-US" sz="1600" dirty="0"/>
                      <a:t>40,4%</a:t>
                    </a:r>
                  </a:p>
                </c:rich>
              </c:tx>
              <c:showLegendKey val="0"/>
              <c:showVal val="1"/>
              <c:showCatName val="0"/>
              <c:showSerName val="0"/>
              <c:showPercent val="0"/>
              <c:showBubbleSize val="0"/>
            </c:dLbl>
            <c:dLbl>
              <c:idx val="2"/>
              <c:layout/>
              <c:tx>
                <c:rich>
                  <a:bodyPr/>
                  <a:lstStyle/>
                  <a:p>
                    <a:r>
                      <a:rPr lang="en-US" sz="1600" dirty="0"/>
                      <a:t>48,6%</a:t>
                    </a:r>
                  </a:p>
                </c:rich>
              </c:tx>
              <c:showLegendKey val="0"/>
              <c:showVal val="1"/>
              <c:showCatName val="0"/>
              <c:showSerName val="0"/>
              <c:showPercent val="0"/>
              <c:showBubbleSize val="0"/>
            </c:dLbl>
            <c:dLbl>
              <c:idx val="3"/>
              <c:delete val="1"/>
            </c:dLbl>
            <c:showLegendKey val="0"/>
            <c:showVal val="1"/>
            <c:showCatName val="0"/>
            <c:showSerName val="0"/>
            <c:showPercent val="0"/>
            <c:showBubbleSize val="0"/>
            <c:showLeaderLines val="0"/>
          </c:dLbls>
          <c:cat>
            <c:strRef>
              <c:f>'[Coleta de dados Crianças Marcio Antunes de Chaves MES 2 (1) (1).xls]Indicadores'!$D$3:$G$3</c:f>
              <c:strCache>
                <c:ptCount val="4"/>
                <c:pt idx="0">
                  <c:v>Mês 1</c:v>
                </c:pt>
                <c:pt idx="1">
                  <c:v>Mês 2</c:v>
                </c:pt>
                <c:pt idx="2">
                  <c:v>Mês 3</c:v>
                </c:pt>
                <c:pt idx="3">
                  <c:v>Mês 4</c:v>
                </c:pt>
              </c:strCache>
            </c:strRef>
          </c:cat>
          <c:val>
            <c:numRef>
              <c:f>'[Coleta de dados Crianças Marcio Antunes de Chaves MES 2 (1) (1).xls]Indicadores'!$D$4:$G$4</c:f>
              <c:numCache>
                <c:formatCode>0.0%</c:formatCode>
                <c:ptCount val="4"/>
                <c:pt idx="0">
                  <c:v>0.23673469387755103</c:v>
                </c:pt>
                <c:pt idx="1">
                  <c:v>0.40408163265306124</c:v>
                </c:pt>
                <c:pt idx="2">
                  <c:v>0.48571428571428571</c:v>
                </c:pt>
                <c:pt idx="3">
                  <c:v>0</c:v>
                </c:pt>
              </c:numCache>
            </c:numRef>
          </c:val>
        </c:ser>
        <c:dLbls>
          <c:showLegendKey val="0"/>
          <c:showVal val="1"/>
          <c:showCatName val="0"/>
          <c:showSerName val="0"/>
          <c:showPercent val="0"/>
          <c:showBubbleSize val="0"/>
        </c:dLbls>
        <c:gapWidth val="75"/>
        <c:axId val="84101376"/>
        <c:axId val="84160512"/>
      </c:barChart>
      <c:catAx>
        <c:axId val="84101376"/>
        <c:scaling>
          <c:orientation val="minMax"/>
        </c:scaling>
        <c:delete val="0"/>
        <c:axPos val="b"/>
        <c:numFmt formatCode="General" sourceLinked="1"/>
        <c:majorTickMark val="none"/>
        <c:minorTickMark val="none"/>
        <c:tickLblPos val="nextTo"/>
        <c:txPr>
          <a:bodyPr rot="0" vert="horz"/>
          <a:lstStyle/>
          <a:p>
            <a:pPr>
              <a:defRPr sz="1600"/>
            </a:pPr>
            <a:endParaRPr lang="pt-BR"/>
          </a:p>
        </c:txPr>
        <c:crossAx val="84160512"/>
        <c:crosses val="autoZero"/>
        <c:auto val="1"/>
        <c:lblAlgn val="ctr"/>
        <c:lblOffset val="100"/>
        <c:noMultiLvlLbl val="0"/>
      </c:catAx>
      <c:valAx>
        <c:axId val="84160512"/>
        <c:scaling>
          <c:orientation val="minMax"/>
          <c:max val="1"/>
        </c:scaling>
        <c:delete val="0"/>
        <c:axPos val="l"/>
        <c:numFmt formatCode="0.0%" sourceLinked="1"/>
        <c:majorTickMark val="none"/>
        <c:minorTickMark val="none"/>
        <c:tickLblPos val="nextTo"/>
        <c:txPr>
          <a:bodyPr rot="0" vert="horz"/>
          <a:lstStyle/>
          <a:p>
            <a:pPr>
              <a:defRPr sz="1600"/>
            </a:pPr>
            <a:endParaRPr lang="pt-BR"/>
          </a:p>
        </c:txPr>
        <c:crossAx val="84101376"/>
        <c:crosses val="autoZero"/>
        <c:crossBetween val="between"/>
        <c:majorUnit val="0.1"/>
        <c:minorUnit val="4.0000000000000008E-2"/>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'[Coleta de dados Crianças Marcio Antunes de Chaves MES 2 (1) (1).xls]Indicadores'!$C$9</c:f>
              <c:strCache>
                <c:ptCount val="1"/>
                <c:pt idx="0">
                  <c:v>Proporção de crianças com primeira consulta na primeira semana de vida</c:v>
                </c:pt>
              </c:strCache>
            </c:strRef>
          </c:tx>
          <c:invertIfNegative val="0"/>
          <c:dLbls>
            <c:dLbl>
              <c:idx val="3"/>
              <c:delete val="1"/>
            </c:dLbl>
            <c:txPr>
              <a:bodyPr/>
              <a:lstStyle/>
              <a:p>
                <a:pPr>
                  <a:defRPr sz="1600"/>
                </a:pPr>
                <a:endParaRPr lang="pt-BR"/>
              </a:p>
            </c:txPr>
            <c:showLegendKey val="0"/>
            <c:showVal val="1"/>
            <c:showCatName val="0"/>
            <c:showSerName val="0"/>
            <c:showPercent val="0"/>
            <c:showBubbleSize val="0"/>
            <c:showLeaderLines val="0"/>
          </c:dLbls>
          <c:cat>
            <c:strRef>
              <c:f>'[Coleta de dados Crianças Marcio Antunes de Chaves MES 2 (1) (1).xls]Indicadores'!$D$8:$G$8</c:f>
              <c:strCache>
                <c:ptCount val="4"/>
                <c:pt idx="0">
                  <c:v>Mês 1</c:v>
                </c:pt>
                <c:pt idx="1">
                  <c:v>Mês 2</c:v>
                </c:pt>
                <c:pt idx="2">
                  <c:v>Mês 3</c:v>
                </c:pt>
                <c:pt idx="3">
                  <c:v>Mês 4</c:v>
                </c:pt>
              </c:strCache>
            </c:strRef>
          </c:cat>
          <c:val>
            <c:numRef>
              <c:f>'[Coleta de dados Crianças Marcio Antunes de Chaves MES 2 (1) (1).xls]Indicadores'!$D$9:$G$9</c:f>
              <c:numCache>
                <c:formatCode>0.0%</c:formatCode>
                <c:ptCount val="4"/>
                <c:pt idx="0">
                  <c:v>0.43103448275862066</c:v>
                </c:pt>
                <c:pt idx="1">
                  <c:v>0.33333333333333331</c:v>
                </c:pt>
                <c:pt idx="2">
                  <c:v>0.30252100840336132</c:v>
                </c:pt>
                <c:pt idx="3">
                  <c:v>0</c:v>
                </c:pt>
              </c:numCache>
            </c:numRef>
          </c:val>
        </c:ser>
        <c:dLbls>
          <c:showLegendKey val="0"/>
          <c:showVal val="1"/>
          <c:showCatName val="0"/>
          <c:showSerName val="0"/>
          <c:showPercent val="0"/>
          <c:showBubbleSize val="0"/>
        </c:dLbls>
        <c:gapWidth val="75"/>
        <c:axId val="86528768"/>
        <c:axId val="86531456"/>
      </c:barChart>
      <c:catAx>
        <c:axId val="86528768"/>
        <c:scaling>
          <c:orientation val="minMax"/>
        </c:scaling>
        <c:delete val="0"/>
        <c:axPos val="b"/>
        <c:numFmt formatCode="General" sourceLinked="1"/>
        <c:majorTickMark val="none"/>
        <c:minorTickMark val="none"/>
        <c:tickLblPos val="nextTo"/>
        <c:txPr>
          <a:bodyPr rot="0" vert="horz"/>
          <a:lstStyle/>
          <a:p>
            <a:pPr>
              <a:defRPr sz="1600"/>
            </a:pPr>
            <a:endParaRPr lang="pt-BR"/>
          </a:p>
        </c:txPr>
        <c:crossAx val="86531456"/>
        <c:crosses val="autoZero"/>
        <c:auto val="1"/>
        <c:lblAlgn val="ctr"/>
        <c:lblOffset val="100"/>
        <c:noMultiLvlLbl val="0"/>
      </c:catAx>
      <c:valAx>
        <c:axId val="86531456"/>
        <c:scaling>
          <c:orientation val="minMax"/>
          <c:max val="1"/>
        </c:scaling>
        <c:delete val="0"/>
        <c:axPos val="l"/>
        <c:numFmt formatCode="0.0%" sourceLinked="1"/>
        <c:majorTickMark val="none"/>
        <c:minorTickMark val="none"/>
        <c:tickLblPos val="nextTo"/>
        <c:txPr>
          <a:bodyPr rot="0" vert="horz"/>
          <a:lstStyle/>
          <a:p>
            <a:pPr>
              <a:defRPr sz="1600"/>
            </a:pPr>
            <a:endParaRPr lang="pt-BR"/>
          </a:p>
        </c:txPr>
        <c:crossAx val="86528768"/>
        <c:crosses val="autoZero"/>
        <c:crossBetween val="between"/>
        <c:majorUnit val="0.1"/>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'[Coleta de dados Crianças Marcio Antunes de Chaves MES 2 (1) (1).xls]Indicadores'!$C$34</c:f>
              <c:strCache>
                <c:ptCount val="1"/>
                <c:pt idx="0">
                  <c:v>Proporção de crianças com vacinação em dia para a idade</c:v>
                </c:pt>
              </c:strCache>
            </c:strRef>
          </c:tx>
          <c:invertIfNegative val="0"/>
          <c:dLbls>
            <c:dLbl>
              <c:idx val="3"/>
              <c:delete val="1"/>
            </c:dLbl>
            <c:txPr>
              <a:bodyPr/>
              <a:lstStyle/>
              <a:p>
                <a:pPr>
                  <a:defRPr sz="1600"/>
                </a:pPr>
                <a:endParaRPr lang="pt-BR"/>
              </a:p>
            </c:txPr>
            <c:showLegendKey val="0"/>
            <c:showVal val="1"/>
            <c:showCatName val="0"/>
            <c:showSerName val="0"/>
            <c:showPercent val="0"/>
            <c:showBubbleSize val="0"/>
            <c:showLeaderLines val="0"/>
          </c:dLbls>
          <c:cat>
            <c:strRef>
              <c:f>'[Coleta de dados Crianças Marcio Antunes de Chaves MES 2 (1) (1).xls]Indicadores'!$D$33:$G$33</c:f>
              <c:strCache>
                <c:ptCount val="4"/>
                <c:pt idx="0">
                  <c:v>Mês 1</c:v>
                </c:pt>
                <c:pt idx="1">
                  <c:v>Mês 2</c:v>
                </c:pt>
                <c:pt idx="2">
                  <c:v>Mês 3</c:v>
                </c:pt>
                <c:pt idx="3">
                  <c:v>Mês 4</c:v>
                </c:pt>
              </c:strCache>
            </c:strRef>
          </c:cat>
          <c:val>
            <c:numRef>
              <c:f>'[Coleta de dados Crianças Marcio Antunes de Chaves MES 2 (1) (1).xls]Indicadores'!$D$34:$G$34</c:f>
              <c:numCache>
                <c:formatCode>0.0%</c:formatCode>
                <c:ptCount val="4"/>
                <c:pt idx="0">
                  <c:v>0.94827586206896552</c:v>
                </c:pt>
                <c:pt idx="1">
                  <c:v>0.95959595959595956</c:v>
                </c:pt>
                <c:pt idx="2">
                  <c:v>0.94117647058823528</c:v>
                </c:pt>
                <c:pt idx="3">
                  <c:v>0</c:v>
                </c:pt>
              </c:numCache>
            </c:numRef>
          </c:val>
        </c:ser>
        <c:dLbls>
          <c:showLegendKey val="0"/>
          <c:showVal val="1"/>
          <c:showCatName val="0"/>
          <c:showSerName val="0"/>
          <c:showPercent val="0"/>
          <c:showBubbleSize val="0"/>
        </c:dLbls>
        <c:gapWidth val="75"/>
        <c:axId val="86569728"/>
        <c:axId val="86572416"/>
      </c:barChart>
      <c:catAx>
        <c:axId val="86569728"/>
        <c:scaling>
          <c:orientation val="minMax"/>
        </c:scaling>
        <c:delete val="0"/>
        <c:axPos val="b"/>
        <c:numFmt formatCode="General" sourceLinked="1"/>
        <c:majorTickMark val="none"/>
        <c:minorTickMark val="none"/>
        <c:tickLblPos val="nextTo"/>
        <c:txPr>
          <a:bodyPr rot="0" vert="horz"/>
          <a:lstStyle/>
          <a:p>
            <a:pPr>
              <a:defRPr sz="1600"/>
            </a:pPr>
            <a:endParaRPr lang="pt-BR"/>
          </a:p>
        </c:txPr>
        <c:crossAx val="86572416"/>
        <c:crosses val="autoZero"/>
        <c:auto val="1"/>
        <c:lblAlgn val="ctr"/>
        <c:lblOffset val="100"/>
        <c:noMultiLvlLbl val="0"/>
      </c:catAx>
      <c:valAx>
        <c:axId val="86572416"/>
        <c:scaling>
          <c:orientation val="minMax"/>
          <c:max val="1"/>
        </c:scaling>
        <c:delete val="0"/>
        <c:axPos val="l"/>
        <c:numFmt formatCode="0.0%" sourceLinked="1"/>
        <c:majorTickMark val="none"/>
        <c:minorTickMark val="none"/>
        <c:tickLblPos val="nextTo"/>
        <c:txPr>
          <a:bodyPr rot="0" vert="horz"/>
          <a:lstStyle/>
          <a:p>
            <a:pPr>
              <a:defRPr sz="1600"/>
            </a:pPr>
            <a:endParaRPr lang="pt-BR"/>
          </a:p>
        </c:txPr>
        <c:crossAx val="86569728"/>
        <c:crosses val="autoZero"/>
        <c:crossBetween val="between"/>
        <c:majorUnit val="0.1"/>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Indicadores!$C$40</c:f>
              <c:strCache>
                <c:ptCount val="1"/>
                <c:pt idx="0">
                  <c:v>Proporção de crianças de 6 a 24 meses com suplementação de ferro</c:v>
                </c:pt>
              </c:strCache>
            </c:strRef>
          </c:tx>
          <c:invertIfNegative val="0"/>
          <c:dLbls>
            <c:dLbl>
              <c:idx val="3"/>
              <c:delete val="1"/>
            </c:dLbl>
            <c:txPr>
              <a:bodyPr/>
              <a:lstStyle/>
              <a:p>
                <a:pPr>
                  <a:defRPr sz="1600"/>
                </a:pPr>
                <a:endParaRPr lang="pt-BR"/>
              </a:p>
            </c:txPr>
            <c:showLegendKey val="0"/>
            <c:showVal val="1"/>
            <c:showCatName val="0"/>
            <c:showSerName val="0"/>
            <c:showPercent val="0"/>
            <c:showBubbleSize val="0"/>
            <c:showLeaderLines val="0"/>
          </c:dLbls>
          <c:cat>
            <c:strRef>
              <c:f>Indicadores!$D$39:$G$39</c:f>
              <c:strCache>
                <c:ptCount val="4"/>
                <c:pt idx="0">
                  <c:v>Mês 1</c:v>
                </c:pt>
                <c:pt idx="1">
                  <c:v>Mês 2</c:v>
                </c:pt>
                <c:pt idx="2">
                  <c:v>Mês 3</c:v>
                </c:pt>
                <c:pt idx="3">
                  <c:v>Mês 4</c:v>
                </c:pt>
              </c:strCache>
            </c:strRef>
          </c:cat>
          <c:val>
            <c:numRef>
              <c:f>Indicadores!$D$40:$G$40</c:f>
              <c:numCache>
                <c:formatCode>0.0%</c:formatCode>
                <c:ptCount val="4"/>
                <c:pt idx="0">
                  <c:v>0.84</c:v>
                </c:pt>
                <c:pt idx="1">
                  <c:v>0.86956521739130432</c:v>
                </c:pt>
                <c:pt idx="2">
                  <c:v>0.84615384615384615</c:v>
                </c:pt>
                <c:pt idx="3">
                  <c:v>0</c:v>
                </c:pt>
              </c:numCache>
            </c:numRef>
          </c:val>
        </c:ser>
        <c:dLbls>
          <c:showLegendKey val="0"/>
          <c:showVal val="1"/>
          <c:showCatName val="0"/>
          <c:showSerName val="0"/>
          <c:showPercent val="0"/>
          <c:showBubbleSize val="0"/>
        </c:dLbls>
        <c:gapWidth val="75"/>
        <c:axId val="84312448"/>
        <c:axId val="84315136"/>
      </c:barChart>
      <c:catAx>
        <c:axId val="84312448"/>
        <c:scaling>
          <c:orientation val="minMax"/>
        </c:scaling>
        <c:delete val="0"/>
        <c:axPos val="b"/>
        <c:numFmt formatCode="General" sourceLinked="1"/>
        <c:majorTickMark val="none"/>
        <c:minorTickMark val="none"/>
        <c:tickLblPos val="nextTo"/>
        <c:txPr>
          <a:bodyPr rot="0" vert="horz"/>
          <a:lstStyle/>
          <a:p>
            <a:pPr>
              <a:defRPr sz="1600"/>
            </a:pPr>
            <a:endParaRPr lang="pt-BR"/>
          </a:p>
        </c:txPr>
        <c:crossAx val="84315136"/>
        <c:crosses val="autoZero"/>
        <c:auto val="1"/>
        <c:lblAlgn val="ctr"/>
        <c:lblOffset val="100"/>
        <c:noMultiLvlLbl val="0"/>
      </c:catAx>
      <c:valAx>
        <c:axId val="84315136"/>
        <c:scaling>
          <c:orientation val="minMax"/>
        </c:scaling>
        <c:delete val="0"/>
        <c:axPos val="l"/>
        <c:numFmt formatCode="0.0%" sourceLinked="1"/>
        <c:majorTickMark val="none"/>
        <c:minorTickMark val="none"/>
        <c:tickLblPos val="nextTo"/>
        <c:txPr>
          <a:bodyPr rot="0" vert="horz"/>
          <a:lstStyle/>
          <a:p>
            <a:pPr>
              <a:defRPr sz="1600"/>
            </a:pPr>
            <a:endParaRPr lang="pt-BR"/>
          </a:p>
        </c:txPr>
        <c:crossAx val="84312448"/>
        <c:crosses val="autoZero"/>
        <c:crossBetween val="between"/>
        <c:majorUnit val="0.1"/>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Indicadores!$C$46</c:f>
              <c:strCache>
                <c:ptCount val="1"/>
                <c:pt idx="0">
                  <c:v>Proporção de crianças com triagem auditiva</c:v>
                </c:pt>
              </c:strCache>
            </c:strRef>
          </c:tx>
          <c:invertIfNegative val="0"/>
          <c:dLbls>
            <c:dLbl>
              <c:idx val="3"/>
              <c:delete val="1"/>
            </c:dLbl>
            <c:txPr>
              <a:bodyPr/>
              <a:lstStyle/>
              <a:p>
                <a:pPr>
                  <a:defRPr sz="1600"/>
                </a:pPr>
                <a:endParaRPr lang="pt-BR"/>
              </a:p>
            </c:txPr>
            <c:showLegendKey val="0"/>
            <c:showVal val="1"/>
            <c:showCatName val="0"/>
            <c:showSerName val="0"/>
            <c:showPercent val="0"/>
            <c:showBubbleSize val="0"/>
            <c:showLeaderLines val="0"/>
          </c:dLbls>
          <c:cat>
            <c:strRef>
              <c:f>Indicadores!$D$45:$G$45</c:f>
              <c:strCache>
                <c:ptCount val="4"/>
                <c:pt idx="0">
                  <c:v>Mês 1</c:v>
                </c:pt>
                <c:pt idx="1">
                  <c:v>Mês 2</c:v>
                </c:pt>
                <c:pt idx="2">
                  <c:v>Mês 3</c:v>
                </c:pt>
                <c:pt idx="3">
                  <c:v>Mês 4</c:v>
                </c:pt>
              </c:strCache>
            </c:strRef>
          </c:cat>
          <c:val>
            <c:numRef>
              <c:f>Indicadores!$D$46:$G$46</c:f>
              <c:numCache>
                <c:formatCode>0.0%</c:formatCode>
                <c:ptCount val="4"/>
                <c:pt idx="0">
                  <c:v>0.91379310344827591</c:v>
                </c:pt>
                <c:pt idx="1">
                  <c:v>0.84848484848484851</c:v>
                </c:pt>
                <c:pt idx="2">
                  <c:v>0.79831932773109249</c:v>
                </c:pt>
                <c:pt idx="3">
                  <c:v>0</c:v>
                </c:pt>
              </c:numCache>
            </c:numRef>
          </c:val>
        </c:ser>
        <c:dLbls>
          <c:showLegendKey val="0"/>
          <c:showVal val="1"/>
          <c:showCatName val="0"/>
          <c:showSerName val="0"/>
          <c:showPercent val="0"/>
          <c:showBubbleSize val="0"/>
        </c:dLbls>
        <c:gapWidth val="75"/>
        <c:axId val="86888448"/>
        <c:axId val="86891136"/>
      </c:barChart>
      <c:catAx>
        <c:axId val="86888448"/>
        <c:scaling>
          <c:orientation val="minMax"/>
        </c:scaling>
        <c:delete val="0"/>
        <c:axPos val="b"/>
        <c:numFmt formatCode="General" sourceLinked="1"/>
        <c:majorTickMark val="none"/>
        <c:minorTickMark val="none"/>
        <c:tickLblPos val="nextTo"/>
        <c:txPr>
          <a:bodyPr rot="0" vert="horz"/>
          <a:lstStyle/>
          <a:p>
            <a:pPr>
              <a:defRPr sz="1600"/>
            </a:pPr>
            <a:endParaRPr lang="pt-BR"/>
          </a:p>
        </c:txPr>
        <c:crossAx val="86891136"/>
        <c:crosses val="autoZero"/>
        <c:auto val="1"/>
        <c:lblAlgn val="ctr"/>
        <c:lblOffset val="100"/>
        <c:noMultiLvlLbl val="0"/>
      </c:catAx>
      <c:valAx>
        <c:axId val="86891136"/>
        <c:scaling>
          <c:orientation val="minMax"/>
        </c:scaling>
        <c:delete val="0"/>
        <c:axPos val="l"/>
        <c:numFmt formatCode="0.0%" sourceLinked="1"/>
        <c:majorTickMark val="none"/>
        <c:minorTickMark val="none"/>
        <c:tickLblPos val="nextTo"/>
        <c:txPr>
          <a:bodyPr rot="0" vert="horz"/>
          <a:lstStyle/>
          <a:p>
            <a:pPr>
              <a:defRPr sz="1600"/>
            </a:pPr>
            <a:endParaRPr lang="pt-BR"/>
          </a:p>
        </c:txPr>
        <c:crossAx val="86888448"/>
        <c:crosses val="autoZero"/>
        <c:crossBetween val="between"/>
        <c:majorUnit val="0.1"/>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Indicadores!$C$51</c:f>
              <c:strCache>
                <c:ptCount val="1"/>
                <c:pt idx="0">
                  <c:v>Proporção de crianças com teste do pezinho realizado até 7 dias de vida</c:v>
                </c:pt>
              </c:strCache>
            </c:strRef>
          </c:tx>
          <c:invertIfNegative val="0"/>
          <c:dLbls>
            <c:dLbl>
              <c:idx val="3"/>
              <c:delete val="1"/>
            </c:dLbl>
            <c:txPr>
              <a:bodyPr/>
              <a:lstStyle/>
              <a:p>
                <a:pPr>
                  <a:defRPr sz="1600"/>
                </a:pPr>
                <a:endParaRPr lang="pt-BR"/>
              </a:p>
            </c:txPr>
            <c:showLegendKey val="0"/>
            <c:showVal val="1"/>
            <c:showCatName val="0"/>
            <c:showSerName val="0"/>
            <c:showPercent val="0"/>
            <c:showBubbleSize val="0"/>
            <c:showLeaderLines val="0"/>
          </c:dLbls>
          <c:cat>
            <c:strRef>
              <c:f>Indicadores!$D$50:$G$50</c:f>
              <c:strCache>
                <c:ptCount val="4"/>
                <c:pt idx="0">
                  <c:v>Mês 1</c:v>
                </c:pt>
                <c:pt idx="1">
                  <c:v>Mês 2</c:v>
                </c:pt>
                <c:pt idx="2">
                  <c:v>Mês 3</c:v>
                </c:pt>
                <c:pt idx="3">
                  <c:v>Mês 4</c:v>
                </c:pt>
              </c:strCache>
            </c:strRef>
          </c:cat>
          <c:val>
            <c:numRef>
              <c:f>Indicadores!$D$51:$G$51</c:f>
              <c:numCache>
                <c:formatCode>0.0%</c:formatCode>
                <c:ptCount val="4"/>
                <c:pt idx="0">
                  <c:v>0.94827586206896552</c:v>
                </c:pt>
                <c:pt idx="1">
                  <c:v>0.95959595959595956</c:v>
                </c:pt>
                <c:pt idx="2">
                  <c:v>0.95798319327731096</c:v>
                </c:pt>
                <c:pt idx="3">
                  <c:v>0</c:v>
                </c:pt>
              </c:numCache>
            </c:numRef>
          </c:val>
        </c:ser>
        <c:dLbls>
          <c:showLegendKey val="0"/>
          <c:showVal val="1"/>
          <c:showCatName val="0"/>
          <c:showSerName val="0"/>
          <c:showPercent val="0"/>
          <c:showBubbleSize val="0"/>
        </c:dLbls>
        <c:gapWidth val="75"/>
        <c:axId val="87379328"/>
        <c:axId val="87398656"/>
      </c:barChart>
      <c:catAx>
        <c:axId val="87379328"/>
        <c:scaling>
          <c:orientation val="minMax"/>
        </c:scaling>
        <c:delete val="0"/>
        <c:axPos val="b"/>
        <c:numFmt formatCode="General" sourceLinked="1"/>
        <c:majorTickMark val="none"/>
        <c:minorTickMark val="none"/>
        <c:tickLblPos val="nextTo"/>
        <c:txPr>
          <a:bodyPr rot="0" vert="horz"/>
          <a:lstStyle/>
          <a:p>
            <a:pPr>
              <a:defRPr sz="1600"/>
            </a:pPr>
            <a:endParaRPr lang="pt-BR"/>
          </a:p>
        </c:txPr>
        <c:crossAx val="87398656"/>
        <c:crosses val="autoZero"/>
        <c:auto val="1"/>
        <c:lblAlgn val="ctr"/>
        <c:lblOffset val="100"/>
        <c:noMultiLvlLbl val="0"/>
      </c:catAx>
      <c:valAx>
        <c:axId val="87398656"/>
        <c:scaling>
          <c:orientation val="minMax"/>
          <c:max val="1"/>
        </c:scaling>
        <c:delete val="0"/>
        <c:axPos val="l"/>
        <c:numFmt formatCode="0.0%" sourceLinked="1"/>
        <c:majorTickMark val="none"/>
        <c:minorTickMark val="none"/>
        <c:tickLblPos val="nextTo"/>
        <c:txPr>
          <a:bodyPr rot="0" vert="horz"/>
          <a:lstStyle/>
          <a:p>
            <a:pPr>
              <a:defRPr sz="1600"/>
            </a:pPr>
            <a:endParaRPr lang="pt-BR"/>
          </a:p>
        </c:txPr>
        <c:crossAx val="87379328"/>
        <c:crosses val="autoZero"/>
        <c:crossBetween val="between"/>
        <c:majorUnit val="0.1"/>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Indicadores!$C$62</c:f>
              <c:strCache>
                <c:ptCount val="1"/>
                <c:pt idx="0">
                  <c:v>Proporção de crianças de 6 a 72 meses com primeira consulta odontológica</c:v>
                </c:pt>
              </c:strCache>
            </c:strRef>
          </c:tx>
          <c:invertIfNegative val="0"/>
          <c:dLbls>
            <c:dLbl>
              <c:idx val="2"/>
              <c:layout/>
              <c:tx>
                <c:rich>
                  <a:bodyPr/>
                  <a:lstStyle/>
                  <a:p>
                    <a:r>
                      <a:rPr lang="en-US" sz="1600" dirty="0"/>
                      <a:t>25,7%</a:t>
                    </a:r>
                    <a:endParaRPr lang="en-US" dirty="0"/>
                  </a:p>
                </c:rich>
              </c:tx>
              <c:showLegendKey val="0"/>
              <c:showVal val="1"/>
              <c:showCatName val="0"/>
              <c:showSerName val="0"/>
              <c:showPercent val="0"/>
              <c:showBubbleSize val="0"/>
            </c:dLbl>
            <c:dLbl>
              <c:idx val="3"/>
              <c:delete val="1"/>
            </c:dLbl>
            <c:txPr>
              <a:bodyPr/>
              <a:lstStyle/>
              <a:p>
                <a:pPr>
                  <a:defRPr sz="1600"/>
                </a:pPr>
                <a:endParaRPr lang="pt-BR"/>
              </a:p>
            </c:txPr>
            <c:showLegendKey val="0"/>
            <c:showVal val="1"/>
            <c:showCatName val="0"/>
            <c:showSerName val="0"/>
            <c:showPercent val="0"/>
            <c:showBubbleSize val="0"/>
            <c:showLeaderLines val="0"/>
          </c:dLbls>
          <c:cat>
            <c:strRef>
              <c:f>Indicadores!$D$61:$G$61</c:f>
              <c:strCache>
                <c:ptCount val="4"/>
                <c:pt idx="0">
                  <c:v>Mês 1</c:v>
                </c:pt>
                <c:pt idx="1">
                  <c:v>Mês 2</c:v>
                </c:pt>
                <c:pt idx="2">
                  <c:v>Mês 3</c:v>
                </c:pt>
                <c:pt idx="3">
                  <c:v>Mês 4</c:v>
                </c:pt>
              </c:strCache>
            </c:strRef>
          </c:cat>
          <c:val>
            <c:numRef>
              <c:f>Indicadores!$D$62:$G$62</c:f>
              <c:numCache>
                <c:formatCode>0.0%</c:formatCode>
                <c:ptCount val="4"/>
                <c:pt idx="0">
                  <c:v>0.2558139534883721</c:v>
                </c:pt>
                <c:pt idx="1">
                  <c:v>0.22619047619047619</c:v>
                </c:pt>
                <c:pt idx="2">
                  <c:v>0.25714285714285712</c:v>
                </c:pt>
                <c:pt idx="3">
                  <c:v>0</c:v>
                </c:pt>
              </c:numCache>
            </c:numRef>
          </c:val>
        </c:ser>
        <c:dLbls>
          <c:showLegendKey val="0"/>
          <c:showVal val="1"/>
          <c:showCatName val="0"/>
          <c:showSerName val="0"/>
          <c:showPercent val="0"/>
          <c:showBubbleSize val="0"/>
        </c:dLbls>
        <c:gapWidth val="75"/>
        <c:axId val="87417216"/>
        <c:axId val="87529344"/>
      </c:barChart>
      <c:catAx>
        <c:axId val="87417216"/>
        <c:scaling>
          <c:orientation val="minMax"/>
        </c:scaling>
        <c:delete val="0"/>
        <c:axPos val="b"/>
        <c:numFmt formatCode="General" sourceLinked="1"/>
        <c:majorTickMark val="none"/>
        <c:minorTickMark val="none"/>
        <c:tickLblPos val="nextTo"/>
        <c:txPr>
          <a:bodyPr rot="0" vert="horz"/>
          <a:lstStyle/>
          <a:p>
            <a:pPr>
              <a:defRPr sz="1600"/>
            </a:pPr>
            <a:endParaRPr lang="pt-BR"/>
          </a:p>
        </c:txPr>
        <c:crossAx val="87529344"/>
        <c:crosses val="autoZero"/>
        <c:auto val="1"/>
        <c:lblAlgn val="ctr"/>
        <c:lblOffset val="100"/>
        <c:noMultiLvlLbl val="0"/>
      </c:catAx>
      <c:valAx>
        <c:axId val="87529344"/>
        <c:scaling>
          <c:orientation val="minMax"/>
          <c:max val="1"/>
        </c:scaling>
        <c:delete val="0"/>
        <c:axPos val="l"/>
        <c:numFmt formatCode="0.0%" sourceLinked="1"/>
        <c:majorTickMark val="none"/>
        <c:minorTickMark val="none"/>
        <c:tickLblPos val="nextTo"/>
        <c:txPr>
          <a:bodyPr rot="0" vert="horz"/>
          <a:lstStyle/>
          <a:p>
            <a:pPr>
              <a:defRPr sz="1600"/>
            </a:pPr>
            <a:endParaRPr lang="pt-BR"/>
          </a:p>
        </c:txPr>
        <c:crossAx val="87417216"/>
        <c:crosses val="autoZero"/>
        <c:crossBetween val="between"/>
        <c:majorUnit val="0.1"/>
        <c:minorUnit val="4.0000000000000008E-2"/>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Indicadores!$C$95</c:f>
              <c:strCache>
                <c:ptCount val="1"/>
                <c:pt idx="0">
                  <c:v>Número de crianças colocadas para mamar durante a primeira consulta.</c:v>
                </c:pt>
              </c:strCache>
            </c:strRef>
          </c:tx>
          <c:invertIfNegative val="0"/>
          <c:dLbls>
            <c:dLbl>
              <c:idx val="3"/>
              <c:delete val="1"/>
            </c:dLbl>
            <c:txPr>
              <a:bodyPr/>
              <a:lstStyle/>
              <a:p>
                <a:pPr>
                  <a:defRPr sz="1600"/>
                </a:pPr>
                <a:endParaRPr lang="pt-BR"/>
              </a:p>
            </c:txPr>
            <c:showLegendKey val="0"/>
            <c:showVal val="1"/>
            <c:showCatName val="0"/>
            <c:showSerName val="0"/>
            <c:showPercent val="0"/>
            <c:showBubbleSize val="0"/>
            <c:showLeaderLines val="0"/>
          </c:dLbls>
          <c:cat>
            <c:strRef>
              <c:f>Indicadores!$D$94:$G$94</c:f>
              <c:strCache>
                <c:ptCount val="4"/>
                <c:pt idx="0">
                  <c:v>Mês 1</c:v>
                </c:pt>
                <c:pt idx="1">
                  <c:v>Mês 2</c:v>
                </c:pt>
                <c:pt idx="2">
                  <c:v>Mês 3</c:v>
                </c:pt>
                <c:pt idx="3">
                  <c:v>Mês 4</c:v>
                </c:pt>
              </c:strCache>
            </c:strRef>
          </c:cat>
          <c:val>
            <c:numRef>
              <c:f>Indicadores!$D$95:$G$95</c:f>
              <c:numCache>
                <c:formatCode>0.0%</c:formatCode>
                <c:ptCount val="4"/>
                <c:pt idx="0">
                  <c:v>0.43103448275862066</c:v>
                </c:pt>
                <c:pt idx="1">
                  <c:v>0.32323232323232326</c:v>
                </c:pt>
                <c:pt idx="2">
                  <c:v>0.2857142857142857</c:v>
                </c:pt>
                <c:pt idx="3">
                  <c:v>0</c:v>
                </c:pt>
              </c:numCache>
            </c:numRef>
          </c:val>
        </c:ser>
        <c:dLbls>
          <c:showLegendKey val="0"/>
          <c:showVal val="1"/>
          <c:showCatName val="0"/>
          <c:showSerName val="0"/>
          <c:showPercent val="0"/>
          <c:showBubbleSize val="0"/>
        </c:dLbls>
        <c:gapWidth val="75"/>
        <c:axId val="87546880"/>
        <c:axId val="95229824"/>
      </c:barChart>
      <c:catAx>
        <c:axId val="87546880"/>
        <c:scaling>
          <c:orientation val="minMax"/>
        </c:scaling>
        <c:delete val="0"/>
        <c:axPos val="b"/>
        <c:numFmt formatCode="General" sourceLinked="1"/>
        <c:majorTickMark val="none"/>
        <c:minorTickMark val="none"/>
        <c:tickLblPos val="nextTo"/>
        <c:txPr>
          <a:bodyPr rot="0" vert="horz"/>
          <a:lstStyle/>
          <a:p>
            <a:pPr>
              <a:defRPr sz="1600"/>
            </a:pPr>
            <a:endParaRPr lang="pt-BR"/>
          </a:p>
        </c:txPr>
        <c:crossAx val="95229824"/>
        <c:crosses val="autoZero"/>
        <c:auto val="1"/>
        <c:lblAlgn val="ctr"/>
        <c:lblOffset val="100"/>
        <c:noMultiLvlLbl val="0"/>
      </c:catAx>
      <c:valAx>
        <c:axId val="95229824"/>
        <c:scaling>
          <c:orientation val="minMax"/>
          <c:max val="1"/>
        </c:scaling>
        <c:delete val="0"/>
        <c:axPos val="l"/>
        <c:numFmt formatCode="0.0%" sourceLinked="1"/>
        <c:majorTickMark val="none"/>
        <c:minorTickMark val="none"/>
        <c:tickLblPos val="nextTo"/>
        <c:txPr>
          <a:bodyPr rot="0" vert="horz"/>
          <a:lstStyle/>
          <a:p>
            <a:pPr>
              <a:defRPr sz="1600"/>
            </a:pPr>
            <a:endParaRPr lang="pt-BR"/>
          </a:p>
        </c:txPr>
        <c:crossAx val="87546880"/>
        <c:crosses val="autoZero"/>
        <c:crossBetween val="between"/>
        <c:majorUnit val="0.1"/>
        <c:minorUnit val="4.0000000000000008E-2"/>
      </c:valAx>
    </c:plotArea>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C38DDCE-4F07-446A-8152-139708079306}" type="datetimeFigureOut">
              <a:rPr lang="pt-BR" smtClean="0"/>
              <a:t>10/11/2015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31B352-62D4-4DCE-B91C-CD90B12130C0}" type="slidenum">
              <a:rPr lang="pt-BR" smtClean="0"/>
              <a:t>‹nº›</a:t>
            </a:fld>
            <a:endParaRPr lang="pt-BR"/>
          </a:p>
        </p:txBody>
      </p:sp>
    </p:spTree>
    <p:extLst>
      <p:ext uri="{BB962C8B-B14F-4D97-AF65-F5344CB8AC3E}">
        <p14:creationId xmlns:p14="http://schemas.microsoft.com/office/powerpoint/2010/main" val="129131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C38DDCE-4F07-446A-8152-139708079306}" type="datetimeFigureOut">
              <a:rPr lang="pt-BR" smtClean="0"/>
              <a:t>10/11/2015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31B352-62D4-4DCE-B91C-CD90B12130C0}" type="slidenum">
              <a:rPr lang="pt-BR" smtClean="0"/>
              <a:t>‹nº›</a:t>
            </a:fld>
            <a:endParaRPr lang="pt-BR"/>
          </a:p>
        </p:txBody>
      </p:sp>
    </p:spTree>
    <p:extLst>
      <p:ext uri="{BB962C8B-B14F-4D97-AF65-F5344CB8AC3E}">
        <p14:creationId xmlns:p14="http://schemas.microsoft.com/office/powerpoint/2010/main" val="344786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C38DDCE-4F07-446A-8152-139708079306}" type="datetimeFigureOut">
              <a:rPr lang="pt-BR" smtClean="0"/>
              <a:t>10/11/2015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31B352-62D4-4DCE-B91C-CD90B12130C0}" type="slidenum">
              <a:rPr lang="pt-BR" smtClean="0"/>
              <a:t>‹nº›</a:t>
            </a:fld>
            <a:endParaRPr lang="pt-BR"/>
          </a:p>
        </p:txBody>
      </p:sp>
    </p:spTree>
    <p:extLst>
      <p:ext uri="{BB962C8B-B14F-4D97-AF65-F5344CB8AC3E}">
        <p14:creationId xmlns:p14="http://schemas.microsoft.com/office/powerpoint/2010/main" val="210085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C38DDCE-4F07-446A-8152-139708079306}" type="datetimeFigureOut">
              <a:rPr lang="pt-BR" smtClean="0"/>
              <a:t>10/11/2015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31B352-62D4-4DCE-B91C-CD90B12130C0}" type="slidenum">
              <a:rPr lang="pt-BR" smtClean="0"/>
              <a:t>‹nº›</a:t>
            </a:fld>
            <a:endParaRPr lang="pt-BR"/>
          </a:p>
        </p:txBody>
      </p:sp>
    </p:spTree>
    <p:extLst>
      <p:ext uri="{BB962C8B-B14F-4D97-AF65-F5344CB8AC3E}">
        <p14:creationId xmlns:p14="http://schemas.microsoft.com/office/powerpoint/2010/main" val="23051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C38DDCE-4F07-446A-8152-139708079306}" type="datetimeFigureOut">
              <a:rPr lang="pt-BR" smtClean="0"/>
              <a:t>10/11/2015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31B352-62D4-4DCE-B91C-CD90B12130C0}" type="slidenum">
              <a:rPr lang="pt-BR" smtClean="0"/>
              <a:t>‹nº›</a:t>
            </a:fld>
            <a:endParaRPr lang="pt-BR"/>
          </a:p>
        </p:txBody>
      </p:sp>
    </p:spTree>
    <p:extLst>
      <p:ext uri="{BB962C8B-B14F-4D97-AF65-F5344CB8AC3E}">
        <p14:creationId xmlns:p14="http://schemas.microsoft.com/office/powerpoint/2010/main" val="399001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C38DDCE-4F07-446A-8152-139708079306}" type="datetimeFigureOut">
              <a:rPr lang="pt-BR" smtClean="0"/>
              <a:t>10/11/2015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31B352-62D4-4DCE-B91C-CD90B12130C0}" type="slidenum">
              <a:rPr lang="pt-BR" smtClean="0"/>
              <a:t>‹nº›</a:t>
            </a:fld>
            <a:endParaRPr lang="pt-BR"/>
          </a:p>
        </p:txBody>
      </p:sp>
    </p:spTree>
    <p:extLst>
      <p:ext uri="{BB962C8B-B14F-4D97-AF65-F5344CB8AC3E}">
        <p14:creationId xmlns:p14="http://schemas.microsoft.com/office/powerpoint/2010/main" val="270084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C38DDCE-4F07-446A-8152-139708079306}" type="datetimeFigureOut">
              <a:rPr lang="pt-BR" smtClean="0"/>
              <a:t>10/11/2015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931B352-62D4-4DCE-B91C-CD90B12130C0}" type="slidenum">
              <a:rPr lang="pt-BR" smtClean="0"/>
              <a:t>‹nº›</a:t>
            </a:fld>
            <a:endParaRPr lang="pt-BR"/>
          </a:p>
        </p:txBody>
      </p:sp>
    </p:spTree>
    <p:extLst>
      <p:ext uri="{BB962C8B-B14F-4D97-AF65-F5344CB8AC3E}">
        <p14:creationId xmlns:p14="http://schemas.microsoft.com/office/powerpoint/2010/main" val="44160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C38DDCE-4F07-446A-8152-139708079306}" type="datetimeFigureOut">
              <a:rPr lang="pt-BR" smtClean="0"/>
              <a:t>10/11/2015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931B352-62D4-4DCE-B91C-CD90B12130C0}" type="slidenum">
              <a:rPr lang="pt-BR" smtClean="0"/>
              <a:t>‹nº›</a:t>
            </a:fld>
            <a:endParaRPr lang="pt-BR"/>
          </a:p>
        </p:txBody>
      </p:sp>
    </p:spTree>
    <p:extLst>
      <p:ext uri="{BB962C8B-B14F-4D97-AF65-F5344CB8AC3E}">
        <p14:creationId xmlns:p14="http://schemas.microsoft.com/office/powerpoint/2010/main" val="15800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C38DDCE-4F07-446A-8152-139708079306}" type="datetimeFigureOut">
              <a:rPr lang="pt-BR" smtClean="0"/>
              <a:t>10/11/2015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931B352-62D4-4DCE-B91C-CD90B12130C0}" type="slidenum">
              <a:rPr lang="pt-BR" smtClean="0"/>
              <a:t>‹nº›</a:t>
            </a:fld>
            <a:endParaRPr lang="pt-BR"/>
          </a:p>
        </p:txBody>
      </p:sp>
    </p:spTree>
    <p:extLst>
      <p:ext uri="{BB962C8B-B14F-4D97-AF65-F5344CB8AC3E}">
        <p14:creationId xmlns:p14="http://schemas.microsoft.com/office/powerpoint/2010/main" val="332803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C38DDCE-4F07-446A-8152-139708079306}" type="datetimeFigureOut">
              <a:rPr lang="pt-BR" smtClean="0"/>
              <a:t>10/11/2015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31B352-62D4-4DCE-B91C-CD90B12130C0}" type="slidenum">
              <a:rPr lang="pt-BR" smtClean="0"/>
              <a:t>‹nº›</a:t>
            </a:fld>
            <a:endParaRPr lang="pt-BR"/>
          </a:p>
        </p:txBody>
      </p:sp>
    </p:spTree>
    <p:extLst>
      <p:ext uri="{BB962C8B-B14F-4D97-AF65-F5344CB8AC3E}">
        <p14:creationId xmlns:p14="http://schemas.microsoft.com/office/powerpoint/2010/main" val="31115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C38DDCE-4F07-446A-8152-139708079306}" type="datetimeFigureOut">
              <a:rPr lang="pt-BR" smtClean="0"/>
              <a:t>10/11/2015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31B352-62D4-4DCE-B91C-CD90B12130C0}" type="slidenum">
              <a:rPr lang="pt-BR" smtClean="0"/>
              <a:t>‹nº›</a:t>
            </a:fld>
            <a:endParaRPr lang="pt-BR"/>
          </a:p>
        </p:txBody>
      </p:sp>
    </p:spTree>
    <p:extLst>
      <p:ext uri="{BB962C8B-B14F-4D97-AF65-F5344CB8AC3E}">
        <p14:creationId xmlns:p14="http://schemas.microsoft.com/office/powerpoint/2010/main" val="268419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8DDCE-4F07-446A-8152-139708079306}" type="datetimeFigureOut">
              <a:rPr lang="pt-BR" smtClean="0"/>
              <a:t>10/11/2015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1B352-62D4-4DCE-B91C-CD90B12130C0}" type="slidenum">
              <a:rPr lang="pt-BR" smtClean="0"/>
              <a:t>‹nº›</a:t>
            </a:fld>
            <a:endParaRPr lang="pt-BR"/>
          </a:p>
        </p:txBody>
      </p:sp>
    </p:spTree>
    <p:extLst>
      <p:ext uri="{BB962C8B-B14F-4D97-AF65-F5344CB8AC3E}">
        <p14:creationId xmlns:p14="http://schemas.microsoft.com/office/powerpoint/2010/main" val="576303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57544" y="335737"/>
            <a:ext cx="11190514" cy="1631216"/>
          </a:xfrm>
          <a:prstGeom prst="rect">
            <a:avLst/>
          </a:prstGeom>
          <a:noFill/>
          <a:ln w="9525">
            <a:noFill/>
            <a:miter lim="800000"/>
            <a:headEnd/>
            <a:tailEnd/>
          </a:ln>
        </p:spPr>
        <p:txBody>
          <a:bodyPr rot="0" vert="horz" wrap="square" lIns="91440" tIns="45720" rIns="91440" bIns="45720" anchor="t" anchorCtr="0" upright="1">
            <a:spAutoFit/>
          </a:bodyPr>
          <a:lstStyle/>
          <a:p>
            <a:pPr algn="ctr"/>
            <a:r>
              <a:rPr lang="pt-BR" sz="2000" b="1" dirty="0"/>
              <a:t>UNIVERSIDADE ABERTA DO SUS</a:t>
            </a:r>
            <a:endParaRPr lang="pt-BR" sz="2000" dirty="0"/>
          </a:p>
          <a:p>
            <a:pPr algn="ctr"/>
            <a:r>
              <a:rPr lang="pt-BR" sz="2000" b="1" dirty="0"/>
              <a:t>UNIVERSIDADE FEDERAL DE PELOTAS</a:t>
            </a:r>
            <a:endParaRPr lang="pt-BR" sz="2000" dirty="0"/>
          </a:p>
          <a:p>
            <a:pPr algn="ctr"/>
            <a:r>
              <a:rPr lang="pt-BR" sz="2000" b="1" dirty="0"/>
              <a:t>Especialização em Saúde da Família</a:t>
            </a:r>
            <a:endParaRPr lang="pt-BR" sz="2000" dirty="0"/>
          </a:p>
          <a:p>
            <a:pPr algn="ctr"/>
            <a:r>
              <a:rPr lang="pt-BR" sz="2000" b="1" dirty="0"/>
              <a:t>Modalidade a Distância</a:t>
            </a:r>
            <a:endParaRPr lang="pt-BR" sz="2000" dirty="0"/>
          </a:p>
          <a:p>
            <a:pPr algn="ctr"/>
            <a:r>
              <a:rPr lang="pt-BR" sz="2000" b="1" dirty="0"/>
              <a:t>Turma 7</a:t>
            </a:r>
            <a:endParaRPr lang="pt-BR" sz="2000" dirty="0"/>
          </a:p>
        </p:txBody>
      </p:sp>
      <p:sp>
        <p:nvSpPr>
          <p:cNvPr id="2" name="Título 1"/>
          <p:cNvSpPr>
            <a:spLocks noGrp="1"/>
          </p:cNvSpPr>
          <p:nvPr>
            <p:ph type="ctrTitle"/>
          </p:nvPr>
        </p:nvSpPr>
        <p:spPr>
          <a:xfrm>
            <a:off x="432352" y="1794949"/>
            <a:ext cx="11376273" cy="2387600"/>
          </a:xfrm>
        </p:spPr>
        <p:txBody>
          <a:bodyPr>
            <a:noAutofit/>
          </a:bodyPr>
          <a:lstStyle/>
          <a:p>
            <a:r>
              <a:rPr lang="pt-BR" sz="3200" dirty="0"/>
              <a:t>Melhoria da Atenção à Saúde da Criança de zero a setenta e dois meses de idade na UBS de Liberato Salzano, Liberato Salzano/RS.</a:t>
            </a:r>
          </a:p>
        </p:txBody>
      </p:sp>
      <p:sp>
        <p:nvSpPr>
          <p:cNvPr id="3" name="Subtítulo 2"/>
          <p:cNvSpPr>
            <a:spLocks noGrp="1"/>
          </p:cNvSpPr>
          <p:nvPr>
            <p:ph type="subTitle" idx="1"/>
          </p:nvPr>
        </p:nvSpPr>
        <p:spPr>
          <a:xfrm>
            <a:off x="1524000" y="4677921"/>
            <a:ext cx="9144000" cy="552667"/>
          </a:xfrm>
        </p:spPr>
        <p:txBody>
          <a:bodyPr>
            <a:normAutofit/>
          </a:bodyPr>
          <a:lstStyle/>
          <a:p>
            <a:r>
              <a:rPr lang="pt-BR" sz="2800" b="1" dirty="0" smtClean="0"/>
              <a:t>Marcio Antunes de Chaves</a:t>
            </a:r>
            <a:endParaRPr lang="pt-BR" sz="2800" dirty="0"/>
          </a:p>
        </p:txBody>
      </p:sp>
      <p:pic>
        <p:nvPicPr>
          <p:cNvPr id="4" name="Imagem 3"/>
          <p:cNvPicPr/>
          <p:nvPr/>
        </p:nvPicPr>
        <p:blipFill rotWithShape="1">
          <a:blip r:embed="rId2" cstate="print">
            <a:extLst>
              <a:ext uri="{28A0092B-C50C-407E-A947-70E740481C1C}">
                <a14:useLocalDpi xmlns:a14="http://schemas.microsoft.com/office/drawing/2010/main" val="0"/>
              </a:ext>
            </a:extLst>
          </a:blip>
          <a:srcRect l="19225" t="18695" r="19223" b="18871"/>
          <a:stretch/>
        </p:blipFill>
        <p:spPr bwMode="auto">
          <a:xfrm>
            <a:off x="9295934" y="333148"/>
            <a:ext cx="1877674" cy="1706858"/>
          </a:xfrm>
          <a:prstGeom prst="rect">
            <a:avLst/>
          </a:prstGeom>
          <a:ln>
            <a:noFill/>
          </a:ln>
          <a:extLst>
            <a:ext uri="{53640926-AAD7-44D8-BBD7-CCE9431645EC}">
              <a14:shadowObscured xmlns:a14="http://schemas.microsoft.com/office/drawing/2010/main"/>
            </a:ext>
          </a:extLst>
        </p:spPr>
      </p:pic>
      <p:sp>
        <p:nvSpPr>
          <p:cNvPr id="6" name="CaixaDeTexto 5"/>
          <p:cNvSpPr txBox="1"/>
          <p:nvPr/>
        </p:nvSpPr>
        <p:spPr>
          <a:xfrm>
            <a:off x="2460813" y="5459126"/>
            <a:ext cx="7247964" cy="400110"/>
          </a:xfrm>
          <a:prstGeom prst="rect">
            <a:avLst/>
          </a:prstGeom>
          <a:noFill/>
        </p:spPr>
        <p:txBody>
          <a:bodyPr wrap="square" rtlCol="0">
            <a:spAutoFit/>
          </a:bodyPr>
          <a:lstStyle/>
          <a:p>
            <a:pPr algn="ctr"/>
            <a:r>
              <a:rPr lang="pt-BR" sz="2000" b="1" dirty="0" smtClean="0"/>
              <a:t>Orientador: Pablo Viana Stolz</a:t>
            </a:r>
            <a:endParaRPr lang="pt-BR" sz="2000" b="1" dirty="0"/>
          </a:p>
        </p:txBody>
      </p:sp>
      <p:sp>
        <p:nvSpPr>
          <p:cNvPr id="7" name="CaixaDeTexto 6"/>
          <p:cNvSpPr txBox="1"/>
          <p:nvPr/>
        </p:nvSpPr>
        <p:spPr>
          <a:xfrm>
            <a:off x="4935071" y="6239121"/>
            <a:ext cx="2353235" cy="369332"/>
          </a:xfrm>
          <a:prstGeom prst="rect">
            <a:avLst/>
          </a:prstGeom>
          <a:noFill/>
        </p:spPr>
        <p:txBody>
          <a:bodyPr wrap="square" rtlCol="0">
            <a:spAutoFit/>
          </a:bodyPr>
          <a:lstStyle/>
          <a:p>
            <a:pPr algn="ctr"/>
            <a:r>
              <a:rPr lang="pt-BR" b="1" dirty="0"/>
              <a:t>Pelotas, </a:t>
            </a:r>
            <a:r>
              <a:rPr lang="pt-BR" b="1" dirty="0" smtClean="0"/>
              <a:t>2015</a:t>
            </a:r>
            <a:endParaRPr lang="pt-BR" b="1" dirty="0"/>
          </a:p>
        </p:txBody>
      </p:sp>
      <p:pic>
        <p:nvPicPr>
          <p:cNvPr id="9" name="Picture 8"/>
          <p:cNvPicPr>
            <a:picLocks noChangeAspect="1"/>
          </p:cNvPicPr>
          <p:nvPr/>
        </p:nvPicPr>
        <p:blipFill>
          <a:blip r:embed="rId3"/>
          <a:stretch>
            <a:fillRect/>
          </a:stretch>
        </p:blipFill>
        <p:spPr>
          <a:xfrm>
            <a:off x="660573" y="620823"/>
            <a:ext cx="2057335" cy="648372"/>
          </a:xfrm>
          <a:prstGeom prst="rect">
            <a:avLst/>
          </a:prstGeom>
        </p:spPr>
      </p:pic>
      <p:pic>
        <p:nvPicPr>
          <p:cNvPr id="10" name="Picture 9" descr="simbolo EA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1634" y="5169463"/>
            <a:ext cx="1674326" cy="1395271"/>
          </a:xfrm>
          <a:prstGeom prst="rect">
            <a:avLst/>
          </a:prstGeom>
        </p:spPr>
      </p:pic>
    </p:spTree>
    <p:extLst>
      <p:ext uri="{BB962C8B-B14F-4D97-AF65-F5344CB8AC3E}">
        <p14:creationId xmlns:p14="http://schemas.microsoft.com/office/powerpoint/2010/main" val="1290452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8600"/>
            <a:ext cx="10515600" cy="1042059"/>
          </a:xfrm>
        </p:spPr>
        <p:txBody>
          <a:bodyPr>
            <a:normAutofit fontScale="90000"/>
          </a:bodyPr>
          <a:lstStyle/>
          <a:p>
            <a:r>
              <a:rPr lang="pt-BR" sz="2800" b="1" dirty="0"/>
              <a:t>Objetivo 2: Melhorar a qualidade </a:t>
            </a:r>
            <a:r>
              <a:rPr lang="pt-BR" sz="2800" b="1" dirty="0" smtClean="0"/>
              <a:t>do </a:t>
            </a:r>
            <a:r>
              <a:rPr lang="pt-BR" sz="2800" b="1" dirty="0"/>
              <a:t>atendimento à criança</a:t>
            </a:r>
            <a:r>
              <a:rPr lang="pt-BR" sz="2800" b="1" dirty="0" smtClean="0"/>
              <a:t>.</a:t>
            </a:r>
            <a:br>
              <a:rPr lang="pt-BR" sz="2800" b="1" dirty="0" smtClean="0"/>
            </a:br>
            <a:r>
              <a:rPr lang="pt-BR" sz="2800" dirty="0"/>
              <a:t/>
            </a:r>
            <a:br>
              <a:rPr lang="pt-BR" sz="2800" dirty="0"/>
            </a:br>
            <a:r>
              <a:rPr lang="pt-BR" sz="2800" b="1" dirty="0" smtClean="0"/>
              <a:t>Meta </a:t>
            </a:r>
            <a:r>
              <a:rPr lang="pt-BR" sz="2800" b="1" dirty="0"/>
              <a:t>2.6:</a:t>
            </a:r>
            <a:r>
              <a:rPr lang="pt-BR" sz="2800" dirty="0"/>
              <a:t> Vacinar 100% das crianças de acordo com a idade</a:t>
            </a:r>
            <a:r>
              <a:rPr lang="pt-BR" sz="2800" dirty="0" smtClean="0"/>
              <a:t>.</a:t>
            </a:r>
            <a:endParaRPr lang="pt-BR" sz="2800" dirty="0"/>
          </a:p>
        </p:txBody>
      </p:sp>
      <p:graphicFrame>
        <p:nvGraphicFramePr>
          <p:cNvPr id="10" name="Gráfico 9"/>
          <p:cNvGraphicFramePr/>
          <p:nvPr>
            <p:extLst>
              <p:ext uri="{D42A27DB-BD31-4B8C-83A1-F6EECF244321}">
                <p14:modId xmlns:p14="http://schemas.microsoft.com/office/powerpoint/2010/main" val="3390297615"/>
              </p:ext>
            </p:extLst>
          </p:nvPr>
        </p:nvGraphicFramePr>
        <p:xfrm>
          <a:off x="1987894" y="1401288"/>
          <a:ext cx="7583618" cy="4024238"/>
        </p:xfrm>
        <a:graphic>
          <a:graphicData uri="http://schemas.openxmlformats.org/drawingml/2006/chart">
            <c:chart xmlns:c="http://schemas.openxmlformats.org/drawingml/2006/chart" xmlns:r="http://schemas.openxmlformats.org/officeDocument/2006/relationships" r:id="rId2"/>
          </a:graphicData>
        </a:graphic>
      </p:graphicFrame>
      <p:sp>
        <p:nvSpPr>
          <p:cNvPr id="3" name="Retângulo 2"/>
          <p:cNvSpPr/>
          <p:nvPr/>
        </p:nvSpPr>
        <p:spPr>
          <a:xfrm>
            <a:off x="2030681" y="5425527"/>
            <a:ext cx="7920841" cy="646331"/>
          </a:xfrm>
          <a:prstGeom prst="rect">
            <a:avLst/>
          </a:prstGeom>
        </p:spPr>
        <p:txBody>
          <a:bodyPr wrap="square">
            <a:spAutoFit/>
          </a:bodyPr>
          <a:lstStyle/>
          <a:p>
            <a:pPr algn="ctr"/>
            <a:r>
              <a:rPr lang="pt-BR" dirty="0"/>
              <a:t>Proporção de crianças com vacinação em dia para a idade, na ESF II de </a:t>
            </a:r>
            <a:r>
              <a:rPr lang="pt-BR" dirty="0" smtClean="0"/>
              <a:t>Liberato </a:t>
            </a:r>
            <a:r>
              <a:rPr lang="pt-BR" dirty="0"/>
              <a:t>Salzano/RS.</a:t>
            </a:r>
          </a:p>
        </p:txBody>
      </p:sp>
      <p:sp>
        <p:nvSpPr>
          <p:cNvPr id="4" name="CaixaDeTexto 3"/>
          <p:cNvSpPr txBox="1"/>
          <p:nvPr/>
        </p:nvSpPr>
        <p:spPr>
          <a:xfrm>
            <a:off x="4108859" y="4346367"/>
            <a:ext cx="798877" cy="646331"/>
          </a:xfrm>
          <a:prstGeom prst="rect">
            <a:avLst/>
          </a:prstGeom>
          <a:noFill/>
        </p:spPr>
        <p:txBody>
          <a:bodyPr wrap="square" rtlCol="0">
            <a:spAutoFit/>
          </a:bodyPr>
          <a:lstStyle/>
          <a:p>
            <a:r>
              <a:rPr lang="en-US" dirty="0" smtClean="0"/>
              <a:t>N: 55</a:t>
            </a:r>
          </a:p>
          <a:p>
            <a:r>
              <a:rPr lang="en-US" dirty="0" smtClean="0"/>
              <a:t>D: 58</a:t>
            </a:r>
            <a:endParaRPr lang="pt-BR" dirty="0"/>
          </a:p>
        </p:txBody>
      </p:sp>
      <p:sp>
        <p:nvSpPr>
          <p:cNvPr id="12" name="CaixaDeTexto 11"/>
          <p:cNvSpPr txBox="1"/>
          <p:nvPr/>
        </p:nvSpPr>
        <p:spPr>
          <a:xfrm>
            <a:off x="5771408" y="4346367"/>
            <a:ext cx="683200" cy="646331"/>
          </a:xfrm>
          <a:prstGeom prst="rect">
            <a:avLst/>
          </a:prstGeom>
          <a:noFill/>
        </p:spPr>
        <p:txBody>
          <a:bodyPr wrap="none" rtlCol="0">
            <a:spAutoFit/>
          </a:bodyPr>
          <a:lstStyle/>
          <a:p>
            <a:r>
              <a:rPr lang="en-US" dirty="0" smtClean="0"/>
              <a:t>N: 95</a:t>
            </a:r>
          </a:p>
          <a:p>
            <a:r>
              <a:rPr lang="en-US" dirty="0" smtClean="0"/>
              <a:t>D: 99</a:t>
            </a:r>
            <a:endParaRPr lang="pt-BR" dirty="0"/>
          </a:p>
        </p:txBody>
      </p:sp>
      <p:sp>
        <p:nvSpPr>
          <p:cNvPr id="13" name="CaixaDeTexto 12"/>
          <p:cNvSpPr txBox="1"/>
          <p:nvPr/>
        </p:nvSpPr>
        <p:spPr>
          <a:xfrm>
            <a:off x="7442015" y="4346367"/>
            <a:ext cx="800219" cy="646331"/>
          </a:xfrm>
          <a:prstGeom prst="rect">
            <a:avLst/>
          </a:prstGeom>
          <a:noFill/>
        </p:spPr>
        <p:txBody>
          <a:bodyPr wrap="none" rtlCol="0">
            <a:spAutoFit/>
          </a:bodyPr>
          <a:lstStyle/>
          <a:p>
            <a:r>
              <a:rPr lang="en-US" dirty="0" smtClean="0"/>
              <a:t>N: 112</a:t>
            </a:r>
          </a:p>
          <a:p>
            <a:r>
              <a:rPr lang="en-US" dirty="0" smtClean="0"/>
              <a:t>D: 119</a:t>
            </a:r>
            <a:endParaRPr lang="pt-BR" dirty="0"/>
          </a:p>
        </p:txBody>
      </p:sp>
    </p:spTree>
    <p:extLst>
      <p:ext uri="{BB962C8B-B14F-4D97-AF65-F5344CB8AC3E}">
        <p14:creationId xmlns:p14="http://schemas.microsoft.com/office/powerpoint/2010/main" val="3599290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0655"/>
            <a:ext cx="10515600" cy="1325563"/>
          </a:xfrm>
        </p:spPr>
        <p:txBody>
          <a:bodyPr>
            <a:normAutofit fontScale="90000"/>
          </a:bodyPr>
          <a:lstStyle/>
          <a:p>
            <a:r>
              <a:rPr lang="pt-BR" sz="2800" b="1" dirty="0"/>
              <a:t>Objetivo 2: Melhorar a qualidade </a:t>
            </a:r>
            <a:r>
              <a:rPr lang="pt-BR" sz="2800" b="1" dirty="0" smtClean="0"/>
              <a:t>do </a:t>
            </a:r>
            <a:r>
              <a:rPr lang="pt-BR" sz="2800" b="1" dirty="0"/>
              <a:t>atendimento à criança</a:t>
            </a:r>
            <a:r>
              <a:rPr lang="pt-BR" sz="2800" b="1" dirty="0" smtClean="0"/>
              <a:t>.</a:t>
            </a:r>
            <a:br>
              <a:rPr lang="pt-BR" sz="2800" b="1" dirty="0" smtClean="0"/>
            </a:br>
            <a:r>
              <a:rPr lang="pt-BR" sz="2800" dirty="0"/>
              <a:t/>
            </a:r>
            <a:br>
              <a:rPr lang="pt-BR" sz="2800" dirty="0"/>
            </a:br>
            <a:r>
              <a:rPr lang="pt-BR" sz="2800" b="1" dirty="0" smtClean="0"/>
              <a:t>Meta </a:t>
            </a:r>
            <a:r>
              <a:rPr lang="pt-BR" sz="2800" b="1" dirty="0"/>
              <a:t>2.7:</a:t>
            </a:r>
            <a:r>
              <a:rPr lang="pt-BR" sz="2800" dirty="0"/>
              <a:t> Realizar suplementação de ferro em 100% das crianças de 6 a 24 meses</a:t>
            </a:r>
            <a:r>
              <a:rPr lang="pt-BR" sz="2800" dirty="0" smtClean="0"/>
              <a:t>.</a:t>
            </a:r>
            <a:endParaRPr lang="pt-BR" sz="2800" dirty="0"/>
          </a:p>
        </p:txBody>
      </p:sp>
      <p:graphicFrame>
        <p:nvGraphicFramePr>
          <p:cNvPr id="9" name="Gráfico 8"/>
          <p:cNvGraphicFramePr/>
          <p:nvPr>
            <p:extLst>
              <p:ext uri="{D42A27DB-BD31-4B8C-83A1-F6EECF244321}">
                <p14:modId xmlns:p14="http://schemas.microsoft.com/office/powerpoint/2010/main" val="3839629457"/>
              </p:ext>
            </p:extLst>
          </p:nvPr>
        </p:nvGraphicFramePr>
        <p:xfrm>
          <a:off x="2481942" y="1615045"/>
          <a:ext cx="7327075" cy="3835730"/>
        </p:xfrm>
        <a:graphic>
          <a:graphicData uri="http://schemas.openxmlformats.org/drawingml/2006/chart">
            <c:chart xmlns:c="http://schemas.openxmlformats.org/drawingml/2006/chart" xmlns:r="http://schemas.openxmlformats.org/officeDocument/2006/relationships" r:id="rId2"/>
          </a:graphicData>
        </a:graphic>
      </p:graphicFrame>
      <p:sp>
        <p:nvSpPr>
          <p:cNvPr id="3" name="Retângulo 2"/>
          <p:cNvSpPr/>
          <p:nvPr/>
        </p:nvSpPr>
        <p:spPr>
          <a:xfrm>
            <a:off x="2612571" y="5544280"/>
            <a:ext cx="7469580" cy="646331"/>
          </a:xfrm>
          <a:prstGeom prst="rect">
            <a:avLst/>
          </a:prstGeom>
        </p:spPr>
        <p:txBody>
          <a:bodyPr wrap="square">
            <a:spAutoFit/>
          </a:bodyPr>
          <a:lstStyle/>
          <a:p>
            <a:pPr algn="ctr"/>
            <a:r>
              <a:rPr lang="pt-BR" dirty="0"/>
              <a:t>Proporção de crianças de 6 a 24 meses com suplementação de ferro, na </a:t>
            </a:r>
            <a:r>
              <a:rPr lang="pt-BR" dirty="0" smtClean="0"/>
              <a:t>ESF </a:t>
            </a:r>
            <a:r>
              <a:rPr lang="pt-BR" dirty="0"/>
              <a:t>II de Liberato Salzano/RS.</a:t>
            </a:r>
          </a:p>
        </p:txBody>
      </p:sp>
      <p:sp>
        <p:nvSpPr>
          <p:cNvPr id="4" name="CaixaDeTexto 3"/>
          <p:cNvSpPr txBox="1"/>
          <p:nvPr/>
        </p:nvSpPr>
        <p:spPr>
          <a:xfrm>
            <a:off x="4560124" y="4331373"/>
            <a:ext cx="683200" cy="646331"/>
          </a:xfrm>
          <a:prstGeom prst="rect">
            <a:avLst/>
          </a:prstGeom>
          <a:noFill/>
        </p:spPr>
        <p:txBody>
          <a:bodyPr wrap="none" rtlCol="0">
            <a:spAutoFit/>
          </a:bodyPr>
          <a:lstStyle/>
          <a:p>
            <a:r>
              <a:rPr lang="en-US" dirty="0" smtClean="0"/>
              <a:t>N: 21</a:t>
            </a:r>
          </a:p>
          <a:p>
            <a:r>
              <a:rPr lang="en-US" dirty="0" smtClean="0"/>
              <a:t>D: 25</a:t>
            </a:r>
            <a:endParaRPr lang="pt-BR" dirty="0"/>
          </a:p>
        </p:txBody>
      </p:sp>
      <p:sp>
        <p:nvSpPr>
          <p:cNvPr id="5" name="CaixaDeTexto 4"/>
          <p:cNvSpPr txBox="1"/>
          <p:nvPr/>
        </p:nvSpPr>
        <p:spPr>
          <a:xfrm>
            <a:off x="6131626" y="4331372"/>
            <a:ext cx="687282" cy="646331"/>
          </a:xfrm>
          <a:prstGeom prst="rect">
            <a:avLst/>
          </a:prstGeom>
          <a:noFill/>
        </p:spPr>
        <p:txBody>
          <a:bodyPr wrap="square" rtlCol="0">
            <a:spAutoFit/>
          </a:bodyPr>
          <a:lstStyle/>
          <a:p>
            <a:r>
              <a:rPr lang="en-US" dirty="0" smtClean="0"/>
              <a:t>N: 40</a:t>
            </a:r>
          </a:p>
          <a:p>
            <a:r>
              <a:rPr lang="en-US" dirty="0" smtClean="0"/>
              <a:t>D: 46</a:t>
            </a:r>
            <a:endParaRPr lang="pt-BR" dirty="0"/>
          </a:p>
        </p:txBody>
      </p:sp>
      <p:sp>
        <p:nvSpPr>
          <p:cNvPr id="10" name="CaixaDeTexto 9"/>
          <p:cNvSpPr txBox="1"/>
          <p:nvPr/>
        </p:nvSpPr>
        <p:spPr>
          <a:xfrm>
            <a:off x="7757729" y="4331373"/>
            <a:ext cx="683200" cy="646331"/>
          </a:xfrm>
          <a:prstGeom prst="rect">
            <a:avLst/>
          </a:prstGeom>
          <a:noFill/>
        </p:spPr>
        <p:txBody>
          <a:bodyPr wrap="none" rtlCol="0">
            <a:spAutoFit/>
          </a:bodyPr>
          <a:lstStyle/>
          <a:p>
            <a:r>
              <a:rPr lang="en-US" dirty="0" smtClean="0"/>
              <a:t>N: 44</a:t>
            </a:r>
          </a:p>
          <a:p>
            <a:r>
              <a:rPr lang="en-US" dirty="0" smtClean="0"/>
              <a:t>D: 52</a:t>
            </a:r>
            <a:endParaRPr lang="pt-BR" dirty="0"/>
          </a:p>
        </p:txBody>
      </p:sp>
    </p:spTree>
    <p:extLst>
      <p:ext uri="{BB962C8B-B14F-4D97-AF65-F5344CB8AC3E}">
        <p14:creationId xmlns:p14="http://schemas.microsoft.com/office/powerpoint/2010/main" val="3791439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56851"/>
            <a:ext cx="10515600" cy="1325563"/>
          </a:xfrm>
        </p:spPr>
        <p:txBody>
          <a:bodyPr>
            <a:normAutofit fontScale="90000"/>
          </a:bodyPr>
          <a:lstStyle/>
          <a:p>
            <a:r>
              <a:rPr lang="pt-BR" sz="2800" b="1" dirty="0"/>
              <a:t>Objetivo 2: Melhorar a qualidade </a:t>
            </a:r>
            <a:r>
              <a:rPr lang="pt-BR" sz="2800" b="1" dirty="0" smtClean="0"/>
              <a:t>do </a:t>
            </a:r>
            <a:r>
              <a:rPr lang="pt-BR" sz="2800" b="1" dirty="0"/>
              <a:t>atendimento à criança</a:t>
            </a:r>
            <a:r>
              <a:rPr lang="pt-BR" sz="2800" b="1" dirty="0" smtClean="0"/>
              <a:t>.</a:t>
            </a:r>
            <a:br>
              <a:rPr lang="pt-BR" sz="2800" b="1" dirty="0" smtClean="0"/>
            </a:br>
            <a:r>
              <a:rPr lang="pt-BR" sz="2800" dirty="0"/>
              <a:t/>
            </a:r>
            <a:br>
              <a:rPr lang="pt-BR" sz="2800" dirty="0"/>
            </a:br>
            <a:r>
              <a:rPr lang="pt-BR" sz="2800" b="1" dirty="0" smtClean="0"/>
              <a:t>Meta </a:t>
            </a:r>
            <a:r>
              <a:rPr lang="pt-BR" sz="2800" b="1" dirty="0"/>
              <a:t>2.8:</a:t>
            </a:r>
            <a:r>
              <a:rPr lang="pt-BR" sz="2800" dirty="0"/>
              <a:t> Realizar triagem auditiva </a:t>
            </a:r>
            <a:r>
              <a:rPr lang="pt-BR" sz="2800" dirty="0" smtClean="0"/>
              <a:t>até os 3 meses de idade em </a:t>
            </a:r>
            <a:r>
              <a:rPr lang="pt-BR" sz="2800" dirty="0"/>
              <a:t>100% das crianças</a:t>
            </a:r>
            <a:r>
              <a:rPr lang="pt-BR" sz="2800" dirty="0" smtClean="0"/>
              <a:t>.</a:t>
            </a:r>
            <a:endParaRPr lang="pt-BR" sz="2800" dirty="0"/>
          </a:p>
        </p:txBody>
      </p:sp>
      <p:graphicFrame>
        <p:nvGraphicFramePr>
          <p:cNvPr id="9" name="Gráfico 8"/>
          <p:cNvGraphicFramePr/>
          <p:nvPr>
            <p:extLst>
              <p:ext uri="{D42A27DB-BD31-4B8C-83A1-F6EECF244321}">
                <p14:modId xmlns:p14="http://schemas.microsoft.com/office/powerpoint/2010/main" val="1901899941"/>
              </p:ext>
            </p:extLst>
          </p:nvPr>
        </p:nvGraphicFramePr>
        <p:xfrm>
          <a:off x="2588821" y="1615044"/>
          <a:ext cx="7338950" cy="3811979"/>
        </p:xfrm>
        <a:graphic>
          <a:graphicData uri="http://schemas.openxmlformats.org/drawingml/2006/chart">
            <c:chart xmlns:c="http://schemas.openxmlformats.org/drawingml/2006/chart" xmlns:r="http://schemas.openxmlformats.org/officeDocument/2006/relationships" r:id="rId2"/>
          </a:graphicData>
        </a:graphic>
      </p:graphicFrame>
      <p:sp>
        <p:nvSpPr>
          <p:cNvPr id="3" name="Retângulo 2"/>
          <p:cNvSpPr/>
          <p:nvPr/>
        </p:nvSpPr>
        <p:spPr>
          <a:xfrm>
            <a:off x="2600697" y="5532405"/>
            <a:ext cx="7445828" cy="646331"/>
          </a:xfrm>
          <a:prstGeom prst="rect">
            <a:avLst/>
          </a:prstGeom>
        </p:spPr>
        <p:txBody>
          <a:bodyPr wrap="square">
            <a:spAutoFit/>
          </a:bodyPr>
          <a:lstStyle/>
          <a:p>
            <a:pPr algn="ctr"/>
            <a:r>
              <a:rPr lang="pt-BR" dirty="0"/>
              <a:t>Proporção de crianças com triagem auditiva, na ESF II de Liberato Salzano/RS.</a:t>
            </a:r>
          </a:p>
          <a:p>
            <a:pPr algn="ctr"/>
            <a:r>
              <a:rPr lang="pt-BR" dirty="0"/>
              <a:t> </a:t>
            </a:r>
          </a:p>
        </p:txBody>
      </p:sp>
      <p:sp>
        <p:nvSpPr>
          <p:cNvPr id="4" name="CaixaDeTexto 3"/>
          <p:cNvSpPr txBox="1"/>
          <p:nvPr/>
        </p:nvSpPr>
        <p:spPr>
          <a:xfrm>
            <a:off x="4679636" y="4274213"/>
            <a:ext cx="683200" cy="646331"/>
          </a:xfrm>
          <a:prstGeom prst="rect">
            <a:avLst/>
          </a:prstGeom>
          <a:noFill/>
        </p:spPr>
        <p:txBody>
          <a:bodyPr wrap="none" rtlCol="0">
            <a:spAutoFit/>
          </a:bodyPr>
          <a:lstStyle/>
          <a:p>
            <a:r>
              <a:rPr lang="en-US" dirty="0" smtClean="0"/>
              <a:t>N: 53</a:t>
            </a:r>
          </a:p>
          <a:p>
            <a:r>
              <a:rPr lang="en-US" dirty="0" smtClean="0"/>
              <a:t>D: 58</a:t>
            </a:r>
            <a:endParaRPr lang="pt-BR" dirty="0"/>
          </a:p>
        </p:txBody>
      </p:sp>
      <p:sp>
        <p:nvSpPr>
          <p:cNvPr id="5" name="CaixaDeTexto 4"/>
          <p:cNvSpPr txBox="1"/>
          <p:nvPr/>
        </p:nvSpPr>
        <p:spPr>
          <a:xfrm>
            <a:off x="6284577" y="4274213"/>
            <a:ext cx="683200" cy="646331"/>
          </a:xfrm>
          <a:prstGeom prst="rect">
            <a:avLst/>
          </a:prstGeom>
          <a:noFill/>
        </p:spPr>
        <p:txBody>
          <a:bodyPr wrap="none" rtlCol="0">
            <a:spAutoFit/>
          </a:bodyPr>
          <a:lstStyle/>
          <a:p>
            <a:r>
              <a:rPr lang="en-US" dirty="0" smtClean="0"/>
              <a:t>N: 84</a:t>
            </a:r>
          </a:p>
          <a:p>
            <a:r>
              <a:rPr lang="en-US" dirty="0" smtClean="0"/>
              <a:t>D: 99</a:t>
            </a:r>
            <a:endParaRPr lang="pt-BR" dirty="0"/>
          </a:p>
        </p:txBody>
      </p:sp>
      <p:sp>
        <p:nvSpPr>
          <p:cNvPr id="10" name="CaixaDeTexto 9"/>
          <p:cNvSpPr txBox="1"/>
          <p:nvPr/>
        </p:nvSpPr>
        <p:spPr>
          <a:xfrm>
            <a:off x="7861465" y="4274213"/>
            <a:ext cx="793807" cy="646331"/>
          </a:xfrm>
          <a:prstGeom prst="rect">
            <a:avLst/>
          </a:prstGeom>
          <a:noFill/>
        </p:spPr>
        <p:txBody>
          <a:bodyPr wrap="none" rtlCol="0">
            <a:spAutoFit/>
          </a:bodyPr>
          <a:lstStyle/>
          <a:p>
            <a:r>
              <a:rPr lang="en-US" dirty="0" smtClean="0"/>
              <a:t>N: 95</a:t>
            </a:r>
          </a:p>
          <a:p>
            <a:r>
              <a:rPr lang="en-US" dirty="0" smtClean="0"/>
              <a:t>D: 119</a:t>
            </a:r>
            <a:endParaRPr lang="pt-BR" dirty="0"/>
          </a:p>
        </p:txBody>
      </p:sp>
    </p:spTree>
    <p:extLst>
      <p:ext uri="{BB962C8B-B14F-4D97-AF65-F5344CB8AC3E}">
        <p14:creationId xmlns:p14="http://schemas.microsoft.com/office/powerpoint/2010/main" val="600050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216160"/>
            <a:ext cx="10515600" cy="1688745"/>
          </a:xfrm>
        </p:spPr>
        <p:txBody>
          <a:bodyPr>
            <a:normAutofit fontScale="47500" lnSpcReduction="20000"/>
          </a:bodyPr>
          <a:lstStyle/>
          <a:p>
            <a:r>
              <a:rPr lang="pt-BR" sz="6200" b="1" dirty="0"/>
              <a:t>Objetivo 2: Melhorar a qualidade </a:t>
            </a:r>
            <a:r>
              <a:rPr lang="pt-BR" sz="6200" b="1" dirty="0" smtClean="0"/>
              <a:t>do </a:t>
            </a:r>
            <a:r>
              <a:rPr lang="pt-BR" sz="6200" b="1" dirty="0"/>
              <a:t>atendimento à criança</a:t>
            </a:r>
            <a:r>
              <a:rPr lang="pt-BR" sz="6200" b="1" dirty="0" smtClean="0"/>
              <a:t>.</a:t>
            </a:r>
          </a:p>
          <a:p>
            <a:endParaRPr lang="pt-BR" sz="3700" dirty="0" smtClean="0"/>
          </a:p>
          <a:p>
            <a:r>
              <a:rPr lang="pt-BR" sz="6200" b="1" dirty="0" smtClean="0"/>
              <a:t>Meta </a:t>
            </a:r>
            <a:r>
              <a:rPr lang="pt-BR" sz="6200" b="1" dirty="0"/>
              <a:t>2.9:</a:t>
            </a:r>
            <a:r>
              <a:rPr lang="pt-BR" sz="6200" dirty="0"/>
              <a:t> Realizar teste do pezinho em 100% das crianças até 7 dias de vida.</a:t>
            </a:r>
          </a:p>
          <a:p>
            <a:endParaRPr lang="pt-BR" sz="2400" dirty="0"/>
          </a:p>
        </p:txBody>
      </p:sp>
      <p:graphicFrame>
        <p:nvGraphicFramePr>
          <p:cNvPr id="9" name="Gráfico 8"/>
          <p:cNvGraphicFramePr/>
          <p:nvPr>
            <p:extLst>
              <p:ext uri="{D42A27DB-BD31-4B8C-83A1-F6EECF244321}">
                <p14:modId xmlns:p14="http://schemas.microsoft.com/office/powerpoint/2010/main" val="1194941808"/>
              </p:ext>
            </p:extLst>
          </p:nvPr>
        </p:nvGraphicFramePr>
        <p:xfrm>
          <a:off x="2263296" y="1793174"/>
          <a:ext cx="7683335" cy="3644229"/>
        </p:xfrm>
        <a:graphic>
          <a:graphicData uri="http://schemas.openxmlformats.org/drawingml/2006/chart">
            <c:chart xmlns:c="http://schemas.openxmlformats.org/drawingml/2006/chart" xmlns:r="http://schemas.openxmlformats.org/officeDocument/2006/relationships" r:id="rId2"/>
          </a:graphicData>
        </a:graphic>
      </p:graphicFrame>
      <p:sp>
        <p:nvSpPr>
          <p:cNvPr id="2" name="Retângulo 1"/>
          <p:cNvSpPr/>
          <p:nvPr/>
        </p:nvSpPr>
        <p:spPr>
          <a:xfrm>
            <a:off x="2351314" y="5437403"/>
            <a:ext cx="7885216" cy="646331"/>
          </a:xfrm>
          <a:prstGeom prst="rect">
            <a:avLst/>
          </a:prstGeom>
        </p:spPr>
        <p:txBody>
          <a:bodyPr wrap="square">
            <a:spAutoFit/>
          </a:bodyPr>
          <a:lstStyle/>
          <a:p>
            <a:pPr algn="ctr"/>
            <a:r>
              <a:rPr lang="pt-BR" dirty="0"/>
              <a:t>Proporção de crianças com teste do pezinho realizado até 7 dias de vida, </a:t>
            </a:r>
            <a:r>
              <a:rPr lang="pt-BR" dirty="0" smtClean="0"/>
              <a:t>na </a:t>
            </a:r>
            <a:r>
              <a:rPr lang="pt-BR" dirty="0"/>
              <a:t>ESF II de Liberato Salzano/RS.</a:t>
            </a:r>
          </a:p>
        </p:txBody>
      </p:sp>
      <p:sp>
        <p:nvSpPr>
          <p:cNvPr id="4" name="CaixaDeTexto 3"/>
          <p:cNvSpPr txBox="1"/>
          <p:nvPr/>
        </p:nvSpPr>
        <p:spPr>
          <a:xfrm>
            <a:off x="4418610" y="4332433"/>
            <a:ext cx="683200" cy="646331"/>
          </a:xfrm>
          <a:prstGeom prst="rect">
            <a:avLst/>
          </a:prstGeom>
          <a:noFill/>
        </p:spPr>
        <p:txBody>
          <a:bodyPr wrap="none" rtlCol="0">
            <a:spAutoFit/>
          </a:bodyPr>
          <a:lstStyle/>
          <a:p>
            <a:r>
              <a:rPr lang="en-US" dirty="0" smtClean="0"/>
              <a:t>N: 55</a:t>
            </a:r>
          </a:p>
          <a:p>
            <a:r>
              <a:rPr lang="en-US" dirty="0" smtClean="0"/>
              <a:t>D: 58</a:t>
            </a:r>
            <a:endParaRPr lang="pt-BR" dirty="0"/>
          </a:p>
        </p:txBody>
      </p:sp>
      <p:sp>
        <p:nvSpPr>
          <p:cNvPr id="5" name="CaixaDeTexto 4"/>
          <p:cNvSpPr txBox="1"/>
          <p:nvPr/>
        </p:nvSpPr>
        <p:spPr>
          <a:xfrm>
            <a:off x="6104906" y="4332433"/>
            <a:ext cx="683200" cy="646331"/>
          </a:xfrm>
          <a:prstGeom prst="rect">
            <a:avLst/>
          </a:prstGeom>
          <a:noFill/>
        </p:spPr>
        <p:txBody>
          <a:bodyPr wrap="none" rtlCol="0">
            <a:spAutoFit/>
          </a:bodyPr>
          <a:lstStyle/>
          <a:p>
            <a:r>
              <a:rPr lang="en-US" dirty="0" smtClean="0"/>
              <a:t>N: 95</a:t>
            </a:r>
          </a:p>
          <a:p>
            <a:r>
              <a:rPr lang="en-US" dirty="0" smtClean="0"/>
              <a:t>D: 99</a:t>
            </a:r>
            <a:endParaRPr lang="pt-BR" dirty="0"/>
          </a:p>
        </p:txBody>
      </p:sp>
      <p:sp>
        <p:nvSpPr>
          <p:cNvPr id="10" name="CaixaDeTexto 9"/>
          <p:cNvSpPr txBox="1"/>
          <p:nvPr/>
        </p:nvSpPr>
        <p:spPr>
          <a:xfrm>
            <a:off x="7755576" y="4332433"/>
            <a:ext cx="800219" cy="646331"/>
          </a:xfrm>
          <a:prstGeom prst="rect">
            <a:avLst/>
          </a:prstGeom>
          <a:noFill/>
        </p:spPr>
        <p:txBody>
          <a:bodyPr wrap="none" rtlCol="0">
            <a:spAutoFit/>
          </a:bodyPr>
          <a:lstStyle/>
          <a:p>
            <a:r>
              <a:rPr lang="en-US" dirty="0" smtClean="0"/>
              <a:t>N: 114</a:t>
            </a:r>
          </a:p>
          <a:p>
            <a:r>
              <a:rPr lang="en-US" dirty="0" smtClean="0"/>
              <a:t>D: 119</a:t>
            </a:r>
            <a:endParaRPr lang="pt-BR" dirty="0"/>
          </a:p>
        </p:txBody>
      </p:sp>
    </p:spTree>
    <p:extLst>
      <p:ext uri="{BB962C8B-B14F-4D97-AF65-F5344CB8AC3E}">
        <p14:creationId xmlns:p14="http://schemas.microsoft.com/office/powerpoint/2010/main" val="4102413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18753"/>
            <a:ext cx="10515600" cy="2446318"/>
          </a:xfrm>
        </p:spPr>
        <p:txBody>
          <a:bodyPr>
            <a:normAutofit fontScale="55000" lnSpcReduction="20000"/>
          </a:bodyPr>
          <a:lstStyle/>
          <a:p>
            <a:r>
              <a:rPr lang="pt-BR" sz="3400" b="1" dirty="0"/>
              <a:t>Objetivo 2: Melhorar a qualidade </a:t>
            </a:r>
            <a:r>
              <a:rPr lang="pt-BR" sz="3400" b="1" dirty="0" smtClean="0"/>
              <a:t>do </a:t>
            </a:r>
            <a:r>
              <a:rPr lang="pt-BR" sz="3400" b="1" dirty="0"/>
              <a:t>atendimento à </a:t>
            </a:r>
            <a:r>
              <a:rPr lang="pt-BR" sz="3400" b="1" dirty="0" smtClean="0"/>
              <a:t>criança.</a:t>
            </a:r>
            <a:endParaRPr lang="pt-BR" sz="3400" b="1" dirty="0"/>
          </a:p>
          <a:p>
            <a:endParaRPr lang="pt-BR" sz="3400" b="1" dirty="0" smtClean="0"/>
          </a:p>
          <a:p>
            <a:r>
              <a:rPr lang="pt-BR" sz="3400" b="1" dirty="0" smtClean="0"/>
              <a:t>Meta 2.10:</a:t>
            </a:r>
            <a:r>
              <a:rPr lang="pt-BR" sz="3400" dirty="0" smtClean="0"/>
              <a:t> Realizar avalição da necessidade de atendimento odontológico em 100% das crianças de seis a 72 meses.</a:t>
            </a:r>
          </a:p>
          <a:p>
            <a:r>
              <a:rPr lang="pt-BR" sz="3400" dirty="0"/>
              <a:t>1º mês </a:t>
            </a:r>
            <a:r>
              <a:rPr lang="pt-BR" sz="3400" dirty="0" smtClean="0"/>
              <a:t>43 </a:t>
            </a:r>
            <a:r>
              <a:rPr lang="pt-BR" sz="3400" dirty="0"/>
              <a:t>(100%), 2º mês </a:t>
            </a:r>
            <a:r>
              <a:rPr lang="pt-BR" sz="3400" dirty="0" smtClean="0"/>
              <a:t>84(100</a:t>
            </a:r>
            <a:r>
              <a:rPr lang="pt-BR" sz="3400" dirty="0"/>
              <a:t>%) e 3º mês </a:t>
            </a:r>
            <a:r>
              <a:rPr lang="pt-BR" sz="3400" dirty="0" smtClean="0"/>
              <a:t>105 </a:t>
            </a:r>
            <a:r>
              <a:rPr lang="pt-BR" sz="3400" dirty="0"/>
              <a:t>(100%).</a:t>
            </a:r>
          </a:p>
          <a:p>
            <a:endParaRPr lang="pt-BR" sz="3400" dirty="0" smtClean="0"/>
          </a:p>
          <a:p>
            <a:r>
              <a:rPr lang="pt-BR" sz="3400" b="1" dirty="0" smtClean="0"/>
              <a:t>Meta 2.11:</a:t>
            </a:r>
            <a:r>
              <a:rPr lang="pt-BR" sz="3400" dirty="0" smtClean="0"/>
              <a:t> </a:t>
            </a:r>
            <a:r>
              <a:rPr lang="pt-BR" sz="3400" dirty="0"/>
              <a:t>Realizar primeira consulta odontológica para 100% das crianças de 6 a 72 meses de idade moradoras da área de abrangência, cadastradas na unidade de </a:t>
            </a:r>
            <a:r>
              <a:rPr lang="pt-BR" sz="3400" dirty="0" smtClean="0"/>
              <a:t>saúde.</a:t>
            </a:r>
            <a:endParaRPr lang="pt-BR" sz="3400" dirty="0"/>
          </a:p>
          <a:p>
            <a:endParaRPr lang="pt-BR" dirty="0"/>
          </a:p>
        </p:txBody>
      </p:sp>
      <p:graphicFrame>
        <p:nvGraphicFramePr>
          <p:cNvPr id="9" name="Gráfico 8"/>
          <p:cNvGraphicFramePr/>
          <p:nvPr>
            <p:extLst>
              <p:ext uri="{D42A27DB-BD31-4B8C-83A1-F6EECF244321}">
                <p14:modId xmlns:p14="http://schemas.microsoft.com/office/powerpoint/2010/main" val="543181563"/>
              </p:ext>
            </p:extLst>
          </p:nvPr>
        </p:nvGraphicFramePr>
        <p:xfrm>
          <a:off x="2024105" y="2432945"/>
          <a:ext cx="8063345" cy="3360717"/>
        </p:xfrm>
        <a:graphic>
          <a:graphicData uri="http://schemas.openxmlformats.org/drawingml/2006/chart">
            <c:chart xmlns:c="http://schemas.openxmlformats.org/drawingml/2006/chart" xmlns:r="http://schemas.openxmlformats.org/officeDocument/2006/relationships" r:id="rId2"/>
          </a:graphicData>
        </a:graphic>
      </p:graphicFrame>
      <p:sp>
        <p:nvSpPr>
          <p:cNvPr id="2" name="Retângulo 1"/>
          <p:cNvSpPr/>
          <p:nvPr/>
        </p:nvSpPr>
        <p:spPr>
          <a:xfrm>
            <a:off x="2410691" y="5793662"/>
            <a:ext cx="7505205" cy="646331"/>
          </a:xfrm>
          <a:prstGeom prst="rect">
            <a:avLst/>
          </a:prstGeom>
        </p:spPr>
        <p:txBody>
          <a:bodyPr wrap="square">
            <a:spAutoFit/>
          </a:bodyPr>
          <a:lstStyle/>
          <a:p>
            <a:pPr algn="ctr"/>
            <a:r>
              <a:rPr lang="pt-BR" dirty="0"/>
              <a:t>Proporção de crianças de 6 a 72 meses com primeira consulta odontológica,</a:t>
            </a:r>
          </a:p>
          <a:p>
            <a:pPr algn="ctr"/>
            <a:r>
              <a:rPr lang="pt-BR" dirty="0"/>
              <a:t>na ESF II de Liberato Salzano/RS.</a:t>
            </a:r>
          </a:p>
        </p:txBody>
      </p:sp>
      <p:sp>
        <p:nvSpPr>
          <p:cNvPr id="4" name="CaixaDeTexto 3"/>
          <p:cNvSpPr txBox="1"/>
          <p:nvPr/>
        </p:nvSpPr>
        <p:spPr>
          <a:xfrm>
            <a:off x="4306516" y="4554234"/>
            <a:ext cx="683200" cy="646331"/>
          </a:xfrm>
          <a:prstGeom prst="rect">
            <a:avLst/>
          </a:prstGeom>
          <a:noFill/>
        </p:spPr>
        <p:txBody>
          <a:bodyPr wrap="none" rtlCol="0">
            <a:spAutoFit/>
          </a:bodyPr>
          <a:lstStyle/>
          <a:p>
            <a:r>
              <a:rPr lang="en-US" dirty="0" smtClean="0"/>
              <a:t>N: 11</a:t>
            </a:r>
          </a:p>
          <a:p>
            <a:r>
              <a:rPr lang="en-US" dirty="0" smtClean="0"/>
              <a:t>D: 43</a:t>
            </a:r>
            <a:endParaRPr lang="pt-BR" dirty="0"/>
          </a:p>
        </p:txBody>
      </p:sp>
      <p:sp>
        <p:nvSpPr>
          <p:cNvPr id="5" name="CaixaDeTexto 4"/>
          <p:cNvSpPr txBox="1"/>
          <p:nvPr/>
        </p:nvSpPr>
        <p:spPr>
          <a:xfrm>
            <a:off x="6055778" y="4554234"/>
            <a:ext cx="683200" cy="646331"/>
          </a:xfrm>
          <a:prstGeom prst="rect">
            <a:avLst/>
          </a:prstGeom>
          <a:noFill/>
        </p:spPr>
        <p:txBody>
          <a:bodyPr wrap="none" rtlCol="0">
            <a:spAutoFit/>
          </a:bodyPr>
          <a:lstStyle/>
          <a:p>
            <a:r>
              <a:rPr lang="en-US" dirty="0" smtClean="0"/>
              <a:t>N: 19</a:t>
            </a:r>
          </a:p>
          <a:p>
            <a:r>
              <a:rPr lang="en-US" dirty="0" smtClean="0"/>
              <a:t>D: 84</a:t>
            </a:r>
            <a:endParaRPr lang="pt-BR" dirty="0"/>
          </a:p>
        </p:txBody>
      </p:sp>
      <p:sp>
        <p:nvSpPr>
          <p:cNvPr id="10" name="CaixaDeTexto 9"/>
          <p:cNvSpPr txBox="1"/>
          <p:nvPr/>
        </p:nvSpPr>
        <p:spPr>
          <a:xfrm>
            <a:off x="7832449" y="4554233"/>
            <a:ext cx="793807" cy="646331"/>
          </a:xfrm>
          <a:prstGeom prst="rect">
            <a:avLst/>
          </a:prstGeom>
          <a:noFill/>
        </p:spPr>
        <p:txBody>
          <a:bodyPr wrap="none" rtlCol="0">
            <a:spAutoFit/>
          </a:bodyPr>
          <a:lstStyle/>
          <a:p>
            <a:r>
              <a:rPr lang="en-US" dirty="0" smtClean="0"/>
              <a:t>N: 27</a:t>
            </a:r>
          </a:p>
          <a:p>
            <a:r>
              <a:rPr lang="en-US" dirty="0" smtClean="0"/>
              <a:t>D: 105</a:t>
            </a:r>
            <a:endParaRPr lang="pt-BR" dirty="0"/>
          </a:p>
        </p:txBody>
      </p:sp>
    </p:spTree>
    <p:extLst>
      <p:ext uri="{BB962C8B-B14F-4D97-AF65-F5344CB8AC3E}">
        <p14:creationId xmlns:p14="http://schemas.microsoft.com/office/powerpoint/2010/main" val="3814829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534390"/>
            <a:ext cx="10515600" cy="5913911"/>
          </a:xfrm>
        </p:spPr>
        <p:txBody>
          <a:bodyPr>
            <a:normAutofit fontScale="77500" lnSpcReduction="20000"/>
          </a:bodyPr>
          <a:lstStyle/>
          <a:p>
            <a:r>
              <a:rPr lang="pt-BR" b="1" dirty="0"/>
              <a:t>Objetivo 3: Melhorar a adesão ao programa de Saúde da </a:t>
            </a:r>
            <a:r>
              <a:rPr lang="pt-BR" b="1" dirty="0" smtClean="0"/>
              <a:t>Criança</a:t>
            </a:r>
            <a:endParaRPr lang="pt-BR" dirty="0"/>
          </a:p>
          <a:p>
            <a:r>
              <a:rPr lang="pt-BR" b="1" dirty="0"/>
              <a:t>Meta 3.1:</a:t>
            </a:r>
            <a:r>
              <a:rPr lang="pt-BR" dirty="0"/>
              <a:t> Fazer busca ativa de 100% das crianças faltosas às consultas</a:t>
            </a:r>
            <a:r>
              <a:rPr lang="pt-BR" dirty="0" smtClean="0"/>
              <a:t>.</a:t>
            </a:r>
          </a:p>
          <a:p>
            <a:pPr marL="0" indent="0">
              <a:buNone/>
            </a:pPr>
            <a:r>
              <a:rPr lang="pt-BR" dirty="0"/>
              <a:t>1º mês </a:t>
            </a:r>
            <a:r>
              <a:rPr lang="pt-BR" dirty="0" smtClean="0"/>
              <a:t>11 </a:t>
            </a:r>
            <a:r>
              <a:rPr lang="pt-BR" dirty="0"/>
              <a:t>(100%), 2º mês </a:t>
            </a:r>
            <a:r>
              <a:rPr lang="pt-BR" dirty="0" smtClean="0"/>
              <a:t>11 </a:t>
            </a:r>
            <a:r>
              <a:rPr lang="pt-BR" dirty="0"/>
              <a:t>(100%) e 3º mês </a:t>
            </a:r>
            <a:r>
              <a:rPr lang="pt-BR" dirty="0" smtClean="0"/>
              <a:t>13 </a:t>
            </a:r>
            <a:r>
              <a:rPr lang="pt-BR" dirty="0"/>
              <a:t>(100%).</a:t>
            </a:r>
          </a:p>
          <a:p>
            <a:endParaRPr lang="pt-BR" dirty="0" smtClean="0"/>
          </a:p>
          <a:p>
            <a:r>
              <a:rPr lang="pt-BR" b="1" dirty="0"/>
              <a:t>Objetivo 4: Melhorar o registro das informações</a:t>
            </a:r>
            <a:r>
              <a:rPr lang="pt-BR" b="1" dirty="0" smtClean="0"/>
              <a:t>.</a:t>
            </a:r>
            <a:endParaRPr lang="pt-BR" dirty="0"/>
          </a:p>
          <a:p>
            <a:r>
              <a:rPr lang="pt-BR" b="1" dirty="0"/>
              <a:t>Meta 4.1:</a:t>
            </a:r>
            <a:r>
              <a:rPr lang="pt-BR" dirty="0"/>
              <a:t> Manter registro na ficha espelho de saúde da criança/ vacinação de 100% das crianças que consultam no serviço</a:t>
            </a:r>
            <a:r>
              <a:rPr lang="pt-BR" dirty="0" smtClean="0"/>
              <a:t>.</a:t>
            </a:r>
          </a:p>
          <a:p>
            <a:r>
              <a:rPr lang="pt-BR" dirty="0"/>
              <a:t>1º mês 58 (100%), 2º mês 99 (100%) e 3º mês 119 (100%).</a:t>
            </a:r>
          </a:p>
          <a:p>
            <a:pPr marL="0" indent="0">
              <a:buNone/>
            </a:pPr>
            <a:endParaRPr lang="pt-BR" dirty="0" smtClean="0"/>
          </a:p>
          <a:p>
            <a:r>
              <a:rPr lang="pt-BR" b="1" dirty="0"/>
              <a:t>Objetivo 5: Mapear as crianças de risco pertencentes à área de abrangência</a:t>
            </a:r>
            <a:r>
              <a:rPr lang="pt-BR" b="1" dirty="0" smtClean="0"/>
              <a:t>.</a:t>
            </a:r>
            <a:endParaRPr lang="pt-BR" dirty="0"/>
          </a:p>
          <a:p>
            <a:r>
              <a:rPr lang="pt-BR" b="1" dirty="0"/>
              <a:t>Meta 5.1:</a:t>
            </a:r>
            <a:r>
              <a:rPr lang="pt-BR" dirty="0"/>
              <a:t> Realizar avaliação de risco em 100% das crianças cadastradas no programa</a:t>
            </a:r>
            <a:r>
              <a:rPr lang="pt-BR" dirty="0" smtClean="0"/>
              <a:t>.</a:t>
            </a:r>
          </a:p>
          <a:p>
            <a:r>
              <a:rPr lang="pt-BR" dirty="0"/>
              <a:t>1º mês 58 (100%), 2º mês 99 (100%) e 3º mês 119 (100%).</a:t>
            </a:r>
          </a:p>
          <a:p>
            <a:pPr marL="0" indent="0">
              <a:buNone/>
            </a:pPr>
            <a:endParaRPr lang="pt-BR" dirty="0" smtClean="0"/>
          </a:p>
          <a:p>
            <a:r>
              <a:rPr lang="pt-BR" b="1" dirty="0"/>
              <a:t>Objetivo 6: Promover a saúde </a:t>
            </a:r>
            <a:r>
              <a:rPr lang="pt-BR" b="1" dirty="0" smtClean="0"/>
              <a:t>das crianças</a:t>
            </a:r>
            <a:endParaRPr lang="pt-BR" dirty="0"/>
          </a:p>
          <a:p>
            <a:r>
              <a:rPr lang="pt-BR" b="1" dirty="0"/>
              <a:t>Meta 6.1:</a:t>
            </a:r>
            <a:r>
              <a:rPr lang="pt-BR" dirty="0"/>
              <a:t> Dar orientações para prevenir acidentes na infância em 100% das consultas de saúde da criança</a:t>
            </a:r>
            <a:r>
              <a:rPr lang="pt-BR" dirty="0" smtClean="0"/>
              <a:t>.</a:t>
            </a:r>
            <a:endParaRPr lang="pt-BR" dirty="0"/>
          </a:p>
          <a:p>
            <a:r>
              <a:rPr lang="pt-BR" dirty="0"/>
              <a:t>1º mês 58 (100%), 2º mês 99 (100%) e 3º mês 119 (100</a:t>
            </a:r>
            <a:r>
              <a:rPr lang="pt-BR" dirty="0" smtClean="0"/>
              <a:t>%).</a:t>
            </a:r>
            <a:endParaRPr lang="pt-BR" dirty="0"/>
          </a:p>
        </p:txBody>
      </p:sp>
    </p:spTree>
    <p:extLst>
      <p:ext uri="{BB962C8B-B14F-4D97-AF65-F5344CB8AC3E}">
        <p14:creationId xmlns:p14="http://schemas.microsoft.com/office/powerpoint/2010/main" val="1926830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600" b="1" dirty="0"/>
              <a:t>Objetivo 6: Promover a saúde das </a:t>
            </a:r>
            <a:r>
              <a:rPr lang="pt-BR" sz="2600" b="1" dirty="0" smtClean="0"/>
              <a:t>crianças.</a:t>
            </a:r>
            <a:br>
              <a:rPr lang="pt-BR" sz="2600" b="1" dirty="0" smtClean="0"/>
            </a:br>
            <a:r>
              <a:rPr lang="pt-BR" sz="2600" dirty="0"/>
              <a:t/>
            </a:r>
            <a:br>
              <a:rPr lang="pt-BR" sz="2600" dirty="0"/>
            </a:br>
            <a:r>
              <a:rPr lang="pt-BR" sz="2600" b="1" dirty="0" smtClean="0"/>
              <a:t>Meta </a:t>
            </a:r>
            <a:r>
              <a:rPr lang="pt-BR" sz="2600" b="1" dirty="0"/>
              <a:t>6.2:</a:t>
            </a:r>
            <a:r>
              <a:rPr lang="pt-BR" sz="2600" dirty="0"/>
              <a:t> Colocar 100% das crianças para mamar durante a primeira consulta</a:t>
            </a:r>
            <a:r>
              <a:rPr lang="pt-BR" sz="2600" dirty="0" smtClean="0"/>
              <a:t>.</a:t>
            </a:r>
            <a:endParaRPr lang="pt-BR" sz="2600" dirty="0"/>
          </a:p>
        </p:txBody>
      </p:sp>
      <p:graphicFrame>
        <p:nvGraphicFramePr>
          <p:cNvPr id="9" name="Gráfico 8"/>
          <p:cNvGraphicFramePr/>
          <p:nvPr>
            <p:extLst>
              <p:ext uri="{D42A27DB-BD31-4B8C-83A1-F6EECF244321}">
                <p14:modId xmlns:p14="http://schemas.microsoft.com/office/powerpoint/2010/main" val="1027232826"/>
              </p:ext>
            </p:extLst>
          </p:nvPr>
        </p:nvGraphicFramePr>
        <p:xfrm>
          <a:off x="2149434" y="1828800"/>
          <a:ext cx="7790213" cy="3929236"/>
        </p:xfrm>
        <a:graphic>
          <a:graphicData uri="http://schemas.openxmlformats.org/drawingml/2006/chart">
            <c:chart xmlns:c="http://schemas.openxmlformats.org/drawingml/2006/chart" xmlns:r="http://schemas.openxmlformats.org/officeDocument/2006/relationships" r:id="rId2"/>
          </a:graphicData>
        </a:graphic>
      </p:graphicFrame>
      <p:sp>
        <p:nvSpPr>
          <p:cNvPr id="3" name="Retângulo 2"/>
          <p:cNvSpPr/>
          <p:nvPr/>
        </p:nvSpPr>
        <p:spPr>
          <a:xfrm>
            <a:off x="2256312" y="5758036"/>
            <a:ext cx="7766462" cy="646331"/>
          </a:xfrm>
          <a:prstGeom prst="rect">
            <a:avLst/>
          </a:prstGeom>
        </p:spPr>
        <p:txBody>
          <a:bodyPr wrap="square">
            <a:spAutoFit/>
          </a:bodyPr>
          <a:lstStyle/>
          <a:p>
            <a:pPr algn="ctr"/>
            <a:r>
              <a:rPr lang="pt-BR" dirty="0"/>
              <a:t>Número de crianças colocadas para mamar durante a primeira consulta, </a:t>
            </a:r>
            <a:r>
              <a:rPr lang="pt-BR" dirty="0" smtClean="0"/>
              <a:t>na </a:t>
            </a:r>
            <a:r>
              <a:rPr lang="pt-BR" dirty="0"/>
              <a:t>ESF II de Liberato Salzano/RS.</a:t>
            </a:r>
          </a:p>
        </p:txBody>
      </p:sp>
      <p:sp>
        <p:nvSpPr>
          <p:cNvPr id="4" name="CaixaDeTexto 3"/>
          <p:cNvSpPr txBox="1"/>
          <p:nvPr/>
        </p:nvSpPr>
        <p:spPr>
          <a:xfrm>
            <a:off x="4346369" y="4667003"/>
            <a:ext cx="683200" cy="646331"/>
          </a:xfrm>
          <a:prstGeom prst="rect">
            <a:avLst/>
          </a:prstGeom>
          <a:noFill/>
        </p:spPr>
        <p:txBody>
          <a:bodyPr wrap="none" rtlCol="0">
            <a:spAutoFit/>
          </a:bodyPr>
          <a:lstStyle/>
          <a:p>
            <a:r>
              <a:rPr lang="en-US" dirty="0" smtClean="0"/>
              <a:t>N: 25</a:t>
            </a:r>
          </a:p>
          <a:p>
            <a:r>
              <a:rPr lang="en-US" dirty="0" smtClean="0"/>
              <a:t>D: 58</a:t>
            </a:r>
            <a:endParaRPr lang="pt-BR" dirty="0"/>
          </a:p>
        </p:txBody>
      </p:sp>
      <p:sp>
        <p:nvSpPr>
          <p:cNvPr id="5" name="CaixaDeTexto 4"/>
          <p:cNvSpPr txBox="1"/>
          <p:nvPr/>
        </p:nvSpPr>
        <p:spPr>
          <a:xfrm>
            <a:off x="6020790" y="4667002"/>
            <a:ext cx="683200" cy="646331"/>
          </a:xfrm>
          <a:prstGeom prst="rect">
            <a:avLst/>
          </a:prstGeom>
          <a:noFill/>
        </p:spPr>
        <p:txBody>
          <a:bodyPr wrap="none" rtlCol="0">
            <a:spAutoFit/>
          </a:bodyPr>
          <a:lstStyle/>
          <a:p>
            <a:r>
              <a:rPr lang="en-US" dirty="0" smtClean="0"/>
              <a:t>N: 32</a:t>
            </a:r>
          </a:p>
          <a:p>
            <a:r>
              <a:rPr lang="en-US" dirty="0" smtClean="0"/>
              <a:t>D: 99</a:t>
            </a:r>
            <a:endParaRPr lang="pt-BR" dirty="0"/>
          </a:p>
        </p:txBody>
      </p:sp>
      <p:sp>
        <p:nvSpPr>
          <p:cNvPr id="10" name="CaixaDeTexto 9"/>
          <p:cNvSpPr txBox="1"/>
          <p:nvPr/>
        </p:nvSpPr>
        <p:spPr>
          <a:xfrm>
            <a:off x="7719109" y="4667003"/>
            <a:ext cx="793807" cy="646331"/>
          </a:xfrm>
          <a:prstGeom prst="rect">
            <a:avLst/>
          </a:prstGeom>
          <a:noFill/>
        </p:spPr>
        <p:txBody>
          <a:bodyPr wrap="none" rtlCol="0">
            <a:spAutoFit/>
          </a:bodyPr>
          <a:lstStyle/>
          <a:p>
            <a:r>
              <a:rPr lang="en-US" dirty="0" smtClean="0"/>
              <a:t>N: 34</a:t>
            </a:r>
          </a:p>
          <a:p>
            <a:r>
              <a:rPr lang="en-US" dirty="0" smtClean="0"/>
              <a:t>D: 119</a:t>
            </a:r>
            <a:endParaRPr lang="pt-BR" dirty="0"/>
          </a:p>
        </p:txBody>
      </p:sp>
    </p:spTree>
    <p:extLst>
      <p:ext uri="{BB962C8B-B14F-4D97-AF65-F5344CB8AC3E}">
        <p14:creationId xmlns:p14="http://schemas.microsoft.com/office/powerpoint/2010/main" val="3868737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111348"/>
            <a:ext cx="10515600" cy="5065615"/>
          </a:xfrm>
        </p:spPr>
        <p:txBody>
          <a:bodyPr>
            <a:normAutofit lnSpcReduction="10000"/>
          </a:bodyPr>
          <a:lstStyle/>
          <a:p>
            <a:r>
              <a:rPr lang="pt-BR" sz="3200" b="1" dirty="0"/>
              <a:t>Objetivo 6: Promover a saúde das </a:t>
            </a:r>
            <a:r>
              <a:rPr lang="pt-BR" sz="3200" b="1" dirty="0" smtClean="0"/>
              <a:t>crianças</a:t>
            </a:r>
            <a:r>
              <a:rPr lang="pt-BR" sz="3200" dirty="0" smtClean="0"/>
              <a:t>.</a:t>
            </a:r>
          </a:p>
          <a:p>
            <a:endParaRPr lang="pt-BR" sz="3200" dirty="0" smtClean="0"/>
          </a:p>
          <a:p>
            <a:r>
              <a:rPr lang="pt-BR" sz="3200" b="1" dirty="0"/>
              <a:t>Meta 6.3:</a:t>
            </a:r>
            <a:r>
              <a:rPr lang="pt-BR" sz="3200" dirty="0"/>
              <a:t> Fornecer orientações nutricionais de acordo com a faixa etária para 100% das crianças</a:t>
            </a:r>
            <a:r>
              <a:rPr lang="pt-BR" sz="3200" dirty="0" smtClean="0"/>
              <a:t>.</a:t>
            </a:r>
          </a:p>
          <a:p>
            <a:pPr marL="0" indent="0">
              <a:buNone/>
            </a:pPr>
            <a:r>
              <a:rPr lang="pt-BR" sz="3200" dirty="0"/>
              <a:t>1º mês 58 (100%), 2º mês 99 (100%) e 3º mês 119 (100%).</a:t>
            </a:r>
          </a:p>
          <a:p>
            <a:pPr marL="0" indent="0">
              <a:buNone/>
            </a:pPr>
            <a:endParaRPr lang="pt-BR" sz="3200" dirty="0"/>
          </a:p>
          <a:p>
            <a:pPr algn="just"/>
            <a:r>
              <a:rPr lang="pt-BR" sz="3200" b="1" dirty="0"/>
              <a:t>Meta 6.4:</a:t>
            </a:r>
            <a:r>
              <a:rPr lang="pt-BR" sz="3200" dirty="0"/>
              <a:t> Fornecer orientações sobre higiene bucal, etiologia e prevenção de cárie para 100% das crianças de acordo com a faixa etária.</a:t>
            </a:r>
          </a:p>
          <a:p>
            <a:r>
              <a:rPr lang="pt-BR" sz="3200" dirty="0"/>
              <a:t>1º mês 58 (100%), 2º mês 99 (100%) e 3º mês 119 (100</a:t>
            </a:r>
            <a:r>
              <a:rPr lang="pt-BR" sz="3200" dirty="0" smtClean="0"/>
              <a:t>%).</a:t>
            </a:r>
            <a:endParaRPr lang="pt-BR" sz="3200" dirty="0"/>
          </a:p>
        </p:txBody>
      </p:sp>
    </p:spTree>
    <p:extLst>
      <p:ext uri="{BB962C8B-B14F-4D97-AF65-F5344CB8AC3E}">
        <p14:creationId xmlns:p14="http://schemas.microsoft.com/office/powerpoint/2010/main" val="1990943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800" b="1" dirty="0" smtClean="0"/>
              <a:t>Discussão</a:t>
            </a:r>
            <a:endParaRPr lang="pt-BR" sz="4800" b="1" dirty="0"/>
          </a:p>
        </p:txBody>
      </p:sp>
      <p:sp>
        <p:nvSpPr>
          <p:cNvPr id="3" name="Espaço Reservado para Conteúdo 2"/>
          <p:cNvSpPr>
            <a:spLocks noGrp="1"/>
          </p:cNvSpPr>
          <p:nvPr>
            <p:ph idx="1"/>
          </p:nvPr>
        </p:nvSpPr>
        <p:spPr>
          <a:xfrm>
            <a:off x="838200" y="1825625"/>
            <a:ext cx="10515600" cy="4551424"/>
          </a:xfrm>
        </p:spPr>
        <p:txBody>
          <a:bodyPr>
            <a:normAutofit fontScale="92500" lnSpcReduction="10000"/>
          </a:bodyPr>
          <a:lstStyle/>
          <a:p>
            <a:pPr algn="just"/>
            <a:r>
              <a:rPr lang="pt-BR" sz="3600" b="1" dirty="0" smtClean="0"/>
              <a:t>Importância para equipe</a:t>
            </a:r>
            <a:r>
              <a:rPr lang="pt-BR" sz="3600" dirty="0" smtClean="0"/>
              <a:t>: </a:t>
            </a:r>
            <a:r>
              <a:rPr lang="pt-BR" sz="3600" dirty="0"/>
              <a:t>A intervenção teve um papel extraordinário para unir e integrar todos os membros da equipe que ao final estavam se sentindo como membros de uma mesma família. Fez-se necessário uma capacitação individual de cada um que compunha a equipe, o que elevou o nível de conhecimento da equipe como um todo. Isso proporcionou discussões de casos clínicos com um alto nível de conhecimento técnico, onde a equipe desenvolveu capacitações coletivas. Com isto, houve integração dos membros da equipe a tal nível que cada um sabia suas funções e atribuições.</a:t>
            </a:r>
          </a:p>
          <a:p>
            <a:endParaRPr lang="pt-BR" sz="3600" dirty="0" smtClean="0"/>
          </a:p>
        </p:txBody>
      </p:sp>
    </p:spTree>
    <p:extLst>
      <p:ext uri="{BB962C8B-B14F-4D97-AF65-F5344CB8AC3E}">
        <p14:creationId xmlns:p14="http://schemas.microsoft.com/office/powerpoint/2010/main" val="2397659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49919"/>
          </a:xfrm>
        </p:spPr>
        <p:txBody>
          <a:bodyPr/>
          <a:lstStyle/>
          <a:p>
            <a:pPr algn="ctr"/>
            <a:r>
              <a:rPr lang="pt-BR" sz="4800" b="1" dirty="0"/>
              <a:t>Discussão</a:t>
            </a:r>
          </a:p>
        </p:txBody>
      </p:sp>
      <p:sp>
        <p:nvSpPr>
          <p:cNvPr id="3" name="Espaço Reservado para Conteúdo 2"/>
          <p:cNvSpPr>
            <a:spLocks noGrp="1"/>
          </p:cNvSpPr>
          <p:nvPr>
            <p:ph idx="1"/>
          </p:nvPr>
        </p:nvSpPr>
        <p:spPr>
          <a:xfrm>
            <a:off x="838200" y="1825625"/>
            <a:ext cx="10515600" cy="4551424"/>
          </a:xfrm>
        </p:spPr>
        <p:txBody>
          <a:bodyPr>
            <a:normAutofit/>
          </a:bodyPr>
          <a:lstStyle/>
          <a:p>
            <a:pPr algn="just"/>
            <a:r>
              <a:rPr lang="pt-BR" b="1" dirty="0"/>
              <a:t>Importância para </a:t>
            </a:r>
            <a:r>
              <a:rPr lang="pt-BR" b="1" dirty="0" smtClean="0"/>
              <a:t>serviço:</a:t>
            </a:r>
            <a:r>
              <a:rPr lang="pt-BR" dirty="0" smtClean="0"/>
              <a:t> A intervenção proporcionou melhoria </a:t>
            </a:r>
            <a:r>
              <a:rPr lang="pt-BR" dirty="0"/>
              <a:t>na qualidade do </a:t>
            </a:r>
            <a:r>
              <a:rPr lang="pt-BR" dirty="0" smtClean="0"/>
              <a:t>serviço e </a:t>
            </a:r>
            <a:r>
              <a:rPr lang="pt-BR" dirty="0"/>
              <a:t>na qualidade das condições de trabalho, onde os </a:t>
            </a:r>
            <a:r>
              <a:rPr lang="pt-BR" dirty="0" smtClean="0"/>
              <a:t>membros da equipe passaram </a:t>
            </a:r>
            <a:r>
              <a:rPr lang="pt-BR" dirty="0"/>
              <a:t>a desenvolver melhor suas funções, pois se apropriaram de mais conhecimento o que melhorou a qualidade </a:t>
            </a:r>
            <a:r>
              <a:rPr lang="pt-BR" dirty="0" smtClean="0"/>
              <a:t>dos atendimentos e das VDs, pois todos </a:t>
            </a:r>
            <a:r>
              <a:rPr lang="pt-BR" dirty="0"/>
              <a:t>têm condições de identificar problemas e realizar orientações oportunas e pontuais com uma melhor capacidade de </a:t>
            </a:r>
            <a:r>
              <a:rPr lang="pt-BR" dirty="0" smtClean="0"/>
              <a:t>argumentação, isso tornou-se possível através das capacitações realizadas, ademais com a melhoria do serviço conseguimos atendimento</a:t>
            </a:r>
            <a:r>
              <a:rPr lang="en-US" dirty="0" smtClean="0"/>
              <a:t> de </a:t>
            </a:r>
            <a:r>
              <a:rPr lang="pt-BR" dirty="0" smtClean="0"/>
              <a:t>puericultura</a:t>
            </a:r>
            <a:r>
              <a:rPr lang="en-US" dirty="0" smtClean="0"/>
              <a:t> todos os dias,</a:t>
            </a:r>
            <a:r>
              <a:rPr lang="en-US" dirty="0"/>
              <a:t> </a:t>
            </a:r>
            <a:r>
              <a:rPr lang="pt-BR" dirty="0" smtClean="0"/>
              <a:t>organização</a:t>
            </a:r>
            <a:r>
              <a:rPr lang="en-US" dirty="0" smtClean="0"/>
              <a:t> do </a:t>
            </a:r>
            <a:r>
              <a:rPr lang="pt-BR" dirty="0" smtClean="0"/>
              <a:t>fluxo</a:t>
            </a:r>
            <a:r>
              <a:rPr lang="en-US" dirty="0" smtClean="0"/>
              <a:t> de </a:t>
            </a:r>
            <a:r>
              <a:rPr lang="pt-BR" dirty="0" smtClean="0"/>
              <a:t>usuários</a:t>
            </a:r>
            <a:r>
              <a:rPr lang="en-US" dirty="0" smtClean="0"/>
              <a:t>, </a:t>
            </a:r>
            <a:r>
              <a:rPr lang="pt-BR" dirty="0" smtClean="0"/>
              <a:t>agendamento</a:t>
            </a:r>
            <a:r>
              <a:rPr lang="en-US" dirty="0" smtClean="0"/>
              <a:t> de </a:t>
            </a:r>
            <a:r>
              <a:rPr lang="pt-BR" dirty="0" smtClean="0"/>
              <a:t>consultas</a:t>
            </a:r>
            <a:r>
              <a:rPr lang="en-US" dirty="0" smtClean="0"/>
              <a:t> e </a:t>
            </a:r>
            <a:r>
              <a:rPr lang="pt-BR" dirty="0" smtClean="0"/>
              <a:t>busca</a:t>
            </a:r>
            <a:r>
              <a:rPr lang="en-US" dirty="0" smtClean="0"/>
              <a:t> </a:t>
            </a:r>
            <a:r>
              <a:rPr lang="pt-BR" dirty="0" smtClean="0"/>
              <a:t>ativa</a:t>
            </a:r>
            <a:r>
              <a:rPr lang="en-US" dirty="0" smtClean="0"/>
              <a:t> de </a:t>
            </a:r>
            <a:r>
              <a:rPr lang="pt-BR" dirty="0" smtClean="0"/>
              <a:t>faltosos</a:t>
            </a:r>
            <a:r>
              <a:rPr lang="en-US" dirty="0" smtClean="0"/>
              <a:t>.</a:t>
            </a:r>
          </a:p>
          <a:p>
            <a:endParaRPr lang="pt-BR" dirty="0"/>
          </a:p>
          <a:p>
            <a:endParaRPr lang="pt-BR" dirty="0"/>
          </a:p>
          <a:p>
            <a:endParaRPr lang="pt-BR" dirty="0"/>
          </a:p>
        </p:txBody>
      </p:sp>
    </p:spTree>
    <p:extLst>
      <p:ext uri="{BB962C8B-B14F-4D97-AF65-F5344CB8AC3E}">
        <p14:creationId xmlns:p14="http://schemas.microsoft.com/office/powerpoint/2010/main" val="2996488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Introdução</a:t>
            </a:r>
            <a:endParaRPr lang="pt-BR" b="1" dirty="0"/>
          </a:p>
        </p:txBody>
      </p:sp>
      <p:sp>
        <p:nvSpPr>
          <p:cNvPr id="3" name="Espaço Reservado para Conteúdo 2"/>
          <p:cNvSpPr>
            <a:spLocks noGrp="1"/>
          </p:cNvSpPr>
          <p:nvPr>
            <p:ph idx="1"/>
          </p:nvPr>
        </p:nvSpPr>
        <p:spPr/>
        <p:txBody>
          <a:bodyPr/>
          <a:lstStyle/>
          <a:p>
            <a:r>
              <a:rPr lang="pt-PT" dirty="0" smtClean="0"/>
              <a:t>Programa Mais </a:t>
            </a:r>
            <a:r>
              <a:rPr lang="pt-PT" dirty="0"/>
              <a:t>Médico para o </a:t>
            </a:r>
            <a:r>
              <a:rPr lang="pt-PT" dirty="0" smtClean="0"/>
              <a:t>Brasil</a:t>
            </a:r>
          </a:p>
          <a:p>
            <a:r>
              <a:rPr lang="pt-PT" dirty="0" smtClean="0"/>
              <a:t>Município de Liberato Salzano </a:t>
            </a:r>
            <a:r>
              <a:rPr lang="pt-PT" dirty="0"/>
              <a:t>– </a:t>
            </a:r>
            <a:r>
              <a:rPr lang="pt-PT" dirty="0" smtClean="0"/>
              <a:t>RS</a:t>
            </a:r>
          </a:p>
          <a:p>
            <a:pPr algn="just"/>
            <a:r>
              <a:rPr lang="pt-PT" dirty="0" smtClean="0"/>
              <a:t>Fundada </a:t>
            </a:r>
            <a:r>
              <a:rPr lang="pt-PT" dirty="0"/>
              <a:t>em </a:t>
            </a:r>
            <a:r>
              <a:rPr lang="pt-PT" dirty="0" smtClean="0"/>
              <a:t>01 </a:t>
            </a:r>
            <a:r>
              <a:rPr lang="pt-PT" dirty="0"/>
              <a:t>de </a:t>
            </a:r>
            <a:r>
              <a:rPr lang="pt-PT" dirty="0" smtClean="0"/>
              <a:t>junho </a:t>
            </a:r>
            <a:r>
              <a:rPr lang="pt-PT" dirty="0"/>
              <a:t>de </a:t>
            </a:r>
            <a:r>
              <a:rPr lang="pt-PT" dirty="0" smtClean="0"/>
              <a:t>1964, situa-se no Norte do Estado do Rio Grande do Sul, na Região do Alto Uruguai, apresenta </a:t>
            </a:r>
            <a:r>
              <a:rPr lang="pt-PT" dirty="0"/>
              <a:t>uma área de </a:t>
            </a:r>
            <a:r>
              <a:rPr lang="pt-PT" dirty="0" smtClean="0"/>
              <a:t>311 </a:t>
            </a:r>
            <a:r>
              <a:rPr lang="pt-PT" dirty="0"/>
              <a:t>K</a:t>
            </a:r>
            <a:r>
              <a:rPr lang="pt-PT" dirty="0" smtClean="0"/>
              <a:t>m</a:t>
            </a:r>
            <a:r>
              <a:rPr lang="pt-PT" dirty="0"/>
              <a:t>² e uma população de </a:t>
            </a:r>
            <a:r>
              <a:rPr lang="pt-PT" dirty="0" smtClean="0"/>
              <a:t>5320 habitantes. </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018" y="3851746"/>
            <a:ext cx="3035939" cy="2620305"/>
          </a:xfrm>
          <a:prstGeom prst="rect">
            <a:avLst/>
          </a:prstGeom>
        </p:spPr>
      </p:pic>
    </p:spTree>
    <p:extLst>
      <p:ext uri="{BB962C8B-B14F-4D97-AF65-F5344CB8AC3E}">
        <p14:creationId xmlns:p14="http://schemas.microsoft.com/office/powerpoint/2010/main" val="3257433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4800" b="1" dirty="0"/>
              <a:t>Discussão</a:t>
            </a:r>
            <a:endParaRPr lang="pt-BR" sz="4800" dirty="0"/>
          </a:p>
        </p:txBody>
      </p:sp>
      <p:sp>
        <p:nvSpPr>
          <p:cNvPr id="3" name="Espaço Reservado para Conteúdo 2"/>
          <p:cNvSpPr>
            <a:spLocks noGrp="1"/>
          </p:cNvSpPr>
          <p:nvPr>
            <p:ph idx="1"/>
          </p:nvPr>
        </p:nvSpPr>
        <p:spPr/>
        <p:txBody>
          <a:bodyPr/>
          <a:lstStyle/>
          <a:p>
            <a:pPr algn="just"/>
            <a:r>
              <a:rPr lang="pt-BR" b="1" dirty="0"/>
              <a:t>Importância para </a:t>
            </a:r>
            <a:r>
              <a:rPr lang="pt-BR" b="1" dirty="0" smtClean="0"/>
              <a:t>comunidade</a:t>
            </a:r>
            <a:r>
              <a:rPr lang="pt-BR" dirty="0" smtClean="0"/>
              <a:t>: A </a:t>
            </a:r>
            <a:r>
              <a:rPr lang="pt-BR" dirty="0"/>
              <a:t>comunidade recebeu com bons olhos a intervenção, aceitou o agendamento de consultas e a priorização das crianças no </a:t>
            </a:r>
            <a:r>
              <a:rPr lang="pt-BR" dirty="0" smtClean="0"/>
              <a:t>atendimento. </a:t>
            </a:r>
            <a:r>
              <a:rPr lang="pt-BR" dirty="0"/>
              <a:t>Outro fato que se notou na comunidade foi que após o inicio da intervenção a confiança da comunidade com o médico e com a equipe de saúde aumentou significativamente.</a:t>
            </a:r>
          </a:p>
          <a:p>
            <a:endParaRPr lang="pt-BR" dirty="0"/>
          </a:p>
          <a:p>
            <a:endParaRPr lang="pt-BR" dirty="0"/>
          </a:p>
        </p:txBody>
      </p:sp>
    </p:spTree>
    <p:extLst>
      <p:ext uri="{BB962C8B-B14F-4D97-AF65-F5344CB8AC3E}">
        <p14:creationId xmlns:p14="http://schemas.microsoft.com/office/powerpoint/2010/main" val="3295343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4800" b="1" dirty="0"/>
              <a:t>Discussão</a:t>
            </a:r>
            <a:endParaRPr lang="pt-BR" sz="4800" dirty="0"/>
          </a:p>
        </p:txBody>
      </p:sp>
      <p:sp>
        <p:nvSpPr>
          <p:cNvPr id="3" name="Espaço Reservado para Conteúdo 2"/>
          <p:cNvSpPr>
            <a:spLocks noGrp="1"/>
          </p:cNvSpPr>
          <p:nvPr>
            <p:ph idx="1"/>
          </p:nvPr>
        </p:nvSpPr>
        <p:spPr/>
        <p:txBody>
          <a:bodyPr/>
          <a:lstStyle/>
          <a:p>
            <a:pPr algn="just"/>
            <a:r>
              <a:rPr lang="pt-BR" b="1" dirty="0"/>
              <a:t>Viabilidade de incorporação na rotina do </a:t>
            </a:r>
            <a:r>
              <a:rPr lang="pt-BR" b="1" dirty="0" smtClean="0"/>
              <a:t>serviço</a:t>
            </a:r>
            <a:r>
              <a:rPr lang="pt-BR" dirty="0" smtClean="0"/>
              <a:t>: A </a:t>
            </a:r>
            <a:r>
              <a:rPr lang="pt-BR" dirty="0"/>
              <a:t>intervenção foi incorporada à rotina de </a:t>
            </a:r>
            <a:r>
              <a:rPr lang="pt-BR" dirty="0" smtClean="0"/>
              <a:t>trabalho da UBS, </a:t>
            </a:r>
            <a:r>
              <a:rPr lang="pt-BR" dirty="0"/>
              <a:t>seguindo com o mesmo número de agendamentos por dia, com a mesma forma de </a:t>
            </a:r>
            <a:r>
              <a:rPr lang="pt-BR" dirty="0" smtClean="0"/>
              <a:t>agendamentos e de atendimentos. </a:t>
            </a:r>
            <a:endParaRPr lang="pt-BR" dirty="0"/>
          </a:p>
          <a:p>
            <a:endParaRPr lang="pt-BR" dirty="0"/>
          </a:p>
          <a:p>
            <a:endParaRPr lang="pt-BR" dirty="0"/>
          </a:p>
        </p:txBody>
      </p:sp>
    </p:spTree>
    <p:extLst>
      <p:ext uri="{BB962C8B-B14F-4D97-AF65-F5344CB8AC3E}">
        <p14:creationId xmlns:p14="http://schemas.microsoft.com/office/powerpoint/2010/main" val="1892064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600" b="1" dirty="0" smtClean="0"/>
              <a:t>Conseguimos</a:t>
            </a:r>
            <a:endParaRPr lang="pt-BR" sz="3600" b="1" dirty="0"/>
          </a:p>
        </p:txBody>
      </p:sp>
      <p:sp>
        <p:nvSpPr>
          <p:cNvPr id="3" name="Espaço Reservado para Conteúdo 2"/>
          <p:cNvSpPr>
            <a:spLocks noGrp="1"/>
          </p:cNvSpPr>
          <p:nvPr>
            <p:ph idx="1"/>
          </p:nvPr>
        </p:nvSpPr>
        <p:spPr>
          <a:xfrm>
            <a:off x="838200" y="1484416"/>
            <a:ext cx="10515600" cy="5106389"/>
          </a:xfrm>
        </p:spPr>
        <p:txBody>
          <a:bodyPr>
            <a:normAutofit fontScale="62500" lnSpcReduction="20000"/>
          </a:bodyPr>
          <a:lstStyle/>
          <a:p>
            <a:r>
              <a:rPr lang="pt-BR" sz="3500" dirty="0"/>
              <a:t>A</a:t>
            </a:r>
            <a:r>
              <a:rPr lang="pt-BR" sz="3500" dirty="0" smtClean="0"/>
              <a:t>mpliar </a:t>
            </a:r>
            <a:r>
              <a:rPr lang="pt-BR" sz="3500" dirty="0"/>
              <a:t>a cobertura da atenção as crianças entre 0 e 72 meses de </a:t>
            </a:r>
            <a:r>
              <a:rPr lang="pt-BR" sz="3500" dirty="0" smtClean="0"/>
              <a:t>idade.</a:t>
            </a:r>
          </a:p>
          <a:p>
            <a:pPr algn="just"/>
            <a:r>
              <a:rPr lang="pt-BR" sz="3500" dirty="0" smtClean="0"/>
              <a:t>Melhorar a </a:t>
            </a:r>
            <a:r>
              <a:rPr lang="pt-BR" sz="3500" dirty="0"/>
              <a:t>forma de </a:t>
            </a:r>
            <a:r>
              <a:rPr lang="pt-BR" sz="3500" dirty="0" smtClean="0"/>
              <a:t>registros.</a:t>
            </a:r>
          </a:p>
          <a:p>
            <a:r>
              <a:rPr lang="pt-BR" sz="3500" dirty="0" smtClean="0"/>
              <a:t>Melhorar o acompanhamento </a:t>
            </a:r>
            <a:r>
              <a:rPr lang="pt-BR" sz="3500" dirty="0"/>
              <a:t>do crescimento e do desenvolvimento das </a:t>
            </a:r>
            <a:r>
              <a:rPr lang="pt-BR" sz="3500" dirty="0" smtClean="0"/>
              <a:t>crianças.</a:t>
            </a:r>
          </a:p>
          <a:p>
            <a:r>
              <a:rPr lang="pt-BR" sz="3500" dirty="0"/>
              <a:t>M</a:t>
            </a:r>
            <a:r>
              <a:rPr lang="pt-BR" sz="3500" dirty="0" smtClean="0"/>
              <a:t>elhorar e ampliar a </a:t>
            </a:r>
            <a:r>
              <a:rPr lang="pt-BR" sz="3500" dirty="0"/>
              <a:t>suplementação de sulfato </a:t>
            </a:r>
            <a:r>
              <a:rPr lang="pt-BR" sz="3500" dirty="0" smtClean="0"/>
              <a:t>ferroso.</a:t>
            </a:r>
          </a:p>
          <a:p>
            <a:r>
              <a:rPr lang="pt-BR" sz="3500" dirty="0" smtClean="0"/>
              <a:t>Qualificar e capacitar a </a:t>
            </a:r>
            <a:r>
              <a:rPr lang="pt-BR" sz="3500" dirty="0"/>
              <a:t>equipe no atendimento a crianças entre 0 e 72 meses de </a:t>
            </a:r>
            <a:r>
              <a:rPr lang="pt-BR" sz="3500" dirty="0" smtClean="0"/>
              <a:t>idade.</a:t>
            </a:r>
          </a:p>
          <a:p>
            <a:r>
              <a:rPr lang="pt-BR" sz="3500" dirty="0" smtClean="0"/>
              <a:t>Ampliar a </a:t>
            </a:r>
            <a:r>
              <a:rPr lang="pt-BR" sz="3500" dirty="0"/>
              <a:t>realização da primeira consulta na primeira semana de </a:t>
            </a:r>
            <a:r>
              <a:rPr lang="pt-BR" sz="3500" dirty="0" smtClean="0"/>
              <a:t>vida</a:t>
            </a:r>
            <a:r>
              <a:rPr lang="pt-BR" sz="3500" dirty="0"/>
              <a:t>.</a:t>
            </a:r>
            <a:endParaRPr lang="pt-BR" sz="3500" dirty="0" smtClean="0"/>
          </a:p>
          <a:p>
            <a:r>
              <a:rPr lang="pt-BR" sz="3500" dirty="0" smtClean="0"/>
              <a:t>Ampliar a realização </a:t>
            </a:r>
            <a:r>
              <a:rPr lang="pt-BR" sz="3500" dirty="0"/>
              <a:t>do teste do pezinho até os 7 dias de </a:t>
            </a:r>
            <a:r>
              <a:rPr lang="pt-BR" sz="3500" dirty="0" smtClean="0"/>
              <a:t>vida.</a:t>
            </a:r>
          </a:p>
          <a:p>
            <a:r>
              <a:rPr lang="pt-BR" sz="3500" dirty="0" smtClean="0"/>
              <a:t>Identificar </a:t>
            </a:r>
            <a:r>
              <a:rPr lang="pt-BR" sz="3500" dirty="0"/>
              <a:t>vacinas em </a:t>
            </a:r>
            <a:r>
              <a:rPr lang="pt-BR" sz="3500" dirty="0" smtClean="0"/>
              <a:t>atraso e atualizá-las.</a:t>
            </a:r>
          </a:p>
          <a:p>
            <a:pPr algn="just"/>
            <a:r>
              <a:rPr lang="pt-BR" sz="3500" dirty="0" smtClean="0"/>
              <a:t>Trabalhar </a:t>
            </a:r>
            <a:r>
              <a:rPr lang="pt-BR" sz="3500" dirty="0"/>
              <a:t>a promoção e prevenção de </a:t>
            </a:r>
            <a:r>
              <a:rPr lang="pt-BR" sz="3500" dirty="0" smtClean="0"/>
              <a:t>saúde, </a:t>
            </a:r>
            <a:r>
              <a:rPr lang="pt-BR" sz="3500" dirty="0"/>
              <a:t>realizando orientações de prevenção de acidentes, de alimentação saudável e de prevenção de agravos referentes à saúde bucal</a:t>
            </a:r>
            <a:r>
              <a:rPr lang="pt-BR" sz="3500" dirty="0" smtClean="0"/>
              <a:t>.</a:t>
            </a:r>
          </a:p>
          <a:p>
            <a:r>
              <a:rPr lang="pt-BR" sz="3500" dirty="0"/>
              <a:t>A</a:t>
            </a:r>
            <a:r>
              <a:rPr lang="pt-BR" sz="3500" dirty="0" smtClean="0"/>
              <a:t>tendimento </a:t>
            </a:r>
            <a:r>
              <a:rPr lang="pt-BR" sz="3500" dirty="0"/>
              <a:t>de puericultura todos os dias da </a:t>
            </a:r>
            <a:r>
              <a:rPr lang="pt-BR" sz="3500" dirty="0" smtClean="0"/>
              <a:t>semana</a:t>
            </a:r>
            <a:r>
              <a:rPr lang="pt-BR" sz="3500" dirty="0"/>
              <a:t>.</a:t>
            </a:r>
            <a:r>
              <a:rPr lang="pt-BR" sz="3500" dirty="0" smtClean="0"/>
              <a:t> </a:t>
            </a:r>
            <a:endParaRPr lang="pt-BR" sz="3500" dirty="0"/>
          </a:p>
          <a:p>
            <a:r>
              <a:rPr lang="pt-BR" sz="3500" dirty="0"/>
              <a:t>A</a:t>
            </a:r>
            <a:r>
              <a:rPr lang="pt-BR" sz="3500" dirty="0" smtClean="0"/>
              <a:t>gendamento </a:t>
            </a:r>
            <a:r>
              <a:rPr lang="pt-BR" sz="3500" dirty="0"/>
              <a:t>de </a:t>
            </a:r>
            <a:r>
              <a:rPr lang="pt-BR" sz="3500" dirty="0" smtClean="0"/>
              <a:t>consultas.</a:t>
            </a:r>
          </a:p>
          <a:p>
            <a:r>
              <a:rPr lang="pt-BR" sz="3500" dirty="0"/>
              <a:t>B</a:t>
            </a:r>
            <a:r>
              <a:rPr lang="pt-BR" sz="3500" dirty="0" smtClean="0"/>
              <a:t>usca ativa de faltosos.</a:t>
            </a:r>
          </a:p>
          <a:p>
            <a:r>
              <a:rPr lang="pt-BR" sz="3500" dirty="0" smtClean="0"/>
              <a:t>Incentivar</a:t>
            </a:r>
            <a:r>
              <a:rPr lang="en-US" sz="3500" dirty="0" smtClean="0"/>
              <a:t> LME ate os 6 </a:t>
            </a:r>
            <a:r>
              <a:rPr lang="pt-BR" sz="3500" dirty="0" smtClean="0"/>
              <a:t>meses</a:t>
            </a:r>
            <a:r>
              <a:rPr lang="en-US" sz="3500" dirty="0" smtClean="0"/>
              <a:t> de </a:t>
            </a:r>
            <a:r>
              <a:rPr lang="pt-BR" sz="3500" dirty="0" smtClean="0"/>
              <a:t>idade</a:t>
            </a:r>
            <a:r>
              <a:rPr lang="en-US" sz="3500" dirty="0" smtClean="0"/>
              <a:t>.</a:t>
            </a:r>
            <a:endParaRPr lang="pt-BR" sz="3500" dirty="0"/>
          </a:p>
          <a:p>
            <a:endParaRPr lang="pt-BR" dirty="0"/>
          </a:p>
        </p:txBody>
      </p:sp>
    </p:spTree>
    <p:extLst>
      <p:ext uri="{BB962C8B-B14F-4D97-AF65-F5344CB8AC3E}">
        <p14:creationId xmlns:p14="http://schemas.microsoft.com/office/powerpoint/2010/main" val="1193531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77471" y="320324"/>
            <a:ext cx="10515600" cy="1152215"/>
          </a:xfrm>
        </p:spPr>
        <p:txBody>
          <a:bodyPr/>
          <a:lstStyle/>
          <a:p>
            <a:pPr algn="ctr"/>
            <a:r>
              <a:rPr lang="pt-BR" sz="4800" b="1" dirty="0"/>
              <a:t>Reflexão</a:t>
            </a:r>
            <a:r>
              <a:rPr lang="pt-BR" b="1" dirty="0"/>
              <a:t> </a:t>
            </a:r>
            <a:r>
              <a:rPr lang="pt-BR" b="1" dirty="0" smtClean="0"/>
              <a:t>crítica</a:t>
            </a:r>
            <a:endParaRPr lang="pt-BR" b="1" dirty="0"/>
          </a:p>
        </p:txBody>
      </p:sp>
      <p:sp>
        <p:nvSpPr>
          <p:cNvPr id="3" name="Espaço Reservado para Conteúdo 2"/>
          <p:cNvSpPr>
            <a:spLocks noGrp="1"/>
          </p:cNvSpPr>
          <p:nvPr>
            <p:ph type="body" idx="1"/>
          </p:nvPr>
        </p:nvSpPr>
        <p:spPr>
          <a:xfrm>
            <a:off x="629393" y="1555669"/>
            <a:ext cx="10925298" cy="4533982"/>
          </a:xfrm>
        </p:spPr>
        <p:txBody>
          <a:bodyPr>
            <a:normAutofit fontScale="85000" lnSpcReduction="20000"/>
          </a:bodyPr>
          <a:lstStyle/>
          <a:p>
            <a:pPr algn="just"/>
            <a:r>
              <a:rPr lang="pt-BR" sz="4000" dirty="0" smtClean="0">
                <a:solidFill>
                  <a:schemeClr val="tx1"/>
                </a:solidFill>
              </a:rPr>
              <a:t>Ao iniciar o curso não tinha expectativa alguma, pensava apenas em cumprir com oque fora combinado, porém, isso logo mudou e comecei a despertar interesse na realização das tarefas propostas, a interagir nos fóruns e a perceber que este curso se propusera a algo mais que apenas uma pós graduação. Hoje penso totalmente diferente, pois considero que cresci muito ao longo do curso, melhorei não só como profissional, mas também como pessoa. Tive dificuldades, pensei em desistir, recebi apoio e também prestei apoio a muitos que necessitavam, me sinto bem pois fiz mais que a minha parte, ajudei a melhorar a saúde e as condições de vida de muitas pessoas e famílias.</a:t>
            </a:r>
          </a:p>
        </p:txBody>
      </p:sp>
    </p:spTree>
    <p:extLst>
      <p:ext uri="{BB962C8B-B14F-4D97-AF65-F5344CB8AC3E}">
        <p14:creationId xmlns:p14="http://schemas.microsoft.com/office/powerpoint/2010/main" val="2399471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209" y="724395"/>
            <a:ext cx="3419020" cy="2384862"/>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2637" y="724395"/>
            <a:ext cx="3487387" cy="2465198"/>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2032" y="3693226"/>
            <a:ext cx="3451760" cy="2588820"/>
          </a:xfrm>
          <a:prstGeom prst="rect">
            <a:avLst/>
          </a:prstGeom>
        </p:spPr>
      </p:pic>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007846" y="3503311"/>
            <a:ext cx="3270100" cy="2718175"/>
          </a:xfrm>
          <a:prstGeom prst="rect">
            <a:avLst/>
          </a:prstGeom>
        </p:spPr>
      </p:pic>
    </p:spTree>
    <p:extLst>
      <p:ext uri="{BB962C8B-B14F-4D97-AF65-F5344CB8AC3E}">
        <p14:creationId xmlns:p14="http://schemas.microsoft.com/office/powerpoint/2010/main" val="4138184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5289" y="2612571"/>
            <a:ext cx="3305362" cy="4124035"/>
          </a:xfrm>
          <a:prstGeom prst="rect">
            <a:avLst/>
          </a:prstGeom>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644" y="605642"/>
            <a:ext cx="3371314" cy="3158836"/>
          </a:xfrm>
          <a:prstGeom prst="rect">
            <a:avLst/>
          </a:prstGeom>
        </p:spPr>
      </p:pic>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682" y="451262"/>
            <a:ext cx="3734177" cy="3099460"/>
          </a:xfrm>
          <a:prstGeom prst="rect">
            <a:avLst/>
          </a:prstGeom>
        </p:spPr>
      </p:pic>
      <p:sp>
        <p:nvSpPr>
          <p:cNvPr id="2" name="Retângulo 1"/>
          <p:cNvSpPr/>
          <p:nvPr/>
        </p:nvSpPr>
        <p:spPr>
          <a:xfrm>
            <a:off x="5759532" y="4110645"/>
            <a:ext cx="15438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37117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5601" y="2137558"/>
            <a:ext cx="10515600" cy="1878652"/>
          </a:xfrm>
        </p:spPr>
        <p:txBody>
          <a:bodyPr/>
          <a:lstStyle/>
          <a:p>
            <a:pPr algn="ctr"/>
            <a:r>
              <a:rPr lang="pt-BR" b="1" dirty="0" smtClean="0"/>
              <a:t>Muito</a:t>
            </a:r>
            <a:r>
              <a:rPr lang="en-US" b="1" dirty="0" smtClean="0"/>
              <a:t> Obrigado!</a:t>
            </a:r>
            <a:endParaRPr lang="pt-BR" b="1"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2359" y="302820"/>
            <a:ext cx="1908464" cy="1454728"/>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174" y="5484866"/>
            <a:ext cx="1945179" cy="1160912"/>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353" y="5428742"/>
            <a:ext cx="2050475" cy="1217036"/>
          </a:xfrm>
          <a:prstGeom prst="rect">
            <a:avLst/>
          </a:prstGeom>
        </p:spPr>
      </p:pic>
    </p:spTree>
    <p:extLst>
      <p:ext uri="{BB962C8B-B14F-4D97-AF65-F5344CB8AC3E}">
        <p14:creationId xmlns:p14="http://schemas.microsoft.com/office/powerpoint/2010/main" val="442212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Análise Situacional</a:t>
            </a:r>
            <a:endParaRPr lang="pt-BR" b="1" dirty="0"/>
          </a:p>
        </p:txBody>
      </p:sp>
      <p:sp>
        <p:nvSpPr>
          <p:cNvPr id="3" name="Espaço Reservado para Conteúdo 2"/>
          <p:cNvSpPr>
            <a:spLocks noGrp="1"/>
          </p:cNvSpPr>
          <p:nvPr>
            <p:ph idx="1"/>
          </p:nvPr>
        </p:nvSpPr>
        <p:spPr/>
        <p:txBody>
          <a:bodyPr>
            <a:normAutofit lnSpcReduction="10000"/>
          </a:bodyPr>
          <a:lstStyle/>
          <a:p>
            <a:pPr algn="just"/>
            <a:r>
              <a:rPr lang="pt-PT" dirty="0" smtClean="0"/>
              <a:t>Estratégia de Saúde </a:t>
            </a:r>
            <a:r>
              <a:rPr lang="pt-PT" dirty="0"/>
              <a:t>da Família </a:t>
            </a:r>
            <a:r>
              <a:rPr lang="pt-PT" dirty="0" smtClean="0"/>
              <a:t>(ESF II) - 1.048 </a:t>
            </a:r>
            <a:r>
              <a:rPr lang="pt-PT" dirty="0"/>
              <a:t>famílias inscritas </a:t>
            </a:r>
            <a:r>
              <a:rPr lang="pt-PT" dirty="0" smtClean="0"/>
              <a:t>e um </a:t>
            </a:r>
            <a:r>
              <a:rPr lang="pt-PT" dirty="0"/>
              <a:t>total de </a:t>
            </a:r>
            <a:r>
              <a:rPr lang="pt-PT" dirty="0" smtClean="0"/>
              <a:t>2.828 </a:t>
            </a:r>
            <a:r>
              <a:rPr lang="pt-PT" dirty="0"/>
              <a:t>pessoas a serem atendidas, </a:t>
            </a:r>
            <a:r>
              <a:rPr lang="pt-PT" dirty="0" smtClean="0"/>
              <a:t>vivendo </a:t>
            </a:r>
            <a:r>
              <a:rPr lang="pt-PT" dirty="0"/>
              <a:t>no interior (zona </a:t>
            </a:r>
            <a:r>
              <a:rPr lang="pt-PT" dirty="0" smtClean="0"/>
              <a:t>rural)</a:t>
            </a:r>
          </a:p>
          <a:p>
            <a:pPr algn="just"/>
            <a:r>
              <a:rPr lang="pt-PT" dirty="0" smtClean="0"/>
              <a:t>ESF II – localizada no centro da cidade, com estrutura fisica conjunta com o Hospital Municipal e a ESF I, atende usuarios oriundos de zona rural.</a:t>
            </a:r>
          </a:p>
          <a:p>
            <a:pPr algn="just"/>
            <a:r>
              <a:rPr lang="pt-PT" dirty="0" smtClean="0"/>
              <a:t>Composta </a:t>
            </a:r>
            <a:r>
              <a:rPr lang="pt-PT" dirty="0"/>
              <a:t>por um médico, um enfermeiro, </a:t>
            </a:r>
            <a:r>
              <a:rPr lang="pt-PT" dirty="0" smtClean="0"/>
              <a:t>duas técnicas </a:t>
            </a:r>
            <a:r>
              <a:rPr lang="pt-PT" dirty="0"/>
              <a:t>de enfermagem e </a:t>
            </a:r>
            <a:r>
              <a:rPr lang="pt-PT" dirty="0" smtClean="0"/>
              <a:t>sete </a:t>
            </a:r>
            <a:r>
              <a:rPr lang="pt-PT" dirty="0"/>
              <a:t>agentes </a:t>
            </a:r>
            <a:r>
              <a:rPr lang="pt-PT" dirty="0" smtClean="0"/>
              <a:t>comunitários de saúde.</a:t>
            </a:r>
          </a:p>
          <a:p>
            <a:r>
              <a:rPr lang="pt-PT" dirty="0" smtClean="0"/>
              <a:t>Farmacia Popular</a:t>
            </a:r>
          </a:p>
          <a:p>
            <a:r>
              <a:rPr lang="pt-PT" dirty="0" smtClean="0"/>
              <a:t>Laboratório de análises</a:t>
            </a:r>
            <a:r>
              <a:rPr lang="pt-PT" dirty="0" smtClean="0">
                <a:solidFill>
                  <a:srgbClr val="FF0000"/>
                </a:solidFill>
              </a:rPr>
              <a:t> </a:t>
            </a:r>
            <a:r>
              <a:rPr lang="pt-PT" dirty="0" smtClean="0"/>
              <a:t>clínicas</a:t>
            </a:r>
          </a:p>
        </p:txBody>
      </p:sp>
    </p:spTree>
    <p:extLst>
      <p:ext uri="{BB962C8B-B14F-4D97-AF65-F5344CB8AC3E}">
        <p14:creationId xmlns:p14="http://schemas.microsoft.com/office/powerpoint/2010/main" val="4256348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Objetivo Geral</a:t>
            </a:r>
            <a:endParaRPr lang="pt-BR" b="1" dirty="0"/>
          </a:p>
        </p:txBody>
      </p:sp>
      <p:sp>
        <p:nvSpPr>
          <p:cNvPr id="3" name="Espaço Reservado para Conteúdo 2"/>
          <p:cNvSpPr>
            <a:spLocks noGrp="1"/>
          </p:cNvSpPr>
          <p:nvPr>
            <p:ph idx="1"/>
          </p:nvPr>
        </p:nvSpPr>
        <p:spPr>
          <a:xfrm>
            <a:off x="838200" y="2230925"/>
            <a:ext cx="10515600" cy="4351338"/>
          </a:xfrm>
        </p:spPr>
        <p:txBody>
          <a:bodyPr>
            <a:normAutofit/>
          </a:bodyPr>
          <a:lstStyle/>
          <a:p>
            <a:pPr marL="0" indent="0">
              <a:buNone/>
            </a:pPr>
            <a:endParaRPr lang="pt-BR" sz="1050" b="1" dirty="0"/>
          </a:p>
          <a:p>
            <a:pPr marL="0" indent="0" algn="ctr">
              <a:buNone/>
            </a:pPr>
            <a:r>
              <a:rPr lang="pt-BR" sz="3600" dirty="0"/>
              <a:t>Melhorar a atenção à saúde da criança de zero a setenta e dois meses de vida na UBS de Liberato Salzano, Liberato Salzano/RS.</a:t>
            </a:r>
          </a:p>
        </p:txBody>
      </p:sp>
    </p:spTree>
    <p:extLst>
      <p:ext uri="{BB962C8B-B14F-4D97-AF65-F5344CB8AC3E}">
        <p14:creationId xmlns:p14="http://schemas.microsoft.com/office/powerpoint/2010/main" val="3664023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38231"/>
            <a:ext cx="10515600" cy="898899"/>
          </a:xfrm>
        </p:spPr>
        <p:txBody>
          <a:bodyPr/>
          <a:lstStyle/>
          <a:p>
            <a:pPr algn="ctr"/>
            <a:r>
              <a:rPr lang="pt-BR" b="1" dirty="0" smtClean="0"/>
              <a:t>Metodologia</a:t>
            </a:r>
            <a:endParaRPr lang="pt-BR" b="1" dirty="0"/>
          </a:p>
        </p:txBody>
      </p:sp>
      <p:sp>
        <p:nvSpPr>
          <p:cNvPr id="3" name="Espaço Reservado para Conteúdo 2"/>
          <p:cNvSpPr>
            <a:spLocks noGrp="1"/>
          </p:cNvSpPr>
          <p:nvPr>
            <p:ph idx="1"/>
          </p:nvPr>
        </p:nvSpPr>
        <p:spPr>
          <a:xfrm>
            <a:off x="784156" y="1316680"/>
            <a:ext cx="10515600" cy="4617104"/>
          </a:xfrm>
        </p:spPr>
        <p:txBody>
          <a:bodyPr>
            <a:noAutofit/>
          </a:bodyPr>
          <a:lstStyle/>
          <a:p>
            <a:pPr algn="just"/>
            <a:r>
              <a:rPr lang="pt-BR" sz="2200" dirty="0" smtClean="0"/>
              <a:t>Participantes: 119 </a:t>
            </a:r>
            <a:r>
              <a:rPr lang="pt-BR" sz="2200" dirty="0"/>
              <a:t>crianças de zero a 72 meses de </a:t>
            </a:r>
            <a:r>
              <a:rPr lang="pt-BR" sz="2200" dirty="0" smtClean="0"/>
              <a:t>idade;</a:t>
            </a:r>
            <a:endParaRPr lang="pt-BR" sz="2200" dirty="0"/>
          </a:p>
          <a:p>
            <a:pPr algn="just"/>
            <a:r>
              <a:rPr lang="pt-BR" sz="2200" dirty="0" smtClean="0"/>
              <a:t>Local: ESF II, UBS do Município </a:t>
            </a:r>
            <a:r>
              <a:rPr lang="pt-BR" sz="2200" dirty="0"/>
              <a:t>de </a:t>
            </a:r>
            <a:r>
              <a:rPr lang="pt-BR" sz="2200" dirty="0" smtClean="0"/>
              <a:t>Liberato Salzano/ RS;</a:t>
            </a:r>
          </a:p>
          <a:p>
            <a:pPr algn="just"/>
            <a:r>
              <a:rPr lang="pt-BR" sz="2200" dirty="0" smtClean="0"/>
              <a:t>Período: 09 de fevereiro a 30 de abril de 2015;</a:t>
            </a:r>
          </a:p>
          <a:p>
            <a:pPr algn="just"/>
            <a:r>
              <a:rPr lang="pt-BR" sz="2200" dirty="0" smtClean="0"/>
              <a:t>Protocolo utilizado: Saúde </a:t>
            </a:r>
            <a:r>
              <a:rPr lang="pt-BR" sz="2200" dirty="0"/>
              <a:t>da criança: acompanhamento do crescimento e desenvolvimento </a:t>
            </a:r>
            <a:r>
              <a:rPr lang="pt-BR" sz="2200" dirty="0" smtClean="0"/>
              <a:t>infantil (BRASIL, 2012);</a:t>
            </a:r>
            <a:endParaRPr lang="pt-BR" sz="2200" dirty="0"/>
          </a:p>
          <a:p>
            <a:pPr algn="just"/>
            <a:r>
              <a:rPr lang="pt-BR" sz="2200" dirty="0" smtClean="0"/>
              <a:t>Ferramentas: Ficha espelho; planilha de coleta de dados; prontuário clínico; cartão de vacinação; caderneta da criança;</a:t>
            </a:r>
          </a:p>
          <a:p>
            <a:pPr algn="just"/>
            <a:r>
              <a:rPr lang="pt-BR" sz="2200" dirty="0" smtClean="0"/>
              <a:t>Ações realizadas dentro dos 4 eixos temáticos</a:t>
            </a:r>
          </a:p>
          <a:p>
            <a:pPr lvl="1" algn="just"/>
            <a:r>
              <a:rPr lang="pt-BR" sz="2000" dirty="0" smtClean="0"/>
              <a:t>Monitoramento e avaliação;</a:t>
            </a:r>
          </a:p>
          <a:p>
            <a:pPr lvl="1" algn="just"/>
            <a:r>
              <a:rPr lang="pt-BR" sz="2000" dirty="0"/>
              <a:t>O</a:t>
            </a:r>
            <a:r>
              <a:rPr lang="pt-BR" sz="2000" dirty="0" smtClean="0"/>
              <a:t>rganização e gestão do serviço;</a:t>
            </a:r>
          </a:p>
          <a:p>
            <a:pPr lvl="1" algn="just"/>
            <a:r>
              <a:rPr lang="pt-BR" sz="2000" dirty="0" smtClean="0"/>
              <a:t>Engajamento público;</a:t>
            </a:r>
          </a:p>
          <a:p>
            <a:pPr lvl="1" algn="just"/>
            <a:r>
              <a:rPr lang="pt-BR" sz="2000" dirty="0" smtClean="0"/>
              <a:t>Qualificação da prática clínica;</a:t>
            </a:r>
          </a:p>
          <a:p>
            <a:pPr lvl="1"/>
            <a:endParaRPr lang="pt-BR" sz="2000" dirty="0" smtClean="0"/>
          </a:p>
        </p:txBody>
      </p:sp>
      <p:sp>
        <p:nvSpPr>
          <p:cNvPr id="4" name="CaixaDeTexto 3"/>
          <p:cNvSpPr txBox="1"/>
          <p:nvPr/>
        </p:nvSpPr>
        <p:spPr>
          <a:xfrm>
            <a:off x="4061076" y="6036723"/>
            <a:ext cx="7853082" cy="584775"/>
          </a:xfrm>
          <a:prstGeom prst="rect">
            <a:avLst/>
          </a:prstGeom>
          <a:noFill/>
        </p:spPr>
        <p:txBody>
          <a:bodyPr wrap="square" rtlCol="0">
            <a:spAutoFit/>
          </a:bodyPr>
          <a:lstStyle/>
          <a:p>
            <a:pPr algn="r"/>
            <a:r>
              <a:rPr lang="pt-BR" sz="1600" dirty="0"/>
              <a:t>BRASIL. </a:t>
            </a:r>
            <a:r>
              <a:rPr lang="pt-BR" sz="1600" b="1" dirty="0"/>
              <a:t>Ministério da Saúde</a:t>
            </a:r>
            <a:r>
              <a:rPr lang="pt-BR" sz="1600" dirty="0"/>
              <a:t>. </a:t>
            </a:r>
            <a:r>
              <a:rPr lang="pt-BR" sz="1600" b="1" dirty="0"/>
              <a:t>Secretaria de Políticas de Saúde</a:t>
            </a:r>
            <a:r>
              <a:rPr lang="pt-BR" sz="1600" dirty="0"/>
              <a:t>. Departamento de Atenção Básica. 2012. (Série Cadernos de Atenção Básica; n. </a:t>
            </a:r>
            <a:r>
              <a:rPr lang="pt-BR" sz="1600" dirty="0" smtClean="0"/>
              <a:t>33)</a:t>
            </a:r>
            <a:endParaRPr lang="pt-BR" sz="1600" dirty="0"/>
          </a:p>
        </p:txBody>
      </p:sp>
    </p:spTree>
    <p:extLst>
      <p:ext uri="{BB962C8B-B14F-4D97-AF65-F5344CB8AC3E}">
        <p14:creationId xmlns:p14="http://schemas.microsoft.com/office/powerpoint/2010/main" val="3942025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1850" y="953179"/>
            <a:ext cx="10515600" cy="2852737"/>
          </a:xfrm>
        </p:spPr>
        <p:txBody>
          <a:bodyPr>
            <a:normAutofit/>
          </a:bodyPr>
          <a:lstStyle/>
          <a:p>
            <a:pPr algn="ctr"/>
            <a:r>
              <a:rPr lang="pt-BR" sz="7200" b="1" dirty="0" smtClean="0"/>
              <a:t>Objetivos específicos, metas e resultados</a:t>
            </a:r>
            <a:endParaRPr lang="pt-BR" sz="7200" b="1" dirty="0"/>
          </a:p>
        </p:txBody>
      </p:sp>
    </p:spTree>
    <p:extLst>
      <p:ext uri="{BB962C8B-B14F-4D97-AF65-F5344CB8AC3E}">
        <p14:creationId xmlns:p14="http://schemas.microsoft.com/office/powerpoint/2010/main" val="2446709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000" b="1" dirty="0" smtClean="0"/>
              <a:t>Objetivo 1: </a:t>
            </a:r>
            <a:r>
              <a:rPr lang="pt-BR" sz="2400" dirty="0"/>
              <a:t>Ampliar a cobertura do Programa de Saúde da Criança</a:t>
            </a:r>
            <a:r>
              <a:rPr lang="pt-BR" sz="2000" b="1" dirty="0" smtClean="0"/>
              <a:t/>
            </a:r>
            <a:br>
              <a:rPr lang="pt-BR" sz="2000" b="1" dirty="0" smtClean="0"/>
            </a:br>
            <a:r>
              <a:rPr lang="pt-BR" sz="2000" dirty="0" smtClean="0"/>
              <a:t/>
            </a:r>
            <a:br>
              <a:rPr lang="pt-BR" sz="2000" dirty="0" smtClean="0"/>
            </a:br>
            <a:r>
              <a:rPr lang="pt-BR" sz="2000" b="1" dirty="0" smtClean="0"/>
              <a:t>Meta 1.1:</a:t>
            </a:r>
            <a:r>
              <a:rPr lang="pt-BR" sz="2000" dirty="0" smtClean="0"/>
              <a:t> </a:t>
            </a:r>
            <a:r>
              <a:rPr lang="pt-BR" sz="2000" dirty="0"/>
              <a:t>Ampliar a cobertura da atenção à saúde para 70% das crianças entre zero e 72 meses pertencentes à área de abrangência da unidade de saúde.</a:t>
            </a:r>
          </a:p>
        </p:txBody>
      </p:sp>
      <p:sp>
        <p:nvSpPr>
          <p:cNvPr id="5" name="CaixaDeTexto 4"/>
          <p:cNvSpPr txBox="1"/>
          <p:nvPr/>
        </p:nvSpPr>
        <p:spPr>
          <a:xfrm>
            <a:off x="537882" y="5593977"/>
            <a:ext cx="11134165" cy="830997"/>
          </a:xfrm>
          <a:prstGeom prst="rect">
            <a:avLst/>
          </a:prstGeom>
          <a:noFill/>
        </p:spPr>
        <p:txBody>
          <a:bodyPr wrap="square" rtlCol="0">
            <a:spAutoFit/>
          </a:bodyPr>
          <a:lstStyle/>
          <a:p>
            <a:pPr algn="ctr"/>
            <a:r>
              <a:rPr lang="pt-BR" dirty="0"/>
              <a:t>Proporção de crianças entre zero e 72 meses inscritas no programa da </a:t>
            </a:r>
          </a:p>
          <a:p>
            <a:pPr algn="ctr"/>
            <a:r>
              <a:rPr lang="pt-BR" dirty="0"/>
              <a:t>unidade de saúde, na ESF II de Liberato Salzano/RS.</a:t>
            </a:r>
          </a:p>
          <a:p>
            <a:pPr algn="ctr" rtl="1">
              <a:defRPr sz="1200" b="1" i="0" u="none" strike="noStrike" kern="1200" baseline="0">
                <a:solidFill>
                  <a:srgbClr val="000000"/>
                </a:solidFill>
                <a:latin typeface="Calibri"/>
                <a:ea typeface="Calibri"/>
                <a:cs typeface="Calibri"/>
              </a:defRPr>
            </a:pPr>
            <a:endParaRPr lang="pt-BR" dirty="0"/>
          </a:p>
        </p:txBody>
      </p:sp>
      <p:graphicFrame>
        <p:nvGraphicFramePr>
          <p:cNvPr id="10" name="Gráfico 9"/>
          <p:cNvGraphicFramePr/>
          <p:nvPr>
            <p:extLst>
              <p:ext uri="{D42A27DB-BD31-4B8C-83A1-F6EECF244321}">
                <p14:modId xmlns:p14="http://schemas.microsoft.com/office/powerpoint/2010/main" val="1195460941"/>
              </p:ext>
            </p:extLst>
          </p:nvPr>
        </p:nvGraphicFramePr>
        <p:xfrm>
          <a:off x="2327565" y="1852551"/>
          <a:ext cx="7469578" cy="3741426"/>
        </p:xfrm>
        <a:graphic>
          <a:graphicData uri="http://schemas.openxmlformats.org/drawingml/2006/chart">
            <c:chart xmlns:c="http://schemas.openxmlformats.org/drawingml/2006/chart" xmlns:r="http://schemas.openxmlformats.org/officeDocument/2006/relationships" r:id="rId2"/>
          </a:graphicData>
        </a:graphic>
      </p:graphicFrame>
      <p:sp>
        <p:nvSpPr>
          <p:cNvPr id="11" name="CaixaDeTexto 10"/>
          <p:cNvSpPr txBox="1"/>
          <p:nvPr/>
        </p:nvSpPr>
        <p:spPr>
          <a:xfrm>
            <a:off x="4334496" y="4518975"/>
            <a:ext cx="793807" cy="646331"/>
          </a:xfrm>
          <a:prstGeom prst="rect">
            <a:avLst/>
          </a:prstGeom>
          <a:noFill/>
        </p:spPr>
        <p:txBody>
          <a:bodyPr wrap="none" rtlCol="0">
            <a:spAutoFit/>
          </a:bodyPr>
          <a:lstStyle/>
          <a:p>
            <a:r>
              <a:rPr lang="en-US" dirty="0" smtClean="0"/>
              <a:t>N: 58</a:t>
            </a:r>
          </a:p>
          <a:p>
            <a:r>
              <a:rPr lang="en-US" dirty="0" smtClean="0"/>
              <a:t>D: 245</a:t>
            </a:r>
            <a:endParaRPr lang="pt-BR" dirty="0"/>
          </a:p>
        </p:txBody>
      </p:sp>
      <p:sp>
        <p:nvSpPr>
          <p:cNvPr id="12" name="CaixaDeTexto 11"/>
          <p:cNvSpPr txBox="1"/>
          <p:nvPr/>
        </p:nvSpPr>
        <p:spPr>
          <a:xfrm>
            <a:off x="5932219" y="4518974"/>
            <a:ext cx="740908" cy="646331"/>
          </a:xfrm>
          <a:prstGeom prst="rect">
            <a:avLst/>
          </a:prstGeom>
          <a:noFill/>
        </p:spPr>
        <p:txBody>
          <a:bodyPr wrap="none" rtlCol="0">
            <a:spAutoFit/>
          </a:bodyPr>
          <a:lstStyle/>
          <a:p>
            <a:r>
              <a:rPr lang="en-US" dirty="0" smtClean="0"/>
              <a:t>N:99</a:t>
            </a:r>
          </a:p>
          <a:p>
            <a:r>
              <a:rPr lang="en-US" dirty="0" smtClean="0"/>
              <a:t>D:245</a:t>
            </a:r>
            <a:endParaRPr lang="pt-BR" dirty="0"/>
          </a:p>
        </p:txBody>
      </p:sp>
      <p:sp>
        <p:nvSpPr>
          <p:cNvPr id="13" name="CaixaDeTexto 12"/>
          <p:cNvSpPr txBox="1"/>
          <p:nvPr/>
        </p:nvSpPr>
        <p:spPr>
          <a:xfrm>
            <a:off x="7559139" y="4518972"/>
            <a:ext cx="800219" cy="646331"/>
          </a:xfrm>
          <a:prstGeom prst="rect">
            <a:avLst/>
          </a:prstGeom>
          <a:noFill/>
        </p:spPr>
        <p:txBody>
          <a:bodyPr wrap="none" rtlCol="0">
            <a:spAutoFit/>
          </a:bodyPr>
          <a:lstStyle/>
          <a:p>
            <a:r>
              <a:rPr lang="en-US" dirty="0" smtClean="0"/>
              <a:t>N: 119</a:t>
            </a:r>
          </a:p>
          <a:p>
            <a:r>
              <a:rPr lang="en-US" dirty="0" smtClean="0"/>
              <a:t>D: 245</a:t>
            </a:r>
            <a:endParaRPr lang="pt-BR" dirty="0"/>
          </a:p>
        </p:txBody>
      </p:sp>
    </p:spTree>
    <p:extLst>
      <p:ext uri="{BB962C8B-B14F-4D97-AF65-F5344CB8AC3E}">
        <p14:creationId xmlns:p14="http://schemas.microsoft.com/office/powerpoint/2010/main" val="3687158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5642" y="519504"/>
            <a:ext cx="10629405" cy="1439924"/>
          </a:xfrm>
        </p:spPr>
        <p:txBody>
          <a:bodyPr>
            <a:normAutofit fontScale="90000"/>
          </a:bodyPr>
          <a:lstStyle/>
          <a:p>
            <a:r>
              <a:rPr lang="pt-BR" sz="2200" b="1" dirty="0"/>
              <a:t>Objetivo 2</a:t>
            </a:r>
            <a:r>
              <a:rPr lang="pt-BR" sz="2700" b="1" dirty="0"/>
              <a:t>: </a:t>
            </a:r>
            <a:r>
              <a:rPr lang="pt-BR" sz="2700" dirty="0"/>
              <a:t>Melhorar a qualidade </a:t>
            </a:r>
            <a:r>
              <a:rPr lang="pt-BR" sz="2700" dirty="0" smtClean="0"/>
              <a:t>do </a:t>
            </a:r>
            <a:r>
              <a:rPr lang="pt-BR" sz="2700" dirty="0"/>
              <a:t>atendimento à criança.</a:t>
            </a:r>
            <a:r>
              <a:rPr lang="pt-BR" sz="2700" b="1" dirty="0"/>
              <a:t/>
            </a:r>
            <a:br>
              <a:rPr lang="pt-BR" sz="2700" b="1" dirty="0"/>
            </a:br>
            <a:r>
              <a:rPr lang="pt-BR" sz="2700" dirty="0"/>
              <a:t/>
            </a:r>
            <a:br>
              <a:rPr lang="pt-BR" sz="2700" dirty="0"/>
            </a:br>
            <a:r>
              <a:rPr lang="pt-BR" sz="2200" b="1" dirty="0"/>
              <a:t>Meta 2.1: </a:t>
            </a:r>
            <a:r>
              <a:rPr lang="pt-BR" sz="2200" dirty="0"/>
              <a:t>Realizar a primeira consulta na primeira semana de vida para 100% das </a:t>
            </a:r>
            <a:r>
              <a:rPr lang="pt-BR" sz="2200" dirty="0" smtClean="0"/>
              <a:t>crianças cadastradas</a:t>
            </a:r>
            <a:r>
              <a:rPr lang="pt-BR" sz="2200" dirty="0"/>
              <a:t/>
            </a:r>
            <a:br>
              <a:rPr lang="pt-BR" sz="2200" dirty="0"/>
            </a:br>
            <a:endParaRPr lang="pt-BR" sz="2200" dirty="0"/>
          </a:p>
        </p:txBody>
      </p:sp>
      <p:graphicFrame>
        <p:nvGraphicFramePr>
          <p:cNvPr id="4" name="Gráfico 3"/>
          <p:cNvGraphicFramePr/>
          <p:nvPr>
            <p:extLst>
              <p:ext uri="{D42A27DB-BD31-4B8C-83A1-F6EECF244321}">
                <p14:modId xmlns:p14="http://schemas.microsoft.com/office/powerpoint/2010/main" val="385260048"/>
              </p:ext>
            </p:extLst>
          </p:nvPr>
        </p:nvGraphicFramePr>
        <p:xfrm>
          <a:off x="1781299" y="1710047"/>
          <a:ext cx="8170223"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603169" y="5505411"/>
            <a:ext cx="9048997" cy="646331"/>
          </a:xfrm>
          <a:prstGeom prst="rect">
            <a:avLst/>
          </a:prstGeom>
        </p:spPr>
        <p:txBody>
          <a:bodyPr wrap="square">
            <a:spAutoFit/>
          </a:bodyPr>
          <a:lstStyle/>
          <a:p>
            <a:pPr algn="ctr"/>
            <a:r>
              <a:rPr lang="pt-BR" dirty="0"/>
              <a:t>Proporção de crianças com primeira consulta na primeira semana de vida, </a:t>
            </a:r>
            <a:r>
              <a:rPr lang="pt-BR" dirty="0" smtClean="0"/>
              <a:t>na </a:t>
            </a:r>
            <a:r>
              <a:rPr lang="pt-BR" dirty="0"/>
              <a:t>ESF II de Liberato Salzano/RS.</a:t>
            </a:r>
          </a:p>
        </p:txBody>
      </p:sp>
      <p:sp>
        <p:nvSpPr>
          <p:cNvPr id="6" name="CaixaDeTexto 5"/>
          <p:cNvSpPr txBox="1"/>
          <p:nvPr/>
        </p:nvSpPr>
        <p:spPr>
          <a:xfrm>
            <a:off x="4013859" y="4373431"/>
            <a:ext cx="688009" cy="646331"/>
          </a:xfrm>
          <a:prstGeom prst="rect">
            <a:avLst/>
          </a:prstGeom>
          <a:noFill/>
        </p:spPr>
        <p:txBody>
          <a:bodyPr wrap="none" rtlCol="0">
            <a:spAutoFit/>
          </a:bodyPr>
          <a:lstStyle/>
          <a:p>
            <a:r>
              <a:rPr lang="en-US" dirty="0" smtClean="0"/>
              <a:t>N: 25</a:t>
            </a:r>
          </a:p>
          <a:p>
            <a:r>
              <a:rPr lang="en-US" dirty="0" smtClean="0"/>
              <a:t>D: 58</a:t>
            </a:r>
            <a:endParaRPr lang="pt-BR" dirty="0"/>
          </a:p>
        </p:txBody>
      </p:sp>
      <p:sp>
        <p:nvSpPr>
          <p:cNvPr id="7" name="CaixaDeTexto 6"/>
          <p:cNvSpPr txBox="1"/>
          <p:nvPr/>
        </p:nvSpPr>
        <p:spPr>
          <a:xfrm>
            <a:off x="5786067" y="4373430"/>
            <a:ext cx="683200" cy="646331"/>
          </a:xfrm>
          <a:prstGeom prst="rect">
            <a:avLst/>
          </a:prstGeom>
          <a:noFill/>
        </p:spPr>
        <p:txBody>
          <a:bodyPr wrap="none" rtlCol="0">
            <a:spAutoFit/>
          </a:bodyPr>
          <a:lstStyle/>
          <a:p>
            <a:r>
              <a:rPr lang="en-US" dirty="0" smtClean="0"/>
              <a:t>N: 33</a:t>
            </a:r>
          </a:p>
          <a:p>
            <a:r>
              <a:rPr lang="en-US" dirty="0" smtClean="0"/>
              <a:t>D: 99</a:t>
            </a:r>
          </a:p>
        </p:txBody>
      </p:sp>
      <p:sp>
        <p:nvSpPr>
          <p:cNvPr id="8" name="CaixaDeTexto 7"/>
          <p:cNvSpPr txBox="1"/>
          <p:nvPr/>
        </p:nvSpPr>
        <p:spPr>
          <a:xfrm>
            <a:off x="7576458" y="4373429"/>
            <a:ext cx="740908" cy="646331"/>
          </a:xfrm>
          <a:prstGeom prst="rect">
            <a:avLst/>
          </a:prstGeom>
          <a:noFill/>
        </p:spPr>
        <p:txBody>
          <a:bodyPr wrap="none" rtlCol="0">
            <a:spAutoFit/>
          </a:bodyPr>
          <a:lstStyle/>
          <a:p>
            <a:r>
              <a:rPr lang="en-US" dirty="0" smtClean="0"/>
              <a:t>N: 36</a:t>
            </a:r>
          </a:p>
          <a:p>
            <a:r>
              <a:rPr lang="en-US" dirty="0" smtClean="0"/>
              <a:t>D:119</a:t>
            </a:r>
            <a:endParaRPr lang="pt-BR" dirty="0"/>
          </a:p>
        </p:txBody>
      </p:sp>
    </p:spTree>
    <p:extLst>
      <p:ext uri="{BB962C8B-B14F-4D97-AF65-F5344CB8AC3E}">
        <p14:creationId xmlns:p14="http://schemas.microsoft.com/office/powerpoint/2010/main" val="2398114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183341"/>
            <a:ext cx="10515600" cy="5241210"/>
          </a:xfrm>
        </p:spPr>
        <p:txBody>
          <a:bodyPr>
            <a:normAutofit/>
          </a:bodyPr>
          <a:lstStyle/>
          <a:p>
            <a:r>
              <a:rPr lang="pt-BR" b="1" dirty="0" smtClean="0"/>
              <a:t>Objetivo 2: Melhorar a qualidade do atendimento à criança.</a:t>
            </a:r>
          </a:p>
          <a:p>
            <a:endParaRPr lang="pt-BR" dirty="0" smtClean="0"/>
          </a:p>
          <a:p>
            <a:r>
              <a:rPr lang="pt-BR" b="1" dirty="0" smtClean="0"/>
              <a:t>Meta </a:t>
            </a:r>
            <a:r>
              <a:rPr lang="pt-BR" b="1" dirty="0"/>
              <a:t>2.2:</a:t>
            </a:r>
            <a:r>
              <a:rPr lang="pt-BR" dirty="0"/>
              <a:t> Monitorar o crescimento em 100% das crianças</a:t>
            </a:r>
            <a:r>
              <a:rPr lang="pt-BR" dirty="0" smtClean="0"/>
              <a:t>.</a:t>
            </a:r>
          </a:p>
          <a:p>
            <a:pPr marL="0" indent="0">
              <a:buNone/>
            </a:pPr>
            <a:r>
              <a:rPr lang="pt-BR" dirty="0" smtClean="0"/>
              <a:t>1º mês 58 (100%), 2º mês 99 (100%) e 3º mês 119 (100%).</a:t>
            </a:r>
            <a:endParaRPr lang="pt-BR" dirty="0"/>
          </a:p>
          <a:p>
            <a:r>
              <a:rPr lang="pt-BR" b="1" dirty="0"/>
              <a:t>Meta 2.3:</a:t>
            </a:r>
            <a:r>
              <a:rPr lang="pt-BR" dirty="0"/>
              <a:t> Monitorar 100% das crianças com déficit de peso</a:t>
            </a:r>
            <a:r>
              <a:rPr lang="pt-BR" dirty="0" smtClean="0"/>
              <a:t>.</a:t>
            </a:r>
          </a:p>
          <a:p>
            <a:pPr marL="0" indent="0">
              <a:buNone/>
            </a:pPr>
            <a:r>
              <a:rPr lang="pt-BR" dirty="0" smtClean="0"/>
              <a:t>1º </a:t>
            </a:r>
            <a:r>
              <a:rPr lang="pt-BR" dirty="0"/>
              <a:t>mês </a:t>
            </a:r>
            <a:r>
              <a:rPr lang="pt-BR" dirty="0" smtClean="0"/>
              <a:t>2 </a:t>
            </a:r>
            <a:r>
              <a:rPr lang="pt-BR" dirty="0"/>
              <a:t>(100%), 2º mês </a:t>
            </a:r>
            <a:r>
              <a:rPr lang="pt-BR" dirty="0" smtClean="0"/>
              <a:t>2 </a:t>
            </a:r>
            <a:r>
              <a:rPr lang="pt-BR" dirty="0"/>
              <a:t>(100%) e 3º mês </a:t>
            </a:r>
            <a:r>
              <a:rPr lang="pt-BR" dirty="0" smtClean="0"/>
              <a:t>3 </a:t>
            </a:r>
            <a:r>
              <a:rPr lang="pt-BR" dirty="0"/>
              <a:t>(100%).</a:t>
            </a:r>
          </a:p>
          <a:p>
            <a:pPr marL="0" indent="0">
              <a:buNone/>
            </a:pPr>
            <a:r>
              <a:rPr lang="en-US" dirty="0" smtClean="0"/>
              <a:t>  </a:t>
            </a:r>
            <a:r>
              <a:rPr lang="pt-BR" b="1" dirty="0" smtClean="0"/>
              <a:t>Meta </a:t>
            </a:r>
            <a:r>
              <a:rPr lang="pt-BR" b="1" dirty="0"/>
              <a:t>2.4:</a:t>
            </a:r>
            <a:r>
              <a:rPr lang="pt-BR" dirty="0"/>
              <a:t> Monitorar 100% das crianças com excesso de peso</a:t>
            </a:r>
            <a:r>
              <a:rPr lang="pt-BR" dirty="0" smtClean="0"/>
              <a:t>.</a:t>
            </a:r>
          </a:p>
          <a:p>
            <a:pPr marL="0" lvl="1" indent="0">
              <a:buNone/>
            </a:pPr>
            <a:r>
              <a:rPr lang="pt-BR" sz="2800" dirty="0" smtClean="0"/>
              <a:t>1º </a:t>
            </a:r>
            <a:r>
              <a:rPr lang="pt-BR" sz="2800" dirty="0"/>
              <a:t>mês </a:t>
            </a:r>
            <a:r>
              <a:rPr lang="pt-BR" sz="2800" dirty="0" smtClean="0"/>
              <a:t>3 </a:t>
            </a:r>
            <a:r>
              <a:rPr lang="pt-BR" sz="2800" dirty="0"/>
              <a:t>(100%), 2º mês </a:t>
            </a:r>
            <a:r>
              <a:rPr lang="pt-BR" sz="2800" dirty="0" smtClean="0"/>
              <a:t>4 </a:t>
            </a:r>
            <a:r>
              <a:rPr lang="pt-BR" sz="2800" dirty="0"/>
              <a:t>(100%) e 3º mês </a:t>
            </a:r>
            <a:r>
              <a:rPr lang="pt-BR" sz="2800" dirty="0" smtClean="0"/>
              <a:t>4 </a:t>
            </a:r>
            <a:r>
              <a:rPr lang="pt-BR" sz="2800" dirty="0"/>
              <a:t>(100%).</a:t>
            </a:r>
          </a:p>
          <a:p>
            <a:r>
              <a:rPr lang="pt-BR" b="1" dirty="0" smtClean="0"/>
              <a:t>Meta </a:t>
            </a:r>
            <a:r>
              <a:rPr lang="pt-BR" b="1" dirty="0"/>
              <a:t>2.5:</a:t>
            </a:r>
            <a:r>
              <a:rPr lang="pt-BR" dirty="0"/>
              <a:t> Monitorar o desenvolvimento em 100% das crianças.</a:t>
            </a:r>
          </a:p>
          <a:p>
            <a:pPr marL="0" indent="0">
              <a:buNone/>
            </a:pPr>
            <a:r>
              <a:rPr lang="pt-BR" dirty="0"/>
              <a:t>1º mês 58 (100%), 2º mês 99 (100%) e 3º mês 119 (100%).</a:t>
            </a:r>
          </a:p>
          <a:p>
            <a:endParaRPr lang="pt-BR" dirty="0"/>
          </a:p>
          <a:p>
            <a:endParaRPr lang="pt-BR" dirty="0"/>
          </a:p>
        </p:txBody>
      </p:sp>
    </p:spTree>
    <p:extLst>
      <p:ext uri="{BB962C8B-B14F-4D97-AF65-F5344CB8AC3E}">
        <p14:creationId xmlns:p14="http://schemas.microsoft.com/office/powerpoint/2010/main" val="1953492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8946</TotalTime>
  <Words>1838</Words>
  <Application>Microsoft Office PowerPoint</Application>
  <PresentationFormat>Personalizar</PresentationFormat>
  <Paragraphs>171</Paragraphs>
  <Slides>26</Slides>
  <Notes>0</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Tema do Office</vt:lpstr>
      <vt:lpstr>Melhoria da Atenção à Saúde da Criança de zero a setenta e dois meses de idade na UBS de Liberato Salzano, Liberato Salzano/RS.</vt:lpstr>
      <vt:lpstr>Introdução</vt:lpstr>
      <vt:lpstr>Análise Situacional</vt:lpstr>
      <vt:lpstr>Objetivo Geral</vt:lpstr>
      <vt:lpstr>Metodologia</vt:lpstr>
      <vt:lpstr>Objetivos específicos, metas e resultados</vt:lpstr>
      <vt:lpstr>Objetivo 1: Ampliar a cobertura do Programa de Saúde da Criança  Meta 1.1: Ampliar a cobertura da atenção à saúde para 70% das crianças entre zero e 72 meses pertencentes à área de abrangência da unidade de saúde.</vt:lpstr>
      <vt:lpstr>Objetivo 2: Melhorar a qualidade do atendimento à criança.  Meta 2.1: Realizar a primeira consulta na primeira semana de vida para 100% das crianças cadastradas </vt:lpstr>
      <vt:lpstr>Apresentação do PowerPoint</vt:lpstr>
      <vt:lpstr>Objetivo 2: Melhorar a qualidade do atendimento à criança.  Meta 2.6: Vacinar 100% das crianças de acordo com a idade.</vt:lpstr>
      <vt:lpstr>Objetivo 2: Melhorar a qualidade do atendimento à criança.  Meta 2.7: Realizar suplementação de ferro em 100% das crianças de 6 a 24 meses.</vt:lpstr>
      <vt:lpstr>Objetivo 2: Melhorar a qualidade do atendimento à criança.  Meta 2.8: Realizar triagem auditiva até os 3 meses de idade em 100% das crianças.</vt:lpstr>
      <vt:lpstr>Apresentação do PowerPoint</vt:lpstr>
      <vt:lpstr>Apresentação do PowerPoint</vt:lpstr>
      <vt:lpstr>Apresentação do PowerPoint</vt:lpstr>
      <vt:lpstr>Objetivo 6: Promover a saúde das crianças.  Meta 6.2: Colocar 100% das crianças para mamar durante a primeira consulta.</vt:lpstr>
      <vt:lpstr>Apresentação do PowerPoint</vt:lpstr>
      <vt:lpstr>Discussão</vt:lpstr>
      <vt:lpstr>Discussão</vt:lpstr>
      <vt:lpstr>Discussão</vt:lpstr>
      <vt:lpstr>Discussão</vt:lpstr>
      <vt:lpstr>Conseguimos</vt:lpstr>
      <vt:lpstr>Reflexão crítica</vt:lpstr>
      <vt:lpstr>Apresentação do PowerPoint</vt:lpstr>
      <vt:lpstr>Apresentação do PowerPoint</vt:lpstr>
      <vt:lpstr>Muito 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Implementação do Programa de Atenção à Saúde da Criança entre zero e 72 meses na Unidade de Saúde da Família RURAL, Santo Antônio das Missões, RS</dc:title>
  <dc:creator>Professora</dc:creator>
  <cp:lastModifiedBy>usuario</cp:lastModifiedBy>
  <cp:revision>86</cp:revision>
  <dcterms:created xsi:type="dcterms:W3CDTF">2015-08-12T13:01:12Z</dcterms:created>
  <dcterms:modified xsi:type="dcterms:W3CDTF">2015-11-10T15:33:05Z</dcterms:modified>
</cp:coreProperties>
</file>