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34"/>
  </p:notesMasterIdLst>
  <p:sldIdLst>
    <p:sldId id="256" r:id="rId2"/>
    <p:sldId id="308" r:id="rId3"/>
    <p:sldId id="401" r:id="rId4"/>
    <p:sldId id="402" r:id="rId5"/>
    <p:sldId id="311" r:id="rId6"/>
    <p:sldId id="378" r:id="rId7"/>
    <p:sldId id="403" r:id="rId8"/>
    <p:sldId id="385" r:id="rId9"/>
    <p:sldId id="387" r:id="rId10"/>
    <p:sldId id="388" r:id="rId11"/>
    <p:sldId id="390" r:id="rId12"/>
    <p:sldId id="392" r:id="rId13"/>
    <p:sldId id="393" r:id="rId14"/>
    <p:sldId id="394" r:id="rId15"/>
    <p:sldId id="395" r:id="rId16"/>
    <p:sldId id="404" r:id="rId17"/>
    <p:sldId id="405" r:id="rId18"/>
    <p:sldId id="406" r:id="rId19"/>
    <p:sldId id="396" r:id="rId20"/>
    <p:sldId id="397" r:id="rId21"/>
    <p:sldId id="407" r:id="rId22"/>
    <p:sldId id="408" r:id="rId23"/>
    <p:sldId id="398" r:id="rId24"/>
    <p:sldId id="399" r:id="rId25"/>
    <p:sldId id="409" r:id="rId26"/>
    <p:sldId id="410" r:id="rId27"/>
    <p:sldId id="411" r:id="rId28"/>
    <p:sldId id="412" r:id="rId29"/>
    <p:sldId id="413" r:id="rId30"/>
    <p:sldId id="347" r:id="rId31"/>
    <p:sldId id="371" r:id="rId32"/>
    <p:sldId id="400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78203" autoAdjust="0"/>
  </p:normalViewPr>
  <p:slideViewPr>
    <p:cSldViewPr>
      <p:cViewPr>
        <p:scale>
          <a:sx n="66" d="100"/>
          <a:sy n="66" d="100"/>
        </p:scale>
        <p:origin x="-148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Planilha_do_Microsoft_Excel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Planilha_do_Microsoft_Excel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Planilha_do_Microsoft_Excel9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Planilha_do_Microsoft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DANI\Desktop\Orienta&#231;&#227;o%20P&#243;s%20ESF\Marcos%20Roberio%20Barbosa%20de%20Santana\Marcos%20planilha%20coleta%20de%20dados%20purperio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D:\Users\Pablo\Downloads\Marcos%20planilha%20coleta%20de%20dados%20purperio%20(1)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DANI\Desktop\Orienta&#231;&#227;o%20P&#243;s%20ESF\Marcos%20Roberio%20Barbosa%20de%20Santana\Marcos%20planilha%20coleta%20de%20dados%20purperio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Pablo\Downloads\Marcos%20planilha%20coleta%20de%20dados%20purperio%20(1)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\Desktop\Orienta&#231;&#227;o%20P&#243;s%20ESF\Marcos%20Roberio%20Barbosa%20de%20Santana\Marcos%20Planilha%20de%20coleta%20de%20dados%20pr&#233;-natal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Planilha_do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Planilha_do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Users\Pablo\Downloads\PLANILHA%20PRE%20NATAL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Users\Pablo\Downloads\PLANILHA%20PRE%20NAT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1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0.9142857142857147</c:v>
                </c:pt>
                <c:pt idx="1">
                  <c:v>0.97142857142857253</c:v>
                </c:pt>
                <c:pt idx="2">
                  <c:v>0.82857142857142863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468352"/>
        <c:axId val="70972544"/>
      </c:barChart>
      <c:catAx>
        <c:axId val="3246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972544"/>
        <c:crosses val="autoZero"/>
        <c:auto val="1"/>
        <c:lblAlgn val="ctr"/>
        <c:lblOffset val="100"/>
        <c:noMultiLvlLbl val="0"/>
      </c:catAx>
      <c:valAx>
        <c:axId val="7097254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468352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16">
          <a:noFill/>
        </a:ln>
      </c:spPr>
    </c:plotArea>
    <c:plotVisOnly val="1"/>
    <c:dispBlanksAs val="gap"/>
    <c:showDLblsOverMax val="0"/>
  </c:chart>
  <c:spPr>
    <a:solidFill>
      <a:srgbClr val="FFFFFF"/>
    </a:solidFill>
    <a:ln w="3177">
      <a:solidFill>
        <a:srgbClr val="808080"/>
      </a:solidFill>
      <a:prstDash val="solid"/>
    </a:ln>
  </c:spPr>
  <c:txPr>
    <a:bodyPr/>
    <a:lstStyle/>
    <a:p>
      <a:pPr>
        <a:defRPr sz="100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0.34375</c:v>
                </c:pt>
                <c:pt idx="1">
                  <c:v>0.29411764705882382</c:v>
                </c:pt>
                <c:pt idx="2">
                  <c:v>0.51724137931034486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916608"/>
        <c:axId val="37258752"/>
      </c:barChart>
      <c:catAx>
        <c:axId val="369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7258752"/>
        <c:crosses val="autoZero"/>
        <c:auto val="1"/>
        <c:lblAlgn val="ctr"/>
        <c:lblOffset val="100"/>
        <c:noMultiLvlLbl val="0"/>
      </c:catAx>
      <c:valAx>
        <c:axId val="3725875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6916608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Indicadores!$C$78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Indicadores!$D$77:$G$77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Indicadores!$D$78:$G$78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896768"/>
        <c:axId val="38899072"/>
      </c:barChart>
      <c:catAx>
        <c:axId val="388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8899072"/>
        <c:crosses val="autoZero"/>
        <c:auto val="1"/>
        <c:lblAlgn val="ctr"/>
        <c:lblOffset val="100"/>
        <c:noMultiLvlLbl val="0"/>
      </c:catAx>
      <c:valAx>
        <c:axId val="3889907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8896768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5516185476816"/>
          <c:y val="4.7667424590081706E-2"/>
          <c:w val="0.88578557888597254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1</c:v>
                </c:pt>
                <c:pt idx="1">
                  <c:v>0.97058823529411764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5283840"/>
        <c:axId val="76387456"/>
      </c:barChart>
      <c:catAx>
        <c:axId val="7528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387456"/>
        <c:crosses val="autoZero"/>
        <c:auto val="1"/>
        <c:lblAlgn val="ctr"/>
        <c:lblOffset val="100"/>
        <c:noMultiLvlLbl val="0"/>
      </c:catAx>
      <c:valAx>
        <c:axId val="7638745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283840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Indicadores!$D$88:$G$88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Indicadores!$D$89:$G$89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6420608"/>
        <c:axId val="76422144"/>
      </c:barChart>
      <c:catAx>
        <c:axId val="764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422144"/>
        <c:crosses val="autoZero"/>
        <c:auto val="1"/>
        <c:lblAlgn val="ctr"/>
        <c:lblOffset val="100"/>
        <c:noMultiLvlLbl val="0"/>
      </c:catAx>
      <c:valAx>
        <c:axId val="7642214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6420608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1</c:v>
                </c:pt>
                <c:pt idx="1">
                  <c:v>0.97058823529411764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526784"/>
        <c:axId val="39886208"/>
      </c:barChart>
      <c:catAx>
        <c:axId val="395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9886208"/>
        <c:crosses val="autoZero"/>
        <c:auto val="1"/>
        <c:lblAlgn val="ctr"/>
        <c:lblOffset val="100"/>
        <c:noMultiLvlLbl val="0"/>
      </c:catAx>
      <c:valAx>
        <c:axId val="3988620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9526784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0.93333333333333335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156672"/>
        <c:axId val="32158464"/>
      </c:barChart>
      <c:catAx>
        <c:axId val="3215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158464"/>
        <c:crosses val="autoZero"/>
        <c:auto val="1"/>
        <c:lblAlgn val="ctr"/>
        <c:lblOffset val="100"/>
        <c:noMultiLvlLbl val="0"/>
      </c:catAx>
      <c:valAx>
        <c:axId val="3215846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156672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'[Marcos planilha coleta de dados purperio (1).xls]Indicadores'!$C$24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'[Marcos planilha coleta de dados purperio (1).xls]Indicadores'!$D$23:$G$23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'[Marcos planilha coleta de dados purperio (1).xls]Indicadores'!$D$24:$G$24</c:f>
              <c:numCache>
                <c:formatCode>0.0%</c:formatCode>
                <c:ptCount val="4"/>
                <c:pt idx="0">
                  <c:v>0.8571428571428571</c:v>
                </c:pt>
                <c:pt idx="1">
                  <c:v>0.88235294117647056</c:v>
                </c:pt>
                <c:pt idx="2">
                  <c:v>0.90909090909090906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3120384"/>
        <c:axId val="75805056"/>
      </c:barChart>
      <c:catAx>
        <c:axId val="731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805056"/>
        <c:crosses val="autoZero"/>
        <c:auto val="1"/>
        <c:lblAlgn val="ctr"/>
        <c:lblOffset val="100"/>
        <c:noMultiLvlLbl val="0"/>
      </c:catAx>
      <c:valAx>
        <c:axId val="758050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3120384"/>
        <c:crosses val="autoZero"/>
        <c:crossBetween val="between"/>
        <c:majorUnit val="0.1"/>
        <c:minorUnit val="1.0000000000000002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0.28571428571428581</c:v>
                </c:pt>
                <c:pt idx="1">
                  <c:v>0.41176470588235298</c:v>
                </c:pt>
                <c:pt idx="2">
                  <c:v>0.54545454545454541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0926720"/>
        <c:axId val="88854528"/>
      </c:barChart>
      <c:catAx>
        <c:axId val="709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8854528"/>
        <c:crosses val="autoZero"/>
        <c:auto val="1"/>
        <c:lblAlgn val="ctr"/>
        <c:lblOffset val="100"/>
        <c:noMultiLvlLbl val="0"/>
      </c:catAx>
      <c:valAx>
        <c:axId val="8885452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0926720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'[Marcos planilha coleta de dados purperio (1).xls]Indicadores'!$C$65</c:f>
              <c:strCache>
                <c:ptCount val="1"/>
                <c:pt idx="0">
                  <c:v>Proporção de puérperas que receberam orientação sobre aleitamento materno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'[Marcos planilha coleta de dados purperio (1).xls]Indicadores'!$D$64:$G$64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'[Marcos planilha coleta de dados purperio (1).xls]Indicadores'!$D$65:$G$65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0.95454545454545459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2521600"/>
        <c:axId val="108599936"/>
      </c:barChart>
      <c:catAx>
        <c:axId val="9252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08599936"/>
        <c:crosses val="autoZero"/>
        <c:auto val="1"/>
        <c:lblAlgn val="ctr"/>
        <c:lblOffset val="100"/>
        <c:noMultiLvlLbl val="0"/>
      </c:catAx>
      <c:valAx>
        <c:axId val="10859993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2521600"/>
        <c:crosses val="autoZero"/>
        <c:crossBetween val="between"/>
        <c:majorUnit val="0.1"/>
        <c:minorUnit val="1.000000000000000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5516185476816"/>
          <c:y val="5.8891555233659666E-2"/>
          <c:w val="0.88578557888597254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0.96875000000000078</c:v>
                </c:pt>
                <c:pt idx="1">
                  <c:v>1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837440"/>
        <c:axId val="35838976"/>
      </c:barChart>
      <c:catAx>
        <c:axId val="358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5838976"/>
        <c:crosses val="autoZero"/>
        <c:auto val="1"/>
        <c:lblAlgn val="ctr"/>
        <c:lblOffset val="100"/>
        <c:noMultiLvlLbl val="0"/>
      </c:catAx>
      <c:valAx>
        <c:axId val="3583897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5837440"/>
        <c:crosses val="autoZero"/>
        <c:crossBetween val="between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0.75000000000000078</c:v>
                </c:pt>
                <c:pt idx="1">
                  <c:v>1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588928"/>
        <c:axId val="36844672"/>
      </c:barChart>
      <c:catAx>
        <c:axId val="365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6844672"/>
        <c:crosses val="autoZero"/>
        <c:auto val="1"/>
        <c:lblAlgn val="ctr"/>
        <c:lblOffset val="100"/>
        <c:noMultiLvlLbl val="0"/>
      </c:catAx>
      <c:valAx>
        <c:axId val="3684467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6588928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23063089336052E-2"/>
          <c:y val="3.0831228624714786E-2"/>
          <c:w val="0.88578557888597254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908416"/>
        <c:axId val="36914304"/>
      </c:barChart>
      <c:catAx>
        <c:axId val="369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6914304"/>
        <c:crosses val="autoZero"/>
        <c:auto val="1"/>
        <c:lblAlgn val="ctr"/>
        <c:lblOffset val="100"/>
        <c:noMultiLvlLbl val="0"/>
      </c:catAx>
      <c:valAx>
        <c:axId val="3691430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6908416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39112472052108E-2"/>
          <c:y val="4.7667424590081706E-2"/>
          <c:w val="0.88578557888597254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0.90625</c:v>
                </c:pt>
                <c:pt idx="1">
                  <c:v>0.82352941176470584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849344"/>
        <c:axId val="39883904"/>
      </c:barChart>
      <c:catAx>
        <c:axId val="3984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9883904"/>
        <c:crosses val="autoZero"/>
        <c:auto val="1"/>
        <c:lblAlgn val="ctr"/>
        <c:lblOffset val="100"/>
        <c:noMultiLvlLbl val="0"/>
      </c:catAx>
      <c:valAx>
        <c:axId val="3988390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9849344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23063089336052E-2"/>
          <c:y val="3.3637261285609274E-2"/>
          <c:w val="0.88578557888597254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130048"/>
        <c:axId val="40131584"/>
      </c:barChart>
      <c:catAx>
        <c:axId val="401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0131584"/>
        <c:crosses val="autoZero"/>
        <c:auto val="1"/>
        <c:lblAlgn val="ctr"/>
        <c:lblOffset val="100"/>
        <c:noMultiLvlLbl val="0"/>
      </c:catAx>
      <c:valAx>
        <c:axId val="4013158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0130048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invertIfNegative val="0"/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0.15625000000000017</c:v>
                </c:pt>
                <c:pt idx="1">
                  <c:v>1</c:v>
                </c:pt>
                <c:pt idx="2">
                  <c:v>0.96551724137931039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0193408"/>
        <c:axId val="40232064"/>
      </c:barChart>
      <c:catAx>
        <c:axId val="4019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0232064"/>
        <c:crosses val="autoZero"/>
        <c:auto val="1"/>
        <c:lblAlgn val="ctr"/>
        <c:lblOffset val="100"/>
        <c:noMultiLvlLbl val="0"/>
      </c:catAx>
      <c:valAx>
        <c:axId val="4023206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0193408"/>
        <c:crosses val="autoZero"/>
        <c:crossBetween val="between"/>
        <c:majorUnit val="0.1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PRE NATAL.xls]Indicadores'!$C$61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PRE NATAL.xls]Indicadores'!$D$60:$G$60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PRE NATAL.xls]Indicadores'!$D$61:$G$61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333184"/>
        <c:axId val="34188672"/>
      </c:barChart>
      <c:catAx>
        <c:axId val="3233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4188672"/>
        <c:crosses val="autoZero"/>
        <c:auto val="1"/>
        <c:lblAlgn val="ctr"/>
        <c:lblOffset val="100"/>
        <c:noMultiLvlLbl val="0"/>
      </c:catAx>
      <c:valAx>
        <c:axId val="3418867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33318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PRE NATAL.xls]Indicadores'!$C$67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PRE NATAL.xls]Indicadores'!$D$66:$G$66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PRE NATAL.xls]Indicadores'!$D$67:$G$67</c:f>
              <c:numCache>
                <c:formatCode>0.0%</c:formatCode>
                <c:ptCount val="4"/>
                <c:pt idx="0">
                  <c:v>0.96875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265728"/>
        <c:axId val="32267264"/>
      </c:barChart>
      <c:catAx>
        <c:axId val="3226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267264"/>
        <c:crosses val="autoZero"/>
        <c:auto val="1"/>
        <c:lblAlgn val="ctr"/>
        <c:lblOffset val="100"/>
        <c:noMultiLvlLbl val="0"/>
      </c:catAx>
      <c:valAx>
        <c:axId val="3226726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32265728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02T19:41:11.461" idx="1">
    <p:pos x="3361" y="507"/>
    <p:text>marcos peço que descreva alguns aspectos da sua UBS. Este é um exemplo.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02T19:42:42.171" idx="2">
    <p:pos x="4599" y="550"/>
    <p:text>Marcos deve descrever alguns apectos da situação da sus UBS anmtes da intervenção,este é um exemplo.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0.70951</cdr:x>
      <cdr:y>0.41589</cdr:y>
    </cdr:from>
    <cdr:to>
      <cdr:x>0.97951</cdr:x>
      <cdr:y>0.6296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722159" y="1617158"/>
          <a:ext cx="217751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32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34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29 </a:t>
          </a:r>
          <a:r>
            <a:rPr lang="es-ES" sz="1600" dirty="0" smtClean="0"/>
            <a:t>gestantes</a:t>
          </a:r>
          <a:endParaRPr lang="pt-BR" sz="16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0.71861</cdr:x>
      <cdr:y>0.34033</cdr:y>
    </cdr:from>
    <cdr:to>
      <cdr:x>1</cdr:x>
      <cdr:y>0.52964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13893" y="1493837"/>
          <a:ext cx="231570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32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34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28 </a:t>
          </a:r>
          <a:r>
            <a:rPr lang="es-ES" sz="1600" dirty="0" smtClean="0"/>
            <a:t>gestantes</a:t>
          </a:r>
          <a:endParaRPr lang="pt-BR" sz="16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0.71861</cdr:x>
      <cdr:y>0.34128</cdr:y>
    </cdr:from>
    <cdr:to>
      <cdr:x>1</cdr:x>
      <cdr:y>0.52489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64693" y="1544637"/>
          <a:ext cx="231570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32 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33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28 gestantes</a:t>
          </a:r>
          <a:endParaRPr lang="pt-BR" sz="16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0.71861</cdr:x>
      <cdr:y>0.35251</cdr:y>
    </cdr:from>
    <cdr:to>
      <cdr:x>1</cdr:x>
      <cdr:y>0.53611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64693" y="1595437"/>
          <a:ext cx="231570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32 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34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28 gestantes</a:t>
          </a:r>
          <a:endParaRPr lang="pt-BR" sz="16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0.72624</cdr:x>
      <cdr:y>0.33411</cdr:y>
    </cdr:from>
    <cdr:to>
      <cdr:x>0.99859</cdr:x>
      <cdr:y>0.52293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76664" y="1512168"/>
          <a:ext cx="2241371" cy="854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14 </a:t>
          </a:r>
          <a:r>
            <a:rPr lang="es-ES" sz="1600" dirty="0" smtClean="0"/>
            <a:t>puérperas</a:t>
          </a:r>
        </a:p>
        <a:p xmlns:a="http://schemas.openxmlformats.org/drawingml/2006/main">
          <a:r>
            <a:rPr lang="pt-BR" sz="1600" dirty="0" smtClean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 smtClean="0"/>
            <a:t> </a:t>
          </a:r>
          <a:r>
            <a:rPr lang="es-ES" sz="1600" dirty="0"/>
            <a:t>2: </a:t>
          </a:r>
          <a:r>
            <a:rPr lang="es-ES" sz="1600" dirty="0" smtClean="0"/>
            <a:t>17 </a:t>
          </a:r>
          <a:r>
            <a:rPr lang="es-ES" sz="1600" dirty="0" smtClean="0"/>
            <a:t>puérperas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22 </a:t>
          </a:r>
          <a:r>
            <a:rPr lang="es-ES" sz="1600" dirty="0" smtClean="0"/>
            <a:t>puérperas</a:t>
          </a:r>
          <a:endParaRPr lang="pt-BR" sz="16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0.72765</cdr:x>
      <cdr:y>0.35607</cdr:y>
    </cdr:from>
    <cdr:to>
      <cdr:x>1</cdr:x>
      <cdr:y>0.55077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6027464" y="1562968"/>
          <a:ext cx="2241371" cy="854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12 </a:t>
          </a:r>
          <a:r>
            <a:rPr lang="es-ES" sz="1600" dirty="0" smtClean="0"/>
            <a:t>puérperas</a:t>
          </a:r>
        </a:p>
        <a:p xmlns:a="http://schemas.openxmlformats.org/drawingml/2006/main">
          <a:r>
            <a:rPr lang="pt-BR" sz="1600" dirty="0" smtClean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 smtClean="0"/>
            <a:t> </a:t>
          </a:r>
          <a:r>
            <a:rPr lang="es-ES" sz="1600" dirty="0"/>
            <a:t>2: </a:t>
          </a:r>
          <a:r>
            <a:rPr lang="es-ES" sz="1600" dirty="0" smtClean="0"/>
            <a:t>15 </a:t>
          </a:r>
          <a:r>
            <a:rPr lang="es-ES" sz="1600" dirty="0" smtClean="0"/>
            <a:t>puérperas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20 </a:t>
          </a:r>
          <a:r>
            <a:rPr lang="es-ES" sz="1600" dirty="0" smtClean="0"/>
            <a:t>puérperas</a:t>
          </a:r>
          <a:endParaRPr lang="pt-BR" sz="16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0.72765</cdr:x>
      <cdr:y>0.36765</cdr:y>
    </cdr:from>
    <cdr:to>
      <cdr:x>1</cdr:x>
      <cdr:y>0.56234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6039029" y="1613768"/>
          <a:ext cx="2241371" cy="8546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4 </a:t>
          </a:r>
          <a:r>
            <a:rPr lang="es-ES" sz="1600" dirty="0" smtClean="0"/>
            <a:t>puérperas</a:t>
          </a:r>
        </a:p>
        <a:p xmlns:a="http://schemas.openxmlformats.org/drawingml/2006/main">
          <a:r>
            <a:rPr lang="pt-BR" sz="1600" dirty="0" smtClean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 smtClean="0"/>
            <a:t> </a:t>
          </a:r>
          <a:r>
            <a:rPr lang="es-ES" sz="1600" dirty="0"/>
            <a:t>2: </a:t>
          </a:r>
          <a:r>
            <a:rPr lang="es-ES" sz="1600" dirty="0" smtClean="0"/>
            <a:t>7 </a:t>
          </a:r>
          <a:r>
            <a:rPr lang="es-ES" sz="1600" dirty="0" smtClean="0"/>
            <a:t>puérperas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12 </a:t>
          </a:r>
          <a:r>
            <a:rPr lang="es-ES" sz="1600" dirty="0" smtClean="0"/>
            <a:t>puérperas</a:t>
          </a:r>
          <a:endParaRPr lang="pt-BR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0.71749</cdr:x>
      <cdr:y>0.36593</cdr:y>
    </cdr:from>
    <cdr:to>
      <cdr:x>0.98209</cdr:x>
      <cdr:y>0.54954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04656" y="1656184"/>
          <a:ext cx="217751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31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34 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28 </a:t>
          </a:r>
          <a:r>
            <a:rPr lang="es-ES" sz="1600" dirty="0" smtClean="0"/>
            <a:t>gestantes</a:t>
          </a:r>
          <a:endParaRPr lang="pt-BR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0.71814</cdr:x>
      <cdr:y>0.40872</cdr:y>
    </cdr:from>
    <cdr:to>
      <cdr:x>1</cdr:x>
      <cdr:y>0.60769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55456" y="1706984"/>
          <a:ext cx="217751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24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34 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28 gestantes</a:t>
          </a:r>
          <a:endParaRPr lang="pt-BR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0.72229</cdr:x>
      <cdr:y>0.4079</cdr:y>
    </cdr:from>
    <cdr:to>
      <cdr:x>0.98618</cdr:x>
      <cdr:y>0.59151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44151" y="1846161"/>
          <a:ext cx="2171691" cy="8309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32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34 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28 gestantes</a:t>
          </a:r>
          <a:endParaRPr lang="pt-BR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0.71749</cdr:x>
      <cdr:y>0.30229</cdr:y>
    </cdr:from>
    <cdr:to>
      <cdr:x>0.99888</cdr:x>
      <cdr:y>0.4859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04656" y="1368152"/>
          <a:ext cx="231570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32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34 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28 gestantes</a:t>
          </a:r>
          <a:endParaRPr lang="pt-BR" sz="1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0.71861</cdr:x>
      <cdr:y>0.31351</cdr:y>
    </cdr:from>
    <cdr:to>
      <cdr:x>1</cdr:x>
      <cdr:y>0.49712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55456" y="1418952"/>
          <a:ext cx="231570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5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34 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28 gestantes</a:t>
          </a:r>
          <a:endParaRPr lang="pt-BR" sz="1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0.69661</cdr:x>
      <cdr:y>0.31892</cdr:y>
    </cdr:from>
    <cdr:to>
      <cdr:x>1</cdr:x>
      <cdr:y>0.49924</cdr:y>
    </cdr:to>
    <cdr:sp macro="" textlink="">
      <cdr:nvSpPr>
        <cdr:cNvPr id="3" name="CaixaDeTexto 5"/>
        <cdr:cNvSpPr txBox="1"/>
      </cdr:nvSpPr>
      <cdr:spPr>
        <a:xfrm xmlns:a="http://schemas.openxmlformats.org/drawingml/2006/main">
          <a:off x="5964693" y="1469752"/>
          <a:ext cx="231570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6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1 gestante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0 gestante</a:t>
          </a:r>
          <a:endParaRPr lang="pt-BR" sz="16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0.71861</cdr:x>
      <cdr:y>0.34357</cdr:y>
    </cdr:from>
    <cdr:to>
      <cdr:x>1</cdr:x>
      <cdr:y>0.54182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13893" y="1440160"/>
          <a:ext cx="231570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31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34 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29 gestantes</a:t>
          </a:r>
          <a:endParaRPr lang="pt-BR" sz="1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0.70223</cdr:x>
      <cdr:y>0.34509</cdr:y>
    </cdr:from>
    <cdr:to>
      <cdr:x>1</cdr:x>
      <cdr:y>0.53743</cdr:y>
    </cdr:to>
    <cdr:sp macro="" textlink="">
      <cdr:nvSpPr>
        <cdr:cNvPr id="2" name="CaixaDeTexto 5"/>
        <cdr:cNvSpPr txBox="1"/>
      </cdr:nvSpPr>
      <cdr:spPr>
        <a:xfrm xmlns:a="http://schemas.openxmlformats.org/drawingml/2006/main">
          <a:off x="5964693" y="1490960"/>
          <a:ext cx="231570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1: </a:t>
          </a:r>
          <a:r>
            <a:rPr lang="es-ES" sz="1600" dirty="0" smtClean="0"/>
            <a:t>11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</a:t>
          </a:r>
          <a:r>
            <a:rPr lang="es-ES" sz="1600" dirty="0"/>
            <a:t> 2: </a:t>
          </a:r>
          <a:r>
            <a:rPr lang="es-ES" sz="1600" dirty="0" smtClean="0"/>
            <a:t>10 </a:t>
          </a:r>
          <a:r>
            <a:rPr lang="es-ES" sz="1600" dirty="0" smtClean="0"/>
            <a:t>gestantes</a:t>
          </a:r>
          <a:endParaRPr lang="es-ES" sz="1600" dirty="0"/>
        </a:p>
        <a:p xmlns:a="http://schemas.openxmlformats.org/drawingml/2006/main">
          <a:r>
            <a:rPr lang="pt-BR" sz="1600" dirty="0">
              <a:latin typeface="Calibri" pitchFamily="34" charset="0"/>
              <a:cs typeface="Calibri" pitchFamily="34" charset="0"/>
            </a:rPr>
            <a:t>Mês </a:t>
          </a:r>
          <a:r>
            <a:rPr lang="es-ES" sz="1600" dirty="0"/>
            <a:t>3: </a:t>
          </a:r>
          <a:r>
            <a:rPr lang="es-ES" sz="1600" dirty="0" smtClean="0"/>
            <a:t>15 </a:t>
          </a:r>
          <a:r>
            <a:rPr lang="es-ES" sz="1600" dirty="0" smtClean="0"/>
            <a:t>gestantes</a:t>
          </a:r>
          <a:endParaRPr lang="pt-BR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38D-111C-421F-87AE-5D5C98B532AD}" type="datetimeFigureOut">
              <a:rPr lang="pt-BR" smtClean="0"/>
              <a:pPr/>
              <a:t>02/10/2015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F09E-54CE-4C0D-9334-A727B19CE5F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0C92B4-D81C-4227-ACE6-89F7D06C5173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1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B92FD-A755-4450-B422-F70FE7928CF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917AD-F926-4A02-A17F-D3817455C39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C9592-9AAD-4B26-9297-DCAE442085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5E6E-DF50-4478-8304-32A9F1A13FB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EFAF-A6BD-404A-B8AF-CC3B224E91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D4C7E-D590-470B-88A0-A794075A175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56694-EF79-4150-8116-47374930851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795A-DA2B-4FA1-9F85-BC1D531D84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F7CF8-CC4C-4862-B12C-2083793BB9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3854D-1DDB-4D6A-AF4D-48EC7DBD1EC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53B33EB-ED29-444A-828E-4E8931BD079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787"/>
            <a:ext cx="910428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27649" name="Picture 12"/>
          <p:cNvPicPr>
            <a:picLocks noChangeAspect="1" noChangeArrowheads="1"/>
          </p:cNvPicPr>
          <p:nvPr/>
        </p:nvPicPr>
        <p:blipFill rotWithShape="1">
          <a:blip r:embed="rId2" cstate="print"/>
          <a:srcRect l="6361" t="17719" r="52043" b="63577"/>
          <a:stretch/>
        </p:blipFill>
        <p:spPr bwMode="auto">
          <a:xfrm>
            <a:off x="50880" y="27787"/>
            <a:ext cx="6136180" cy="1550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71" y="2708920"/>
            <a:ext cx="8982399" cy="1727200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Melhoria Da Qualidade Da Atenção Ao Pré-Natal e Puerpério Da UBS</a:t>
            </a:r>
            <a:r>
              <a:rPr lang="pt-BR" sz="2800" dirty="0"/>
              <a:t> </a:t>
            </a:r>
            <a:r>
              <a:rPr lang="pt-BR" sz="2800" b="1" dirty="0"/>
              <a:t>Casa de Saúde </a:t>
            </a:r>
            <a:r>
              <a:rPr lang="pt-BR" sz="2800" b="1" dirty="0" err="1"/>
              <a:t>Mecejana</a:t>
            </a:r>
            <a:r>
              <a:rPr lang="pt-BR" sz="2800" b="1" dirty="0"/>
              <a:t>, Boa Vista/RR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1" dirty="0"/>
              <a:t> </a:t>
            </a:r>
            <a:br>
              <a:rPr lang="pt-BR" sz="2800" b="1" dirty="0"/>
            </a:br>
            <a:r>
              <a:rPr lang="pt-BR" sz="2800" b="1" dirty="0"/>
              <a:t> </a:t>
            </a:r>
            <a:br>
              <a:rPr lang="pt-BR" sz="2800" b="1" dirty="0"/>
            </a:br>
            <a:endParaRPr lang="pt-BR" sz="2800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6988" y="5044779"/>
            <a:ext cx="91182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/>
              <a:t>Marcos </a:t>
            </a:r>
            <a:r>
              <a:rPr lang="pt-BR" b="1" dirty="0" err="1"/>
              <a:t>Roberio</a:t>
            </a:r>
            <a:r>
              <a:rPr lang="pt-BR" b="1" dirty="0"/>
              <a:t> Barbosa de Santana</a:t>
            </a:r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Orientador (T5): </a:t>
            </a:r>
            <a:r>
              <a:rPr lang="pt-BR" b="1" dirty="0"/>
              <a:t>Pablo Viana </a:t>
            </a:r>
            <a:r>
              <a:rPr lang="pt-BR" b="1" dirty="0" err="1"/>
              <a:t>Stolz</a:t>
            </a:r>
            <a:endParaRPr lang="pt-BR" b="1" dirty="0"/>
          </a:p>
          <a:p>
            <a:pPr algn="ctr">
              <a:defRPr/>
            </a:pPr>
            <a:endParaRPr lang="pt-BR" dirty="0">
              <a:solidFill>
                <a:srgbClr val="002060"/>
              </a:solidFill>
              <a:latin typeface="+mn-lt"/>
            </a:endParaRPr>
          </a:p>
          <a:p>
            <a:pPr algn="ctr">
              <a:defRPr/>
            </a:pPr>
            <a:r>
              <a:rPr lang="pt-BR" i="1" smtClean="0">
                <a:solidFill>
                  <a:srgbClr val="002060"/>
                </a:solidFill>
                <a:latin typeface="+mn-lt"/>
              </a:rPr>
              <a:t>Boa </a:t>
            </a:r>
            <a:r>
              <a:rPr lang="pt-BR" i="1" dirty="0" smtClean="0">
                <a:solidFill>
                  <a:srgbClr val="002060"/>
                </a:solidFill>
                <a:latin typeface="+mn-lt"/>
              </a:rPr>
              <a:t>vista , 2015</a:t>
            </a:r>
            <a:endParaRPr lang="pt-BR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7652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19" y="312154"/>
            <a:ext cx="1223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527" y="336447"/>
            <a:ext cx="1548752" cy="103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959957"/>
              </p:ext>
            </p:extLst>
          </p:nvPr>
        </p:nvGraphicFramePr>
        <p:xfrm>
          <a:off x="792429" y="2060848"/>
          <a:ext cx="77048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613258" y="195478"/>
            <a:ext cx="80631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Meta 2.2: Realizar pelo menos um exame ginecológico por gestante em 100% delas. </a:t>
            </a:r>
            <a:endParaRPr lang="pt-BR" sz="2000" dirty="0" smtClean="0"/>
          </a:p>
          <a:p>
            <a:pPr algn="just"/>
            <a:r>
              <a:rPr lang="pt-BR" sz="2000" dirty="0"/>
              <a:t>Meta 2.3: Realizar pelo menos um exame de mamas em 100% das gestantes.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2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501103"/>
              </p:ext>
            </p:extLst>
          </p:nvPr>
        </p:nvGraphicFramePr>
        <p:xfrm>
          <a:off x="539552" y="198327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323528" y="332656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Meta 2.4: Garantir a 100% das gestantes a solicitação de exames laboratoriais de acordo com protocolo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/>
              <a:t>Meta 2.5: Garantir a 100% das gestantes a prescrição de sulfato ferroso e ácido fólico conforme protocolo.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962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099247"/>
              </p:ext>
            </p:extLst>
          </p:nvPr>
        </p:nvGraphicFramePr>
        <p:xfrm>
          <a:off x="446856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5"/>
          <p:cNvSpPr txBox="1"/>
          <p:nvPr/>
        </p:nvSpPr>
        <p:spPr>
          <a:xfrm>
            <a:off x="6372200" y="2852936"/>
            <a:ext cx="2171691" cy="83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Mês</a:t>
            </a:r>
            <a:r>
              <a:rPr lang="es-ES" sz="1600" dirty="0"/>
              <a:t> 1: </a:t>
            </a:r>
            <a:r>
              <a:rPr lang="es-ES" sz="1600" dirty="0" smtClean="0"/>
              <a:t>29 </a:t>
            </a:r>
            <a:r>
              <a:rPr lang="es-ES" sz="1600" dirty="0" smtClean="0"/>
              <a:t>gestantes</a:t>
            </a:r>
            <a:endParaRPr lang="es-ES" sz="1600" dirty="0"/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Mês</a:t>
            </a:r>
            <a:r>
              <a:rPr lang="es-ES" sz="1600" dirty="0"/>
              <a:t> 2: </a:t>
            </a:r>
            <a:r>
              <a:rPr lang="es-ES" sz="1600" dirty="0" smtClean="0"/>
              <a:t>34 gestantes</a:t>
            </a:r>
            <a:endParaRPr lang="es-ES" sz="1600" dirty="0"/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Mês </a:t>
            </a:r>
            <a:r>
              <a:rPr lang="es-ES" sz="1600" dirty="0"/>
              <a:t>3: </a:t>
            </a:r>
            <a:r>
              <a:rPr lang="es-ES" sz="1600" dirty="0" smtClean="0"/>
              <a:t>28 gestantes</a:t>
            </a:r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539552" y="33265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Meta 2.6: Garantir 100% das gestantes com vacina antitetânica em dia</a:t>
            </a:r>
            <a:r>
              <a:rPr lang="pt-BR" sz="2000" dirty="0" smtClean="0"/>
              <a:t>.</a:t>
            </a:r>
          </a:p>
          <a:p>
            <a:r>
              <a:rPr lang="pt-BR" sz="2000" dirty="0"/>
              <a:t>Meta 2.7: Garantir que 100% das gestantes com vacina contra hepatite B em dia.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842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55795"/>
              </p:ext>
            </p:extLst>
          </p:nvPr>
        </p:nvGraphicFramePr>
        <p:xfrm>
          <a:off x="395536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395536" y="69269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Meta 2.8: Realizar avaliação da necessidade de atendimento odontológico em 100% das gestantes durante o pré-natal.</a:t>
            </a:r>
          </a:p>
        </p:txBody>
      </p:sp>
    </p:spTree>
    <p:extLst>
      <p:ext uri="{BB962C8B-B14F-4D97-AF65-F5344CB8AC3E}">
        <p14:creationId xmlns:p14="http://schemas.microsoft.com/office/powerpoint/2010/main" val="25024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547140"/>
              </p:ext>
            </p:extLst>
          </p:nvPr>
        </p:nvGraphicFramePr>
        <p:xfrm>
          <a:off x="539552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539552" y="62068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Meta 2.9</a:t>
            </a:r>
            <a:r>
              <a:rPr lang="pt-BR" sz="2000" b="1" dirty="0"/>
              <a:t>:</a:t>
            </a:r>
            <a:r>
              <a:rPr lang="pt-BR" sz="2000" dirty="0"/>
              <a:t> Garantir a primeira consulta odontológica programática para 100% das gestantes cadastradas. </a:t>
            </a:r>
          </a:p>
        </p:txBody>
      </p:sp>
    </p:spTree>
    <p:extLst>
      <p:ext uri="{BB962C8B-B14F-4D97-AF65-F5344CB8AC3E}">
        <p14:creationId xmlns:p14="http://schemas.microsoft.com/office/powerpoint/2010/main" val="36052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17633186"/>
              </p:ext>
            </p:extLst>
          </p:nvPr>
        </p:nvGraphicFramePr>
        <p:xfrm>
          <a:off x="539552" y="1844824"/>
          <a:ext cx="7632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395536" y="54868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Objetivo 3. Melhorar a adesão ao pré-natal.</a:t>
            </a:r>
          </a:p>
          <a:p>
            <a:pPr algn="just"/>
            <a:r>
              <a:rPr lang="pt-BR" sz="2000" dirty="0"/>
              <a:t>Meta 3.1: Realizar busca ativa de 100% das gestantes faltosas às consultas de pré-natal.</a:t>
            </a:r>
          </a:p>
        </p:txBody>
      </p:sp>
    </p:spTree>
    <p:extLst>
      <p:ext uri="{BB962C8B-B14F-4D97-AF65-F5344CB8AC3E}">
        <p14:creationId xmlns:p14="http://schemas.microsoft.com/office/powerpoint/2010/main" val="36769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227296"/>
              </p:ext>
            </p:extLst>
          </p:nvPr>
        </p:nvGraphicFramePr>
        <p:xfrm>
          <a:off x="457200" y="2132856"/>
          <a:ext cx="8229600" cy="419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23528" y="40466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Objetivo 4. Melhorar o registro do programa de pré-natal.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4.1: Manter registro na ficha espelho de pré-natal/vacinação em 100% das gestantes. </a:t>
            </a:r>
          </a:p>
        </p:txBody>
      </p:sp>
    </p:spTree>
    <p:extLst>
      <p:ext uri="{BB962C8B-B14F-4D97-AF65-F5344CB8AC3E}">
        <p14:creationId xmlns:p14="http://schemas.microsoft.com/office/powerpoint/2010/main" val="65617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06224"/>
              </p:ext>
            </p:extLst>
          </p:nvPr>
        </p:nvGraphicFramePr>
        <p:xfrm>
          <a:off x="683568" y="2060848"/>
          <a:ext cx="777686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611560" y="69269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Objetivo 5. Realizar avaliação de risco.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5.1: Avaliar risco gestacional em 100% das gestantes.</a:t>
            </a:r>
          </a:p>
        </p:txBody>
      </p:sp>
    </p:spTree>
    <p:extLst>
      <p:ext uri="{BB962C8B-B14F-4D97-AF65-F5344CB8AC3E}">
        <p14:creationId xmlns:p14="http://schemas.microsoft.com/office/powerpoint/2010/main" val="130287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0877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67544" y="40466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Objetivo 6: Promover a saúde no pré-natal.	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6.1: Garantir a 100% das gestantes orientações nutricional durante a gestação.</a:t>
            </a:r>
          </a:p>
        </p:txBody>
      </p:sp>
    </p:spTree>
    <p:extLst>
      <p:ext uri="{BB962C8B-B14F-4D97-AF65-F5344CB8AC3E}">
        <p14:creationId xmlns:p14="http://schemas.microsoft.com/office/powerpoint/2010/main" val="250967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594140"/>
              </p:ext>
            </p:extLst>
          </p:nvPr>
        </p:nvGraphicFramePr>
        <p:xfrm>
          <a:off x="539552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323528" y="98072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6.2: Promover o aleitamento materno junto a 100% das gestantes.</a:t>
            </a:r>
          </a:p>
        </p:txBody>
      </p:sp>
    </p:spTree>
    <p:extLst>
      <p:ext uri="{BB962C8B-B14F-4D97-AF65-F5344CB8AC3E}">
        <p14:creationId xmlns:p14="http://schemas.microsoft.com/office/powerpoint/2010/main" val="27012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94" y="-109373"/>
            <a:ext cx="8796677" cy="86819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Introdução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1724" y="5157192"/>
            <a:ext cx="8486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Estado de Roraima, 507.600 habitantes (IBGE</a:t>
            </a:r>
            <a:r>
              <a:rPr lang="pt-BR" dirty="0" smtClean="0"/>
              <a:t>)</a:t>
            </a:r>
          </a:p>
          <a:p>
            <a:pPr algn="ctr"/>
            <a:r>
              <a:rPr lang="pt-BR" dirty="0"/>
              <a:t>Município</a:t>
            </a:r>
            <a:r>
              <a:rPr lang="es-VE" dirty="0"/>
              <a:t> de Boa Vista, 314.900 habitantes (IBGE</a:t>
            </a:r>
            <a:r>
              <a:rPr lang="es-VE" dirty="0" smtClean="0"/>
              <a:t>)</a:t>
            </a:r>
          </a:p>
          <a:p>
            <a:pPr algn="ctr"/>
            <a:r>
              <a:rPr lang="pt-BR" dirty="0"/>
              <a:t>Possui </a:t>
            </a:r>
            <a:r>
              <a:rPr lang="pt-BR" dirty="0" smtClean="0"/>
              <a:t>33 </a:t>
            </a:r>
            <a:r>
              <a:rPr lang="pt-BR" dirty="0"/>
              <a:t>UBS </a:t>
            </a:r>
          </a:p>
          <a:p>
            <a:pPr algn="ctr"/>
            <a:r>
              <a:rPr lang="pt-BR" dirty="0"/>
              <a:t>Possui cinco laboratório público</a:t>
            </a:r>
          </a:p>
          <a:p>
            <a:pPr algn="ctr"/>
            <a:r>
              <a:rPr lang="pt-BR" dirty="0"/>
              <a:t>Possui  dos unidade </a:t>
            </a:r>
            <a:r>
              <a:rPr lang="pt-BR" dirty="0" smtClean="0"/>
              <a:t>CEO</a:t>
            </a:r>
            <a:endParaRPr lang="pt-BR" dirty="0"/>
          </a:p>
        </p:txBody>
      </p:sp>
      <p:pic>
        <p:nvPicPr>
          <p:cNvPr id="5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" y="908720"/>
            <a:ext cx="8892672" cy="3888429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2939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154071"/>
              </p:ext>
            </p:extLst>
          </p:nvPr>
        </p:nvGraphicFramePr>
        <p:xfrm>
          <a:off x="611560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539552" y="7647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6.3: Orientar 100% das gestantes sobre os cuidados com o recém-nascido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6926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Meta 6.4: Orientar 100% das gestantes sobre anticoncepção após o parto.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267815" y="3013500"/>
            <a:ext cx="231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Mês</a:t>
            </a:r>
            <a:r>
              <a:rPr lang="es-ES" sz="1600" dirty="0"/>
              <a:t> 1: </a:t>
            </a:r>
            <a:r>
              <a:rPr lang="es-ES" sz="1600" dirty="0" smtClean="0"/>
              <a:t>32 gestantes</a:t>
            </a:r>
            <a:endParaRPr lang="es-ES" sz="1600" dirty="0"/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Mês</a:t>
            </a:r>
            <a:r>
              <a:rPr lang="es-ES" sz="1600" dirty="0"/>
              <a:t> 2: </a:t>
            </a:r>
            <a:r>
              <a:rPr lang="es-ES" sz="1600" dirty="0" smtClean="0"/>
              <a:t>33 </a:t>
            </a:r>
            <a:r>
              <a:rPr lang="es-ES" sz="1600" dirty="0" smtClean="0"/>
              <a:t>gestantes</a:t>
            </a:r>
            <a:endParaRPr lang="es-ES" sz="1600" dirty="0"/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Mês </a:t>
            </a:r>
            <a:r>
              <a:rPr lang="es-ES" sz="1600" dirty="0"/>
              <a:t>3: </a:t>
            </a:r>
            <a:r>
              <a:rPr lang="es-ES" sz="1600" dirty="0" smtClean="0"/>
              <a:t>28 gestantes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3884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1268760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Meta 6.5: Orientar 100% das gestantes sobre os riscos do tabagismo e do uso de álcool e drogas na gestação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Meta 6.6: Orientar 100% das gestantes sobre higiene bucal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Conseguimos contemplar 100% das usuárias nos três meses da intervenção.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704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686349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683568" y="54868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1.1: Garantir a 100% das puérperas cadastradas no programa de Puerpério da Unidade de Saúde consulta puerperal antes dos 42 dias após o parto. </a:t>
            </a:r>
          </a:p>
        </p:txBody>
      </p:sp>
    </p:spTree>
    <p:extLst>
      <p:ext uri="{BB962C8B-B14F-4D97-AF65-F5344CB8AC3E}">
        <p14:creationId xmlns:p14="http://schemas.microsoft.com/office/powerpoint/2010/main" val="28440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389120"/>
          </a:xfrm>
        </p:spPr>
        <p:txBody>
          <a:bodyPr/>
          <a:lstStyle/>
          <a:p>
            <a:r>
              <a:rPr lang="pt-BR" dirty="0"/>
              <a:t>Objetivo 2: Melhorar a qualidade da atenção às puérperas na unidade de saúde</a:t>
            </a:r>
          </a:p>
          <a:p>
            <a:r>
              <a:rPr lang="pt-BR" dirty="0"/>
              <a:t>Meta 2.1: Examinar as mamas em 100% das puérperas cadastradas no Programa.</a:t>
            </a:r>
          </a:p>
          <a:p>
            <a:r>
              <a:rPr lang="pt-BR" dirty="0"/>
              <a:t>Meta 2.2</a:t>
            </a:r>
            <a:r>
              <a:rPr lang="pt-BR" b="1" dirty="0"/>
              <a:t>: </a:t>
            </a:r>
            <a:r>
              <a:rPr lang="pt-BR" dirty="0"/>
              <a:t>Examinar o abdome em 100% das puérperas cadastradas no Programa.</a:t>
            </a:r>
          </a:p>
          <a:p>
            <a:pPr marL="0" indent="0">
              <a:buNone/>
            </a:pPr>
            <a:r>
              <a:rPr lang="pt-BR" dirty="0" smtClean="0"/>
              <a:t>Obtivemos 100% durante os três meses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82131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67544" y="105273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2.3: Realizar exame ginecológico em 100 % das puérperas cadastradas no Programa.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3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pt-BR" sz="3200" dirty="0"/>
              <a:t>Meta 2.4: Avaliar o estado psíquico em 100% das puérperas </a:t>
            </a:r>
            <a:r>
              <a:rPr lang="pt-BR" sz="3200" dirty="0" smtClean="0"/>
              <a:t>cadastradas </a:t>
            </a:r>
            <a:r>
              <a:rPr lang="pt-BR" sz="3200" dirty="0"/>
              <a:t>no Programa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Obtivemos 100% durante os três meses.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62227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50018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67544" y="62068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2.5: Avaliar intercorrências em 100% das puérperas cadastradas no Programa.</a:t>
            </a:r>
          </a:p>
        </p:txBody>
      </p:sp>
    </p:spTree>
    <p:extLst>
      <p:ext uri="{BB962C8B-B14F-4D97-AF65-F5344CB8AC3E}">
        <p14:creationId xmlns:p14="http://schemas.microsoft.com/office/powerpoint/2010/main" val="1536318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r>
              <a:rPr lang="pt-BR" sz="2800" dirty="0"/>
              <a:t>Meta 2.6. Prescrever a 100% das puérperas um dos métodos de anticoncepção.</a:t>
            </a:r>
          </a:p>
          <a:p>
            <a:r>
              <a:rPr lang="pt-BR" sz="2800" dirty="0"/>
              <a:t>Meta 3.1: Realizar busca ativa em 100% das puérperas que não realizaram a consulta de puerpério até 30 dias após o parto.</a:t>
            </a:r>
          </a:p>
          <a:p>
            <a:r>
              <a:rPr lang="pt-BR" sz="2800" dirty="0"/>
              <a:t>Meta 4.1: Manter registro na ficha de acompanhamento do Programa 100% das puérperas. </a:t>
            </a:r>
          </a:p>
          <a:p>
            <a:r>
              <a:rPr lang="pt-BR" sz="2800" dirty="0"/>
              <a:t>Meta 5.1: Orientar 100% das puérperas cadastradas no Programa sobre os cuidados do recém-nascido.</a:t>
            </a:r>
          </a:p>
          <a:p>
            <a:r>
              <a:rPr lang="pt-BR" sz="2800" dirty="0" smtClean="0"/>
              <a:t>Obtivemos 100% durantes os três meses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39700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5"/>
          <p:cNvSpPr txBox="1"/>
          <p:nvPr/>
        </p:nvSpPr>
        <p:spPr>
          <a:xfrm>
            <a:off x="6516216" y="2984423"/>
            <a:ext cx="2241371" cy="85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Mês</a:t>
            </a:r>
            <a:r>
              <a:rPr lang="es-ES" sz="1600" dirty="0"/>
              <a:t> 1: </a:t>
            </a:r>
            <a:r>
              <a:rPr lang="es-ES" sz="1600" dirty="0" smtClean="0"/>
              <a:t>14 </a:t>
            </a:r>
            <a:r>
              <a:rPr lang="es-ES" sz="1600" dirty="0" smtClean="0"/>
              <a:t>puérperas</a:t>
            </a:r>
          </a:p>
          <a:p>
            <a:r>
              <a:rPr lang="pt-BR" sz="1600" dirty="0" smtClean="0">
                <a:latin typeface="Calibri" pitchFamily="34" charset="0"/>
                <a:cs typeface="Calibri" pitchFamily="34" charset="0"/>
              </a:rPr>
              <a:t>Mês</a:t>
            </a:r>
            <a:r>
              <a:rPr lang="es-ES" sz="1600" dirty="0" smtClean="0"/>
              <a:t> </a:t>
            </a:r>
            <a:r>
              <a:rPr lang="es-ES" sz="1600" dirty="0"/>
              <a:t>2: </a:t>
            </a:r>
            <a:r>
              <a:rPr lang="es-ES" sz="1600" dirty="0" smtClean="0"/>
              <a:t>17 </a:t>
            </a:r>
            <a:r>
              <a:rPr lang="es-ES" sz="1600" dirty="0" smtClean="0"/>
              <a:t>puérperas</a:t>
            </a:r>
            <a:endParaRPr lang="es-ES" sz="1600" dirty="0"/>
          </a:p>
          <a:p>
            <a:r>
              <a:rPr lang="pt-BR" sz="1600" dirty="0">
                <a:latin typeface="Calibri" pitchFamily="34" charset="0"/>
                <a:cs typeface="Calibri" pitchFamily="34" charset="0"/>
              </a:rPr>
              <a:t>Mês </a:t>
            </a:r>
            <a:r>
              <a:rPr lang="es-ES" sz="1600" dirty="0"/>
              <a:t>3: </a:t>
            </a:r>
            <a:r>
              <a:rPr lang="es-ES" sz="1600" dirty="0" smtClean="0"/>
              <a:t>21 </a:t>
            </a:r>
            <a:r>
              <a:rPr lang="es-ES" sz="1600" dirty="0" smtClean="0"/>
              <a:t>puérperas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395534" y="117570"/>
            <a:ext cx="8362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5.2: Orientar 100% das puérperas cadastradas no Programa sobre aleitamento materno exclusivo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5.3: Orientaremos 100% das puérperas cadastradas no Programa sobre planejamento familiar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pt-BR" dirty="0" smtClean="0"/>
              <a:t>Caracterização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/>
              <a:t>da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/>
              <a:t>UBS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 err="1"/>
              <a:t>Mecejana</a:t>
            </a:r>
            <a:r>
              <a:rPr lang="pt-BR" dirty="0"/>
              <a:t> </a:t>
            </a:r>
            <a:endParaRPr lang="pt-BR" dirty="0"/>
          </a:p>
          <a:p>
            <a:pPr algn="just"/>
            <a:r>
              <a:rPr lang="pt-BR" dirty="0"/>
              <a:t>Situada na zona urbana, periferia da zona Oeste do município de Boa Vista</a:t>
            </a:r>
          </a:p>
          <a:p>
            <a:pPr algn="just"/>
            <a:r>
              <a:rPr lang="pt-BR" dirty="0"/>
              <a:t>UBS estruturada</a:t>
            </a:r>
          </a:p>
          <a:p>
            <a:pPr algn="just"/>
            <a:r>
              <a:rPr lang="pt-BR" dirty="0"/>
              <a:t>Possui equipe incompletas(duas equipe)</a:t>
            </a:r>
          </a:p>
          <a:p>
            <a:pPr algn="just"/>
            <a:r>
              <a:rPr lang="pt-BR" dirty="0"/>
              <a:t>População cadastrada: 8.200 habitantes</a:t>
            </a:r>
          </a:p>
          <a:p>
            <a:pPr algn="just"/>
            <a:r>
              <a:rPr lang="pt-BR" dirty="0"/>
              <a:t>População-alvo da intervenção: 1,0%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211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8" y="-143841"/>
            <a:ext cx="2962672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Discussão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768" y="1124744"/>
            <a:ext cx="8647712" cy="5400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Obteve-se a percepção da importância do papel de cada membro da equipe para se alcançar o objetivo </a:t>
            </a:r>
            <a:r>
              <a:rPr lang="pt-BR" sz="2800" dirty="0" smtClean="0"/>
              <a:t>final. Esse </a:t>
            </a:r>
            <a:r>
              <a:rPr lang="pt-BR" sz="2800" dirty="0"/>
              <a:t>processo envolveu individualmente cada profissional na identificação, reflexão e busca pela melhoria dos indicadores de saúde do pré-natal e do puerpério, além de fortalecer o espírito de “equipe” dentro da UBS. Como parte da intervenção, a capacitação da equipe foi uma etapa muito produtiva e esclarecedora que foi mostrando a importância da participação e envolvimento de todos, foi a demonstração da satisfação e interesse. </a:t>
            </a: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5124" name="Picture 4" descr="http://poderdoclique.com/wp-content/uploads/2014/02/abaixo-assin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6222"/>
            <a:ext cx="1495558" cy="13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91282"/>
            <a:ext cx="4032448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2060"/>
                </a:solidFill>
              </a:rPr>
              <a:t>Reflexão Crítica</a:t>
            </a:r>
            <a:endParaRPr lang="pt-BR" altLang="pt-BR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1234282"/>
            <a:ext cx="8229600" cy="536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pt-BR" sz="3200" dirty="0"/>
              <a:t>O curso tem uma linguagem agradável e de fácil entendimento, conta com orientadores capacitados e profundo conhecedores dos temas abordados. Seus conhecimentos e orientações sobre engajamento público são fundamentais para aproximar os profissionais e a comunidade na busca de soluções.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12" y="91282"/>
            <a:ext cx="19350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19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just"/>
            <a:r>
              <a:rPr lang="pt-BR" sz="3600" dirty="0"/>
              <a:t>Por fim, considerei a especialização um excelente mecanismo de conhecimento e atualização para a prática clínica e diária na atenção básica, além de fundamental para aumentar o </a:t>
            </a:r>
            <a:r>
              <a:rPr lang="pt-BR" sz="3600" dirty="0" smtClean="0">
                <a:solidFill>
                  <a:srgbClr val="FF0000"/>
                </a:solidFill>
              </a:rPr>
              <a:t>vínculo</a:t>
            </a:r>
            <a:r>
              <a:rPr lang="pt-BR" sz="3600" dirty="0" smtClean="0"/>
              <a:t> </a:t>
            </a:r>
            <a:r>
              <a:rPr lang="pt-BR" sz="3600" dirty="0"/>
              <a:t>do </a:t>
            </a:r>
            <a:r>
              <a:rPr lang="pt-BR" sz="3600" dirty="0" smtClean="0">
                <a:solidFill>
                  <a:srgbClr val="FF0000"/>
                </a:solidFill>
              </a:rPr>
              <a:t>médico</a:t>
            </a:r>
            <a:r>
              <a:rPr lang="pt-BR" sz="3600" dirty="0" smtClean="0"/>
              <a:t> </a:t>
            </a:r>
            <a:r>
              <a:rPr lang="pt-BR" sz="3600" dirty="0"/>
              <a:t>com a </a:t>
            </a:r>
            <a:r>
              <a:rPr lang="pt-BR" sz="3600" dirty="0" smtClean="0"/>
              <a:t>comunidade, </a:t>
            </a:r>
            <a:r>
              <a:rPr lang="pt-BR" sz="3600" dirty="0"/>
              <a:t>inserindo verdadeiramente o profissional neste contexto.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69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dirty="0"/>
              <a:t>Situação da UBS antes da intervenção</a:t>
            </a:r>
          </a:p>
          <a:p>
            <a:pPr>
              <a:buFont typeface="Arial" charset="0"/>
              <a:buNone/>
            </a:pPr>
            <a:endParaRPr lang="pt-BR" dirty="0">
              <a:solidFill>
                <a:srgbClr val="C00000"/>
              </a:solidFill>
            </a:endParaRPr>
          </a:p>
          <a:p>
            <a:pPr algn="just"/>
            <a:r>
              <a:rPr lang="pt-BR" sz="2400" dirty="0"/>
              <a:t>Equipes </a:t>
            </a:r>
            <a:r>
              <a:rPr lang="pt-BR" sz="2400" dirty="0">
                <a:solidFill>
                  <a:srgbClr val="FF0000"/>
                </a:solidFill>
              </a:rPr>
              <a:t>sem</a:t>
            </a:r>
            <a:r>
              <a:rPr lang="pt-BR" sz="2400" dirty="0"/>
              <a:t> médicos</a:t>
            </a:r>
          </a:p>
          <a:p>
            <a:pPr algn="just"/>
            <a:r>
              <a:rPr lang="pt-BR" sz="2400" dirty="0"/>
              <a:t>Registros desatualizados</a:t>
            </a:r>
          </a:p>
          <a:p>
            <a:pPr algn="just"/>
            <a:r>
              <a:rPr lang="pt-BR" sz="2400" dirty="0"/>
              <a:t>Poucas informações nos prontuários</a:t>
            </a:r>
          </a:p>
          <a:p>
            <a:pPr algn="just"/>
            <a:r>
              <a:rPr lang="pt-BR" sz="2400" dirty="0"/>
              <a:t>Ausência de registro de acompanhamento das gestantes pelos médicos  </a:t>
            </a:r>
          </a:p>
          <a:p>
            <a:pPr algn="just"/>
            <a:r>
              <a:rPr lang="pt-BR" sz="2400" dirty="0"/>
              <a:t> Agendamento só para </a:t>
            </a:r>
            <a:r>
              <a:rPr lang="pt-BR" sz="2400" dirty="0">
                <a:solidFill>
                  <a:srgbClr val="FF0000"/>
                </a:solidFill>
              </a:rPr>
              <a:t>a </a:t>
            </a:r>
            <a:r>
              <a:rPr lang="pt-BR" sz="2400" dirty="0"/>
              <a:t>enfermagem </a:t>
            </a:r>
          </a:p>
          <a:p>
            <a:pPr algn="just"/>
            <a:r>
              <a:rPr lang="pt-BR" sz="2400" dirty="0"/>
              <a:t>Ausência de atendimento odontológico da gestante.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799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83609"/>
            <a:ext cx="3641576" cy="969127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Objetivos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375" y="908720"/>
            <a:ext cx="8576121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SzPct val="25000"/>
              <a:buNone/>
            </a:pPr>
            <a:r>
              <a:rPr lang="pt-BR" sz="2800" b="1" dirty="0">
                <a:solidFill>
                  <a:srgbClr val="000000"/>
                </a:solidFill>
                <a:latin typeface="Arial"/>
              </a:rPr>
              <a:t>GERAL</a:t>
            </a:r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Arial"/>
              </a:rPr>
              <a:t>  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Arial"/>
              </a:rPr>
              <a:t>Melhorar a qualidade da atenção ao Pré-Natal e ao Puerpério</a:t>
            </a:r>
            <a:endParaRPr lang="pt-BR" sz="2800" dirty="0"/>
          </a:p>
          <a:p>
            <a:pPr marL="0" indent="0">
              <a:lnSpc>
                <a:spcPct val="100000"/>
              </a:lnSpc>
              <a:buNone/>
            </a:pPr>
            <a:endParaRPr lang="pt-BR" sz="2800" dirty="0"/>
          </a:p>
          <a:p>
            <a:pPr marL="0" indent="0">
              <a:lnSpc>
                <a:spcPct val="100000"/>
              </a:lnSpc>
              <a:buSzPct val="25000"/>
              <a:buNone/>
            </a:pPr>
            <a:r>
              <a:rPr lang="pt-BR" sz="2800" b="1" dirty="0">
                <a:solidFill>
                  <a:srgbClr val="000000"/>
                </a:solidFill>
                <a:latin typeface="Arial"/>
              </a:rPr>
              <a:t>ESPECÍFICOS</a:t>
            </a:r>
            <a:r>
              <a:rPr lang="pt-BR" sz="2800" dirty="0">
                <a:solidFill>
                  <a:srgbClr val="000000"/>
                </a:solidFill>
                <a:latin typeface="Arial"/>
              </a:rPr>
              <a:t> </a:t>
            </a:r>
            <a:endParaRPr lang="pt-BR" sz="2800"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Aumentar a cobertura do pré-natal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Melhorar a qualidade da atenção ao pré-natal e puerpério.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Aumentar a adesão ao pré-natal e das mães ao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puerpério.</a:t>
            </a:r>
          </a:p>
          <a:p>
            <a:pPr marL="0" indent="0" algn="just">
              <a:lnSpc>
                <a:spcPct val="100000"/>
              </a:lnSpc>
              <a:buSzPct val="25000"/>
              <a:buNone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Melhorar o registro das informações do programa de pré-natal e puerpério.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SzPct val="25000"/>
              <a:buFont typeface="Wingdings 2" charset="2"/>
              <a:buChar char=""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Mapear as gestantes de risco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SzPct val="25000"/>
              <a:buFont typeface="Wingdings 2" charset="2"/>
              <a:buChar char=""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Promover a saúde  no pré-natal.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SzPct val="25000"/>
              <a:buFont typeface="Wingdings 2" charset="2"/>
              <a:buChar char=""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Orientar 100% das gestantes sobre higiene bucal.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SzPct val="25000"/>
              <a:buFont typeface="Wingdings 2" charset="2"/>
              <a:buChar char=""/>
            </a:pP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Ampliar a cobertura de pré-natal e puerpério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rPr>
              <a:t>.</a:t>
            </a:r>
            <a:endParaRPr lang="pt-B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4617B"/>
                </a:solidFill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05688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Arial"/>
                <a:ea typeface="Microsoft YaHei"/>
              </a:rPr>
              <a:t>A 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Microsoft YaHei"/>
              </a:rPr>
              <a:t>intervenção foi</a:t>
            </a:r>
            <a:r>
              <a:rPr lang="pt-BR" sz="2800" dirty="0" smtClean="0">
                <a:solidFill>
                  <a:srgbClr val="000000"/>
                </a:solidFill>
                <a:latin typeface="Arial"/>
                <a:ea typeface="Microsoft YaHei"/>
              </a:rPr>
              <a:t> desenvolvida 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Microsoft YaHei"/>
              </a:rPr>
              <a:t>no período de 16 semanas na Unidade de Saúde da Família (USF) Casa de Saúde </a:t>
            </a:r>
            <a:r>
              <a:rPr lang="pt-BR" sz="2800" dirty="0" err="1">
                <a:solidFill>
                  <a:srgbClr val="000000"/>
                </a:solidFill>
                <a:latin typeface="Arial"/>
                <a:ea typeface="Microsoft YaHei"/>
              </a:rPr>
              <a:t>Mecejana</a:t>
            </a:r>
            <a:r>
              <a:rPr lang="pt-BR" sz="2800" dirty="0">
                <a:solidFill>
                  <a:srgbClr val="000000"/>
                </a:solidFill>
                <a:latin typeface="Arial"/>
                <a:ea typeface="Microsoft YaHei"/>
              </a:rPr>
              <a:t> no Município de Boa Vista, RR.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095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21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329779"/>
              </p:ext>
            </p:extLst>
          </p:nvPr>
        </p:nvGraphicFramePr>
        <p:xfrm>
          <a:off x="611560" y="2204864"/>
          <a:ext cx="80648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1.1. Alcançar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de cobertura das gestantes cadastradas no programa de Pré-natal da Unidade de saúde.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410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135462"/>
              </p:ext>
            </p:extLst>
          </p:nvPr>
        </p:nvGraphicFramePr>
        <p:xfrm>
          <a:off x="385192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79512" y="40466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Meta 2.1: Garantir a 100% das gestantes o ingresso no primeiro trimestre de gestação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950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2516</TotalTime>
  <Words>1224</Words>
  <Application>Microsoft Office PowerPoint</Application>
  <PresentationFormat>Apresentação na tela (4:3)</PresentationFormat>
  <Paragraphs>146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Fluxo</vt:lpstr>
      <vt:lpstr>Melhoria Da Qualidade Da Atenção Ao Pré-Natal e Puerpério Da UBS Casa de Saúde Mecejana, Boa Vista/RR     </vt:lpstr>
      <vt:lpstr>Introdução</vt:lpstr>
      <vt:lpstr>Apresentação do PowerPoint</vt:lpstr>
      <vt:lpstr>Apresentação do PowerPoint</vt:lpstr>
      <vt:lpstr>Objetivos</vt:lpstr>
      <vt:lpstr>METODOLOGIA</vt:lpstr>
      <vt:lpstr>RESULTADOS</vt:lpstr>
      <vt:lpstr>Meta 1.1. Alcançar 100% de cobertura das gestantes cadastradas no programa de Pré-natal da Unidade de saúde.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aos adultos portadores de Hipertensão Arterial Sistêmica e/ou Diabetes Mellitus na Unidade de Saúde de Nova Natal 2, Natal, Rio Grande do Norte</dc:title>
  <dc:creator>Daniel Gementi</dc:creator>
  <cp:lastModifiedBy>Pablo</cp:lastModifiedBy>
  <cp:revision>255</cp:revision>
  <dcterms:created xsi:type="dcterms:W3CDTF">2012-09-11T02:40:43Z</dcterms:created>
  <dcterms:modified xsi:type="dcterms:W3CDTF">2015-10-03T01:15:40Z</dcterms:modified>
</cp:coreProperties>
</file>