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83" r:id="rId4"/>
    <p:sldId id="258" r:id="rId5"/>
    <p:sldId id="259" r:id="rId6"/>
    <p:sldId id="260" r:id="rId7"/>
    <p:sldId id="261" r:id="rId8"/>
    <p:sldId id="264" r:id="rId9"/>
    <p:sldId id="284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5" r:id="rId24"/>
    <p:sldId id="289" r:id="rId25"/>
    <p:sldId id="281" r:id="rId26"/>
    <p:sldId id="286" r:id="rId27"/>
    <p:sldId id="288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00"/>
    <a:srgbClr val="EEB500"/>
    <a:srgbClr val="E2A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oleta%20de%20dados%20final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oleta%20de%20dados%20final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oleta%20de%20dados%20final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oleta%20de%20dados%20final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oleta%20de%20dados%20final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oleta%20de%20dados%20final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oleta%20de%20dados%20final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oleta%20de%20dados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oleta%20de%20dados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oleta%20de%20dados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oleta%20de%20dados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oleta%20de%20dados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oleta%20de%20dados%20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oleta%20de%20dados%20fin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esktop\Coleta%20de%20dados%20fina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 e Puerpério.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  <a:effectLst/>
          </c:spPr>
          <c:dLbls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outEnd"/>
            <c:showVal val="1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0.91228070175438558</c:v>
                </c:pt>
                <c:pt idx="1">
                  <c:v>0.91228070175438558</c:v>
                </c:pt>
                <c:pt idx="2">
                  <c:v>0.8421052631578968</c:v>
                </c:pt>
                <c:pt idx="3">
                  <c:v>0.96491228070175217</c:v>
                </c:pt>
              </c:numCache>
            </c:numRef>
          </c:val>
        </c:ser>
        <c:dLbls>
          <c:showVal val="1"/>
        </c:dLbls>
        <c:axId val="54133120"/>
        <c:axId val="54134656"/>
      </c:barChart>
      <c:catAx>
        <c:axId val="541331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134656"/>
        <c:crosses val="autoZero"/>
        <c:auto val="1"/>
        <c:lblAlgn val="ctr"/>
        <c:lblOffset val="100"/>
      </c:catAx>
      <c:valAx>
        <c:axId val="54134656"/>
        <c:scaling>
          <c:orientation val="minMax"/>
          <c:max val="1"/>
          <c:min val="0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41331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/>
              <a:t>Proporção de gestantes com registro na ficha espelho de </a:t>
            </a:r>
            <a:r>
              <a:rPr lang="pt-BR" dirty="0" smtClean="0"/>
              <a:t>pré-natal/vacinação</a:t>
            </a:r>
          </a:p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 dirty="0"/>
          </a:p>
        </c:rich>
      </c:tx>
      <c:layout>
        <c:manualLayout>
          <c:xMode val="edge"/>
          <c:yMode val="edge"/>
          <c:x val="0.13263074585427656"/>
          <c:y val="1.7996866561311782E-2"/>
        </c:manualLayout>
      </c:layout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Indicadores!$C$122</c:f>
              <c:strCache>
                <c:ptCount val="1"/>
                <c:pt idx="0">
                  <c:v>Proporção de gestantes com registro na ficha espelho de pré-natal/vacinação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  <a:effectLst/>
          </c:spPr>
          <c:dLbls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outEnd"/>
            <c:showVal val="1"/>
          </c:dLbls>
          <c:cat>
            <c:strRef>
              <c:f>Indicadores!$D$121:$G$121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Indicadores!$D$122:$G$122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Val val="1"/>
        </c:dLbls>
        <c:axId val="64541440"/>
        <c:axId val="64542976"/>
      </c:barChart>
      <c:catAx>
        <c:axId val="645414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542976"/>
        <c:crosses val="autoZero"/>
        <c:auto val="1"/>
        <c:lblAlgn val="ctr"/>
        <c:lblOffset val="100"/>
      </c:catAx>
      <c:valAx>
        <c:axId val="64542976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5414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/>
              <a:t>Proporção de gestantes com avaliação de risco </a:t>
            </a:r>
            <a:r>
              <a:rPr lang="pt-BR" dirty="0" smtClean="0"/>
              <a:t>gestacional</a:t>
            </a:r>
          </a:p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 dirty="0"/>
          </a:p>
        </c:rich>
      </c:tx>
      <c:layout>
        <c:manualLayout>
          <c:xMode val="edge"/>
          <c:yMode val="edge"/>
          <c:x val="0.15086006156442777"/>
          <c:y val="1.763692923008555E-2"/>
        </c:manualLayout>
      </c:layout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Indicadores!$C$127</c:f>
              <c:strCache>
                <c:ptCount val="1"/>
                <c:pt idx="0">
                  <c:v>Proporção de gestantes com avaliação de risco gestacional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  <a:effectLst/>
          </c:spPr>
          <c:dLbls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outEnd"/>
            <c:showVal val="1"/>
          </c:dLbls>
          <c:cat>
            <c:strRef>
              <c:f>Indicadores!$D$126:$G$126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Indicadores!$D$127:$G$127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/>
        <c:axId val="67709184"/>
        <c:axId val="67731456"/>
      </c:barChart>
      <c:catAx>
        <c:axId val="677091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731456"/>
        <c:crosses val="autoZero"/>
        <c:auto val="1"/>
        <c:lblAlgn val="ctr"/>
        <c:lblOffset val="100"/>
      </c:catAx>
      <c:valAx>
        <c:axId val="67731456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70918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0"/>
  <c:chart>
    <c:title>
      <c:tx>
        <c:rich>
          <a:bodyPr/>
          <a:lstStyle/>
          <a:p>
            <a:pPr>
              <a:defRPr sz="1600">
                <a:latin typeface="+mj-lt"/>
              </a:defRPr>
            </a:pPr>
            <a:r>
              <a:rPr lang="pt-BR" sz="1600" dirty="0">
                <a:latin typeface="+mj-lt"/>
              </a:rPr>
              <a:t>Proporção de gestantes que receberam orientação </a:t>
            </a:r>
            <a:r>
              <a:rPr lang="pt-BR" sz="1600" dirty="0" smtClean="0">
                <a:latin typeface="+mj-lt"/>
              </a:rPr>
              <a:t>nutricional</a:t>
            </a:r>
          </a:p>
          <a:p>
            <a:pPr>
              <a:defRPr sz="1600">
                <a:latin typeface="+mj-lt"/>
              </a:defRPr>
            </a:pPr>
            <a:endParaRPr lang="pt-BR" sz="1600" dirty="0">
              <a:latin typeface="+mj-lt"/>
            </a:endParaRPr>
          </a:p>
        </c:rich>
      </c:tx>
      <c:layout>
        <c:manualLayout>
          <c:xMode val="edge"/>
          <c:yMode val="edge"/>
          <c:x val="0.11475244070103323"/>
          <c:y val="1.7996866561311782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Indicadores!$C$137</c:f>
              <c:strCache>
                <c:ptCount val="1"/>
                <c:pt idx="0">
                  <c:v>Proporção de gestantes que receberam orientação nutricional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+mj-lt"/>
                  </a:defRPr>
                </a:pPr>
                <a:endParaRPr lang="pt-BR"/>
              </a:p>
            </c:txPr>
            <c:dLblPos val="outEnd"/>
            <c:showVal val="1"/>
          </c:dLbls>
          <c:cat>
            <c:strRef>
              <c:f>Indicadores!$D$136:$G$136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Indicadores!$D$137:$G$137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/>
        <c:axId val="67751936"/>
        <c:axId val="67753472"/>
      </c:barChart>
      <c:catAx>
        <c:axId val="6775193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>
                <a:latin typeface="+mj-lt"/>
              </a:defRPr>
            </a:pPr>
            <a:endParaRPr lang="pt-BR"/>
          </a:p>
        </c:txPr>
        <c:crossAx val="67753472"/>
        <c:crosses val="autoZero"/>
        <c:auto val="1"/>
        <c:lblAlgn val="ctr"/>
        <c:lblOffset val="100"/>
      </c:catAx>
      <c:valAx>
        <c:axId val="67753472"/>
        <c:scaling>
          <c:orientation val="minMax"/>
          <c:max val="1"/>
        </c:scaling>
        <c:axPos val="l"/>
        <c:numFmt formatCode="0.0%" sourceLinked="1"/>
        <c:tickLblPos val="nextTo"/>
        <c:txPr>
          <a:bodyPr rot="0" vert="horz"/>
          <a:lstStyle/>
          <a:p>
            <a:pPr>
              <a:defRPr sz="1200">
                <a:latin typeface="+mj-lt"/>
              </a:defRPr>
            </a:pPr>
            <a:endParaRPr lang="pt-BR"/>
          </a:p>
        </c:txPr>
        <c:crossAx val="67751936"/>
        <c:crosses val="autoZero"/>
        <c:crossBetween val="between"/>
        <c:majorUnit val="0.2"/>
      </c:valAx>
    </c:plotArea>
    <c:plotVisOnly val="1"/>
    <c:dispBlanksAs val="gap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4"/>
  <c:chart>
    <c:title>
      <c:tx>
        <c:rich>
          <a:bodyPr/>
          <a:lstStyle/>
          <a:p>
            <a:pPr>
              <a:defRPr sz="1600">
                <a:latin typeface="+mj-lt"/>
              </a:defRPr>
            </a:pPr>
            <a:r>
              <a:rPr lang="pt-BR" dirty="0"/>
              <a:t>Proporção de gestantes que receberam orientação sobre aleitamento </a:t>
            </a:r>
            <a:r>
              <a:rPr lang="pt-BR" dirty="0" smtClean="0"/>
              <a:t>materno</a:t>
            </a:r>
          </a:p>
          <a:p>
            <a:pPr>
              <a:defRPr sz="1600">
                <a:latin typeface="+mj-lt"/>
              </a:defRPr>
            </a:pPr>
            <a:endParaRPr lang="pt-BR" dirty="0"/>
          </a:p>
        </c:rich>
      </c:tx>
      <c:layout>
        <c:manualLayout>
          <c:xMode val="edge"/>
          <c:yMode val="edge"/>
          <c:x val="0.15594201917379552"/>
          <c:y val="1.9596588033428387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Indicadores!$C$143</c:f>
              <c:strCache>
                <c:ptCount val="1"/>
                <c:pt idx="0">
                  <c:v>Proporção de gestantes que receberam orientação sobre aleitamento materno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+mj-lt"/>
                  </a:defRPr>
                </a:pPr>
                <a:endParaRPr lang="pt-BR"/>
              </a:p>
            </c:txPr>
            <c:dLblPos val="outEnd"/>
            <c:showVal val="1"/>
          </c:dLbls>
          <c:cat>
            <c:strRef>
              <c:f>Indicadores!$D$142:$G$142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Indicadores!$D$143:$G$143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/>
        <c:axId val="67782144"/>
        <c:axId val="67783680"/>
      </c:barChart>
      <c:catAx>
        <c:axId val="6778214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>
                <a:latin typeface="+mj-lt"/>
              </a:defRPr>
            </a:pPr>
            <a:endParaRPr lang="pt-BR"/>
          </a:p>
        </c:txPr>
        <c:crossAx val="67783680"/>
        <c:crosses val="autoZero"/>
        <c:auto val="1"/>
        <c:lblAlgn val="ctr"/>
        <c:lblOffset val="100"/>
      </c:catAx>
      <c:valAx>
        <c:axId val="67783680"/>
        <c:scaling>
          <c:orientation val="minMax"/>
          <c:max val="1"/>
        </c:scaling>
        <c:axPos val="l"/>
        <c:numFmt formatCode="0.0%" sourceLinked="1"/>
        <c:tickLblPos val="nextTo"/>
        <c:txPr>
          <a:bodyPr rot="0" vert="horz"/>
          <a:lstStyle/>
          <a:p>
            <a:pPr>
              <a:defRPr sz="1200">
                <a:latin typeface="+mj-lt"/>
              </a:defRPr>
            </a:pPr>
            <a:endParaRPr lang="pt-BR"/>
          </a:p>
        </c:txPr>
        <c:crossAx val="67782144"/>
        <c:crosses val="autoZero"/>
        <c:crossBetween val="between"/>
        <c:majorUnit val="0.2"/>
      </c:valAx>
    </c:plotArea>
    <c:plotVisOnly val="1"/>
    <c:dispBlanksAs val="gap"/>
  </c:chart>
  <c:spPr>
    <a:solidFill>
      <a:schemeClr val="bg1"/>
    </a:solidFill>
    <a:ln>
      <a:solidFill>
        <a:schemeClr val="tx1"/>
      </a:solidFill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4"/>
  <c:chart>
    <c:title>
      <c:txPr>
        <a:bodyPr/>
        <a:lstStyle/>
        <a:p>
          <a:pPr>
            <a:defRPr sz="16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Indicadores!$C$148</c:f>
              <c:strCache>
                <c:ptCount val="1"/>
                <c:pt idx="0">
                  <c:v>Proporção de gestantes que receberam orientação sobre cuidados com o recém-nascido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outEnd"/>
            <c:showVal val="1"/>
          </c:dLbls>
          <c:cat>
            <c:strRef>
              <c:f>Indicadores!$D$147:$G$147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Indicadores!$D$148:$G$148</c:f>
              <c:numCache>
                <c:formatCode>0.0%</c:formatCode>
                <c:ptCount val="4"/>
                <c:pt idx="0">
                  <c:v>0.11538461538461539</c:v>
                </c:pt>
                <c:pt idx="1">
                  <c:v>9.6153846153846673E-2</c:v>
                </c:pt>
                <c:pt idx="2">
                  <c:v>6.25E-2</c:v>
                </c:pt>
                <c:pt idx="3">
                  <c:v>0.10909090909090922</c:v>
                </c:pt>
              </c:numCache>
            </c:numRef>
          </c:val>
        </c:ser>
        <c:dLbls/>
        <c:axId val="65027456"/>
        <c:axId val="65053824"/>
      </c:barChart>
      <c:catAx>
        <c:axId val="6502745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/>
            </a:pPr>
            <a:endParaRPr lang="pt-BR"/>
          </a:p>
        </c:txPr>
        <c:crossAx val="65053824"/>
        <c:crosses val="autoZero"/>
        <c:auto val="1"/>
        <c:lblAlgn val="ctr"/>
        <c:lblOffset val="100"/>
      </c:catAx>
      <c:valAx>
        <c:axId val="65053824"/>
        <c:scaling>
          <c:orientation val="minMax"/>
          <c:max val="1"/>
        </c:scaling>
        <c:axPos val="l"/>
        <c:numFmt formatCode="0.0%" sourceLinked="1"/>
        <c:tickLblPos val="nextTo"/>
        <c:txPr>
          <a:bodyPr rot="0" vert="horz"/>
          <a:lstStyle/>
          <a:p>
            <a:pPr>
              <a:defRPr sz="1200"/>
            </a:pPr>
            <a:endParaRPr lang="pt-BR"/>
          </a:p>
        </c:txPr>
        <c:crossAx val="65027456"/>
        <c:crosses val="autoZero"/>
        <c:crossBetween val="between"/>
        <c:majorUnit val="0.2"/>
      </c:valAx>
    </c:plotArea>
    <c:plotVisOnly val="1"/>
    <c:dispBlanksAs val="gap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>
          <a:latin typeface="+mj-lt"/>
        </a:defRPr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4"/>
  <c:chart>
    <c:title>
      <c:txPr>
        <a:bodyPr/>
        <a:lstStyle/>
        <a:p>
          <a:pPr>
            <a:defRPr sz="16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Indicadores!$C$153</c:f>
              <c:strCache>
                <c:ptCount val="1"/>
                <c:pt idx="0">
                  <c:v>Proporção de gestantes com orientação sobre anticoncepção após o parto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outEnd"/>
            <c:showVal val="1"/>
          </c:dLbls>
          <c:cat>
            <c:strRef>
              <c:f>Indicadores!$D$152:$G$152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Indicadores!$D$153:$G$153</c:f>
              <c:numCache>
                <c:formatCode>0.0%</c:formatCode>
                <c:ptCount val="4"/>
                <c:pt idx="0">
                  <c:v>0.11538461538461539</c:v>
                </c:pt>
                <c:pt idx="1">
                  <c:v>9.6153846153846673E-2</c:v>
                </c:pt>
                <c:pt idx="2">
                  <c:v>6.25E-2</c:v>
                </c:pt>
                <c:pt idx="3">
                  <c:v>0.10909090909090922</c:v>
                </c:pt>
              </c:numCache>
            </c:numRef>
          </c:val>
        </c:ser>
        <c:dLbls/>
        <c:axId val="67843200"/>
        <c:axId val="67844736"/>
      </c:barChart>
      <c:catAx>
        <c:axId val="6784320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/>
            </a:pPr>
            <a:endParaRPr lang="pt-BR"/>
          </a:p>
        </c:txPr>
        <c:crossAx val="67844736"/>
        <c:crosses val="autoZero"/>
        <c:auto val="1"/>
        <c:lblAlgn val="ctr"/>
        <c:lblOffset val="100"/>
      </c:catAx>
      <c:valAx>
        <c:axId val="67844736"/>
        <c:scaling>
          <c:orientation val="minMax"/>
          <c:max val="1"/>
        </c:scaling>
        <c:axPos val="l"/>
        <c:numFmt formatCode="0.0%" sourceLinked="1"/>
        <c:tickLblPos val="nextTo"/>
        <c:txPr>
          <a:bodyPr rot="0" vert="horz"/>
          <a:lstStyle/>
          <a:p>
            <a:pPr>
              <a:defRPr sz="1200"/>
            </a:pPr>
            <a:endParaRPr lang="pt-BR"/>
          </a:p>
        </c:txPr>
        <c:crossAx val="67843200"/>
        <c:crosses val="autoZero"/>
        <c:crossBetween val="between"/>
        <c:majorUnit val="0.2"/>
      </c:valAx>
    </c:plotArea>
    <c:plotVisOnly val="1"/>
    <c:dispBlanksAs val="gap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>
          <a:latin typeface="+mj-lt"/>
        </a:defRPr>
      </a:pPr>
      <a:endParaRPr lang="pt-B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4"/>
  <c:chart>
    <c:title>
      <c:tx>
        <c:rich>
          <a:bodyPr/>
          <a:lstStyle/>
          <a:p>
            <a:pPr>
              <a:defRPr sz="1600"/>
            </a:pPr>
            <a:r>
              <a:rPr lang="pt-BR" dirty="0"/>
              <a:t>Proporção de gestantes com orientação sobre os riscos do tabagismo e do uso de álcool e drogas na </a:t>
            </a:r>
            <a:r>
              <a:rPr lang="pt-BR" dirty="0" smtClean="0"/>
              <a:t>gestação</a:t>
            </a:r>
          </a:p>
          <a:p>
            <a:pPr>
              <a:defRPr sz="1600"/>
            </a:pPr>
            <a:endParaRPr lang="pt-BR" dirty="0"/>
          </a:p>
        </c:rich>
      </c:tx>
      <c:layout>
        <c:manualLayout>
          <c:xMode val="edge"/>
          <c:yMode val="edge"/>
          <c:x val="0.15144561601998871"/>
          <c:y val="1.8371801281339119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Indicadores!$C$158</c:f>
              <c:strCache>
                <c:ptCount val="1"/>
                <c:pt idx="0">
                  <c:v>Proporção de gestantes com orientação sobre os riscos do tabagismo e do uso de álcool e drogas na gestação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outEnd"/>
            <c:showVal val="1"/>
          </c:dLbls>
          <c:cat>
            <c:strRef>
              <c:f>Indicadores!$D$157:$G$157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Indicadores!$D$158:$G$158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/>
        <c:axId val="67873408"/>
        <c:axId val="67895680"/>
      </c:barChart>
      <c:catAx>
        <c:axId val="6787340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/>
            </a:pPr>
            <a:endParaRPr lang="pt-BR"/>
          </a:p>
        </c:txPr>
        <c:crossAx val="67895680"/>
        <c:crosses val="autoZero"/>
        <c:auto val="1"/>
        <c:lblAlgn val="ctr"/>
        <c:lblOffset val="100"/>
      </c:catAx>
      <c:valAx>
        <c:axId val="67895680"/>
        <c:scaling>
          <c:orientation val="minMax"/>
          <c:max val="1"/>
        </c:scaling>
        <c:axPos val="l"/>
        <c:numFmt formatCode="0.0%" sourceLinked="1"/>
        <c:tickLblPos val="nextTo"/>
        <c:txPr>
          <a:bodyPr rot="0" vert="horz"/>
          <a:lstStyle/>
          <a:p>
            <a:pPr>
              <a:defRPr sz="1200"/>
            </a:pPr>
            <a:endParaRPr lang="pt-BR"/>
          </a:p>
        </c:txPr>
        <c:crossAx val="67873408"/>
        <c:crosses val="autoZero"/>
        <c:crossBetween val="between"/>
        <c:majorUnit val="0.2"/>
      </c:valAx>
    </c:plotArea>
    <c:plotVisOnly val="1"/>
    <c:dispBlanksAs val="gap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>
          <a:latin typeface="+mj-lt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0"/>
  <c:chart>
    <c:title>
      <c:layout/>
      <c:txPr>
        <a:bodyPr/>
        <a:lstStyle/>
        <a:p>
          <a:pPr>
            <a:defRPr sz="1600">
              <a:latin typeface="+mj-lt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+mj-lt"/>
                  </a:defRPr>
                </a:pPr>
                <a:endParaRPr lang="pt-BR"/>
              </a:p>
            </c:txPr>
            <c:dLblPos val="outEnd"/>
            <c:showVal val="1"/>
          </c:dLbls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0.84615384615384825</c:v>
                </c:pt>
                <c:pt idx="1">
                  <c:v>0.86538461538461564</c:v>
                </c:pt>
                <c:pt idx="2">
                  <c:v>0.8333333333333337</c:v>
                </c:pt>
                <c:pt idx="3">
                  <c:v>0.87272727272727446</c:v>
                </c:pt>
              </c:numCache>
            </c:numRef>
          </c:val>
        </c:ser>
        <c:dLbls>
          <c:showVal val="1"/>
        </c:dLbls>
        <c:axId val="54162944"/>
        <c:axId val="54164480"/>
      </c:barChart>
      <c:catAx>
        <c:axId val="5416294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>
                <a:latin typeface="+mj-lt"/>
              </a:defRPr>
            </a:pPr>
            <a:endParaRPr lang="pt-BR"/>
          </a:p>
        </c:txPr>
        <c:crossAx val="54164480"/>
        <c:crosses val="autoZero"/>
        <c:auto val="1"/>
        <c:lblAlgn val="ctr"/>
        <c:lblOffset val="100"/>
      </c:catAx>
      <c:valAx>
        <c:axId val="54164480"/>
        <c:scaling>
          <c:orientation val="minMax"/>
          <c:max val="1"/>
          <c:min val="0"/>
        </c:scaling>
        <c:axPos val="l"/>
        <c:numFmt formatCode="0.0%" sourceLinked="1"/>
        <c:tickLblPos val="nextTo"/>
        <c:txPr>
          <a:bodyPr rot="0" vert="horz"/>
          <a:lstStyle/>
          <a:p>
            <a:pPr>
              <a:defRPr sz="1200">
                <a:latin typeface="+mj-lt"/>
              </a:defRPr>
            </a:pPr>
            <a:endParaRPr lang="pt-BR"/>
          </a:p>
        </c:txPr>
        <c:crossAx val="54162944"/>
        <c:crosses val="autoZero"/>
        <c:crossBetween val="between"/>
        <c:majorUnit val="0.2"/>
      </c:valAx>
    </c:plotArea>
    <c:plotVisOnly val="1"/>
    <c:dispBlanksAs val="gap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gestantes faltosas às consultas que receberam busca ativa.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  <a:effectLst/>
          </c:spPr>
          <c:dLbls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outEnd"/>
            <c:showVal val="1"/>
          </c:dLbls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0.90909090909090906</c:v>
                </c:pt>
                <c:pt idx="1">
                  <c:v>0.92307692307692257</c:v>
                </c:pt>
                <c:pt idx="2">
                  <c:v>0.9</c:v>
                </c:pt>
                <c:pt idx="3">
                  <c:v>0.63636363636363846</c:v>
                </c:pt>
              </c:numCache>
            </c:numRef>
          </c:val>
        </c:ser>
        <c:dLbls>
          <c:showVal val="1"/>
        </c:dLbls>
        <c:axId val="64457728"/>
        <c:axId val="64463616"/>
      </c:barChart>
      <c:catAx>
        <c:axId val="644577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463616"/>
        <c:crosses val="autoZero"/>
        <c:auto val="1"/>
        <c:lblAlgn val="ctr"/>
        <c:lblOffset val="100"/>
      </c:catAx>
      <c:valAx>
        <c:axId val="64463616"/>
        <c:scaling>
          <c:orientation val="minMax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4577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0"/>
  <c:chart>
    <c:title>
      <c:layout/>
      <c:txPr>
        <a:bodyPr/>
        <a:lstStyle/>
        <a:p>
          <a:pPr>
            <a:defRPr sz="1600">
              <a:latin typeface="+mj-lt"/>
            </a:defRPr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Indicadores!$C$38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+mj-lt"/>
                  </a:defRPr>
                </a:pPr>
                <a:endParaRPr lang="pt-BR"/>
              </a:p>
            </c:txPr>
            <c:dLblPos val="outEnd"/>
            <c:showVal val="1"/>
          </c:dLbls>
          <c:cat>
            <c:strRef>
              <c:f>Indicadores!$D$37:$G$37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Indicadores!$D$38:$G$38</c:f>
              <c:numCache>
                <c:formatCode>0.0%</c:formatCode>
                <c:ptCount val="4"/>
                <c:pt idx="0">
                  <c:v>7.6923076923076927E-2</c:v>
                </c:pt>
                <c:pt idx="1">
                  <c:v>9.6153846153846673E-2</c:v>
                </c:pt>
                <c:pt idx="2">
                  <c:v>0.25</c:v>
                </c:pt>
                <c:pt idx="3">
                  <c:v>0.14545454545454545</c:v>
                </c:pt>
              </c:numCache>
            </c:numRef>
          </c:val>
        </c:ser>
        <c:dLbls/>
        <c:axId val="64832256"/>
        <c:axId val="64833792"/>
      </c:barChart>
      <c:catAx>
        <c:axId val="6483225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>
                <a:latin typeface="+mj-lt"/>
              </a:defRPr>
            </a:pPr>
            <a:endParaRPr lang="pt-BR"/>
          </a:p>
        </c:txPr>
        <c:crossAx val="64833792"/>
        <c:crosses val="autoZero"/>
        <c:auto val="1"/>
        <c:lblAlgn val="ctr"/>
        <c:lblOffset val="100"/>
      </c:catAx>
      <c:valAx>
        <c:axId val="64833792"/>
        <c:scaling>
          <c:orientation val="minMax"/>
          <c:max val="1"/>
          <c:min val="0"/>
        </c:scaling>
        <c:axPos val="l"/>
        <c:numFmt formatCode="0.0%" sourceLinked="1"/>
        <c:tickLblPos val="nextTo"/>
        <c:txPr>
          <a:bodyPr rot="0" vert="horz"/>
          <a:lstStyle/>
          <a:p>
            <a:pPr>
              <a:defRPr sz="1200">
                <a:latin typeface="+mj-lt"/>
              </a:defRPr>
            </a:pPr>
            <a:endParaRPr lang="pt-BR"/>
          </a:p>
        </c:txPr>
        <c:crossAx val="64832256"/>
        <c:crosses val="autoZero"/>
        <c:crossBetween val="between"/>
        <c:majorUnit val="0.2"/>
      </c:valAx>
      <c:spPr>
        <a:ln w="6350"/>
      </c:spPr>
    </c:plotArea>
    <c:plotVisOnly val="1"/>
    <c:dispBlanksAs val="gap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9"/>
  <c:chart>
    <c:title>
      <c:tx>
        <c:rich>
          <a:bodyPr/>
          <a:lstStyle/>
          <a:p>
            <a:pPr>
              <a:defRPr sz="1600">
                <a:latin typeface="+mj-lt"/>
              </a:defRPr>
            </a:pPr>
            <a:r>
              <a:rPr lang="pt-BR" dirty="0"/>
              <a:t>Proporção de gestantes com  pelo menos um exame das mamas durante o </a:t>
            </a:r>
            <a:r>
              <a:rPr lang="pt-BR" dirty="0" smtClean="0"/>
              <a:t>pré-natal</a:t>
            </a:r>
          </a:p>
          <a:p>
            <a:pPr>
              <a:defRPr sz="1600">
                <a:latin typeface="+mj-lt"/>
              </a:defRPr>
            </a:pPr>
            <a:endParaRPr lang="pt-BR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+mj-lt"/>
                  </a:defRPr>
                </a:pPr>
                <a:endParaRPr lang="pt-BR"/>
              </a:p>
            </c:txPr>
            <c:dLblPos val="outEnd"/>
            <c:showVal val="1"/>
          </c:dLbls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0.67307692307692313</c:v>
                </c:pt>
                <c:pt idx="1">
                  <c:v>0.88461538461538469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/>
        <c:axId val="64854272"/>
        <c:axId val="64868352"/>
      </c:barChart>
      <c:catAx>
        <c:axId val="6485427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>
                <a:latin typeface="+mj-lt"/>
              </a:defRPr>
            </a:pPr>
            <a:endParaRPr lang="pt-BR"/>
          </a:p>
        </c:txPr>
        <c:crossAx val="64868352"/>
        <c:crosses val="autoZero"/>
        <c:auto val="1"/>
        <c:lblAlgn val="ctr"/>
        <c:lblOffset val="100"/>
      </c:catAx>
      <c:valAx>
        <c:axId val="64868352"/>
        <c:scaling>
          <c:orientation val="minMax"/>
          <c:max val="1"/>
          <c:min val="0"/>
        </c:scaling>
        <c:axPos val="l"/>
        <c:numFmt formatCode="0.0%" sourceLinked="1"/>
        <c:tickLblPos val="nextTo"/>
        <c:txPr>
          <a:bodyPr rot="0" vert="horz"/>
          <a:lstStyle/>
          <a:p>
            <a:pPr>
              <a:defRPr sz="1200">
                <a:latin typeface="+mj-lt"/>
              </a:defRPr>
            </a:pPr>
            <a:endParaRPr lang="pt-BR"/>
          </a:p>
        </c:txPr>
        <c:crossAx val="64854272"/>
        <c:crosses val="autoZero"/>
        <c:crossBetween val="between"/>
        <c:majorUnit val="0.2"/>
      </c:valAx>
    </c:plotArea>
    <c:plotVisOnly val="1"/>
    <c:dispBlanksAs val="gap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tx>
        <c:rich>
          <a:bodyPr/>
          <a:lstStyle/>
          <a:p>
            <a:pPr>
              <a:defRPr sz="1600">
                <a:latin typeface="+mj-lt"/>
              </a:defRPr>
            </a:pPr>
            <a:r>
              <a:rPr lang="pt-BR" dirty="0"/>
              <a:t>Proporção de gestantes com prescrição de suplementação de sulfato ferroso e ácido </a:t>
            </a:r>
            <a:r>
              <a:rPr lang="pt-BR" dirty="0" smtClean="0"/>
              <a:t>fólico</a:t>
            </a:r>
          </a:p>
          <a:p>
            <a:pPr>
              <a:defRPr sz="1600">
                <a:latin typeface="+mj-lt"/>
              </a:defRPr>
            </a:pPr>
            <a:endParaRPr lang="pt-BR" dirty="0"/>
          </a:p>
        </c:rich>
      </c:tx>
      <c:layout>
        <c:manualLayout>
          <c:xMode val="edge"/>
          <c:yMode val="edge"/>
          <c:x val="0.10896265408980843"/>
          <c:y val="1.6958585798159183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gestantes com prescrição de suplementação de sulfato ferroso e ácido fólico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+mj-lt"/>
                  </a:defRPr>
                </a:pPr>
                <a:endParaRPr lang="pt-BR"/>
              </a:p>
            </c:txPr>
            <c:dLblPos val="outEnd"/>
            <c:showVal val="1"/>
          </c:dLbls>
          <c:cat>
            <c:strRef>
              <c:f>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Indicadores!$D$49:$G$49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Val val="1"/>
        </c:dLbls>
        <c:axId val="64905216"/>
        <c:axId val="64906752"/>
      </c:barChart>
      <c:catAx>
        <c:axId val="6490521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>
                <a:latin typeface="+mj-lt"/>
              </a:defRPr>
            </a:pPr>
            <a:endParaRPr lang="pt-BR"/>
          </a:p>
        </c:txPr>
        <c:crossAx val="64906752"/>
        <c:crosses val="autoZero"/>
        <c:auto val="1"/>
        <c:lblAlgn val="ctr"/>
        <c:lblOffset val="100"/>
      </c:catAx>
      <c:valAx>
        <c:axId val="64906752"/>
        <c:scaling>
          <c:orientation val="minMax"/>
          <c:max val="1"/>
        </c:scaling>
        <c:axPos val="l"/>
        <c:numFmt formatCode="0.0%" sourceLinked="1"/>
        <c:tickLblPos val="nextTo"/>
        <c:txPr>
          <a:bodyPr rot="0" vert="horz"/>
          <a:lstStyle/>
          <a:p>
            <a:pPr>
              <a:defRPr sz="1200">
                <a:latin typeface="+mj-lt"/>
              </a:defRPr>
            </a:pPr>
            <a:endParaRPr lang="pt-BR"/>
          </a:p>
        </c:txPr>
        <c:crossAx val="64905216"/>
        <c:crosses val="autoZero"/>
        <c:crossBetween val="between"/>
        <c:majorUnit val="0.2"/>
      </c:valAx>
    </c:plotArea>
    <c:plotVisOnly val="1"/>
    <c:dispBlanksAs val="gap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600" dirty="0"/>
              <a:t>Proporção de gestantes com solicitação de todos os exames em </a:t>
            </a:r>
            <a:r>
              <a:rPr lang="pt-BR" sz="1600" dirty="0" smtClean="0"/>
              <a:t>dia</a:t>
            </a:r>
          </a:p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 sz="1600" dirty="0"/>
          </a:p>
        </c:rich>
      </c:tx>
      <c:layout>
        <c:manualLayout>
          <c:xMode val="edge"/>
          <c:yMode val="edge"/>
          <c:x val="0.11669073806614083"/>
          <c:y val="1.9596588033428387E-2"/>
        </c:manualLayout>
      </c:layout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Indicadores!$C$67</c:f>
              <c:strCache>
                <c:ptCount val="1"/>
                <c:pt idx="0">
                  <c:v>Proporção de gestantes com solicitação de glicemia de jejum em dia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  <a:effectLst/>
          </c:spPr>
          <c:dLbls>
            <c:dLblPos val="outEnd"/>
            <c:showVal val="1"/>
          </c:dLbls>
          <c:cat>
            <c:strRef>
              <c:f>Indicadores!$D$66:$G$66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Indicadores!$D$67:$G$67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/>
        <c:axId val="64944000"/>
        <c:axId val="64945536"/>
      </c:barChart>
      <c:catAx>
        <c:axId val="649440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945536"/>
        <c:crosses val="autoZero"/>
        <c:auto val="1"/>
        <c:lblAlgn val="ctr"/>
        <c:lblOffset val="100"/>
      </c:catAx>
      <c:valAx>
        <c:axId val="64945536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9440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1600"/>
              <a:t>Proporção de gestantes com  o esquema das vacinas anti-tetânica e Hepatite B completos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Indicadores!$C$97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  <a:effectLst/>
          </c:spPr>
          <c:dLbls>
            <c:txPr>
              <a:bodyPr/>
              <a:lstStyle/>
              <a:p>
                <a:pPr>
                  <a:defRPr sz="1200"/>
                </a:pPr>
                <a:endParaRPr lang="pt-BR"/>
              </a:p>
            </c:txPr>
            <c:dLblPos val="outEnd"/>
            <c:showVal val="1"/>
          </c:dLbls>
          <c:cat>
            <c:strRef>
              <c:f>Indicadores!$D$96:$G$96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Indicadores!$D$97:$G$97</c:f>
              <c:numCache>
                <c:formatCode>0.0%</c:formatCode>
                <c:ptCount val="4"/>
                <c:pt idx="0">
                  <c:v>0.88461538461538469</c:v>
                </c:pt>
                <c:pt idx="1">
                  <c:v>0.90384615384615352</c:v>
                </c:pt>
                <c:pt idx="2">
                  <c:v>0.91666666666666652</c:v>
                </c:pt>
                <c:pt idx="3">
                  <c:v>0.89090909090909165</c:v>
                </c:pt>
              </c:numCache>
            </c:numRef>
          </c:val>
        </c:ser>
        <c:dLbls/>
        <c:axId val="65010688"/>
        <c:axId val="64496384"/>
      </c:barChart>
      <c:catAx>
        <c:axId val="650106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496384"/>
        <c:crosses val="autoZero"/>
        <c:auto val="1"/>
        <c:lblAlgn val="ctr"/>
        <c:lblOffset val="100"/>
      </c:catAx>
      <c:valAx>
        <c:axId val="64496384"/>
        <c:scaling>
          <c:orientation val="minMax"/>
          <c:max val="1"/>
          <c:min val="0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0106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9"/>
  <c:chart>
    <c:title>
      <c:tx>
        <c:rich>
          <a:bodyPr/>
          <a:lstStyle/>
          <a:p>
            <a:pPr>
              <a:defRPr sz="1600">
                <a:latin typeface="+mj-lt"/>
              </a:defRPr>
            </a:pPr>
            <a:r>
              <a:rPr lang="en-US" sz="1600" dirty="0" err="1">
                <a:latin typeface="+mj-lt"/>
              </a:rPr>
              <a:t>Proporção</a:t>
            </a:r>
            <a:r>
              <a:rPr lang="en-US" sz="1600" dirty="0">
                <a:latin typeface="+mj-lt"/>
              </a:rPr>
              <a:t> de </a:t>
            </a:r>
            <a:r>
              <a:rPr lang="en-US" sz="1600" dirty="0" err="1">
                <a:latin typeface="+mj-lt"/>
              </a:rPr>
              <a:t>mulheres</a:t>
            </a:r>
            <a:r>
              <a:rPr lang="en-US" sz="1600" dirty="0">
                <a:latin typeface="+mj-lt"/>
              </a:rPr>
              <a:t> com </a:t>
            </a:r>
            <a:r>
              <a:rPr lang="en-US" sz="1600" dirty="0" err="1">
                <a:latin typeface="+mj-lt"/>
              </a:rPr>
              <a:t>exame</a:t>
            </a:r>
            <a:r>
              <a:rPr lang="en-US" sz="1600" dirty="0">
                <a:latin typeface="+mj-lt"/>
              </a:rPr>
              <a:t> de </a:t>
            </a:r>
            <a:r>
              <a:rPr lang="en-US" sz="1600" dirty="0" err="1">
                <a:latin typeface="+mj-lt"/>
              </a:rPr>
              <a:t>puerério</a:t>
            </a:r>
            <a:r>
              <a:rPr lang="en-US" sz="1600" dirty="0">
                <a:latin typeface="+mj-lt"/>
              </a:rPr>
              <a:t> entre o 30º e o 42º </a:t>
            </a:r>
            <a:r>
              <a:rPr lang="en-US" sz="1600" dirty="0" err="1">
                <a:latin typeface="+mj-lt"/>
              </a:rPr>
              <a:t>dia</a:t>
            </a:r>
            <a:r>
              <a:rPr lang="en-US" sz="1600" dirty="0">
                <a:latin typeface="+mj-lt"/>
              </a:rPr>
              <a:t> do </a:t>
            </a:r>
            <a:r>
              <a:rPr lang="en-US" sz="1600" dirty="0" err="1" smtClean="0">
                <a:latin typeface="+mj-lt"/>
              </a:rPr>
              <a:t>pós-parto</a:t>
            </a:r>
            <a:endParaRPr lang="en-US" sz="1600" dirty="0" smtClean="0">
              <a:latin typeface="+mj-lt"/>
            </a:endParaRPr>
          </a:p>
          <a:p>
            <a:pPr>
              <a:defRPr sz="1600">
                <a:latin typeface="+mj-lt"/>
              </a:defRPr>
            </a:pPr>
            <a:endParaRPr lang="en-US" sz="1600" dirty="0">
              <a:latin typeface="+mj-lt"/>
            </a:endParaRPr>
          </a:p>
        </c:rich>
      </c:tx>
      <c:layout>
        <c:manualLayout>
          <c:xMode val="edge"/>
          <c:yMode val="edge"/>
          <c:x val="0.12171907947377343"/>
          <c:y val="1.6816879804066143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+mj-lt"/>
                  </a:defRPr>
                </a:pPr>
                <a:endParaRPr lang="pt-BR"/>
              </a:p>
            </c:txPr>
            <c:dLblPos val="outEnd"/>
            <c:showVal val="1"/>
          </c:dLbls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Val val="1"/>
        </c:dLbls>
        <c:axId val="48656768"/>
        <c:axId val="48658304"/>
      </c:barChart>
      <c:catAx>
        <c:axId val="4865676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pt-BR"/>
          </a:p>
        </c:txPr>
        <c:crossAx val="48658304"/>
        <c:crosses val="autoZero"/>
        <c:auto val="1"/>
        <c:lblAlgn val="ctr"/>
        <c:lblOffset val="100"/>
      </c:catAx>
      <c:valAx>
        <c:axId val="48658304"/>
        <c:scaling>
          <c:orientation val="minMax"/>
          <c:max val="1"/>
        </c:scaling>
        <c:axPos val="l"/>
        <c:numFmt formatCode="0%" sourceLinked="1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pt-BR"/>
          </a:p>
        </c:txPr>
        <c:crossAx val="48656768"/>
        <c:crosses val="autoZero"/>
        <c:crossBetween val="between"/>
        <c:majorUnit val="0.2"/>
      </c:valAx>
    </c:plotArea>
    <c:plotVisOnly val="1"/>
    <c:dispBlanksAs val="gap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800"/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035B8-44CD-4FAF-85D7-8F4C69CF9726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5BC35-60D8-4FA6-A2A5-0B463BFB795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57263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5BC35-60D8-4FA6-A2A5-0B463BFB7954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9640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5BC35-60D8-4FA6-A2A5-0B463BFB7954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29981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FD8D-2E9D-4658-9678-CFA8A0614949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6BA11-625E-42B7-A8F1-CD0269CA2A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FD8D-2E9D-4658-9678-CFA8A0614949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6BA11-625E-42B7-A8F1-CD0269CA2A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FD8D-2E9D-4658-9678-CFA8A0614949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6BA11-625E-42B7-A8F1-CD0269CA2A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FD8D-2E9D-4658-9678-CFA8A0614949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6BA11-625E-42B7-A8F1-CD0269CA2A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FD8D-2E9D-4658-9678-CFA8A0614949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6BA11-625E-42B7-A8F1-CD0269CA2A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FD8D-2E9D-4658-9678-CFA8A0614949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6BA11-625E-42B7-A8F1-CD0269CA2A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FD8D-2E9D-4658-9678-CFA8A0614949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6BA11-625E-42B7-A8F1-CD0269CA2A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FD8D-2E9D-4658-9678-CFA8A0614949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6BA11-625E-42B7-A8F1-CD0269CA2A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FD8D-2E9D-4658-9678-CFA8A0614949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6BA11-625E-42B7-A8F1-CD0269CA2A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FD8D-2E9D-4658-9678-CFA8A0614949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6BA11-625E-42B7-A8F1-CD0269CA2A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FD8D-2E9D-4658-9678-CFA8A0614949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06BA11-625E-42B7-A8F1-CD0269CA2A8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9CFD8D-2E9D-4658-9678-CFA8A0614949}" type="datetimeFigureOut">
              <a:rPr lang="pt-BR" smtClean="0"/>
              <a:pPr/>
              <a:t>20/08/2014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06BA11-625E-42B7-A8F1-CD0269CA2A86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2464296"/>
            <a:ext cx="8640960" cy="1828800"/>
          </a:xfrm>
        </p:spPr>
        <p:txBody>
          <a:bodyPr>
            <a:normAutofit fontScale="90000"/>
          </a:bodyPr>
          <a:lstStyle/>
          <a:p>
            <a:r>
              <a:rPr lang="pt-BR" dirty="0"/>
              <a:t>Melhoria </a:t>
            </a:r>
            <a:r>
              <a:rPr lang="pt-BR" dirty="0" smtClean="0"/>
              <a:t>da </a:t>
            </a:r>
            <a:r>
              <a:rPr lang="pt-BR" dirty="0"/>
              <a:t>atenção ao pré-natal e puerpério na UBS Recanto dos Humildes em São Paulo/SP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910" y="4357694"/>
            <a:ext cx="7854696" cy="1752600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Orientando: Marcos Rodrigues</a:t>
            </a:r>
          </a:p>
          <a:p>
            <a:r>
              <a:rPr lang="pt-BR" dirty="0" smtClean="0"/>
              <a:t>Orientadora: Suele</a:t>
            </a:r>
            <a:r>
              <a:rPr lang="pt-BR" dirty="0"/>
              <a:t> </a:t>
            </a:r>
            <a:r>
              <a:rPr lang="pt-BR" dirty="0" smtClean="0"/>
              <a:t>Manjourany Silva Duro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/>
              <a:t>Meta 2.1. Realizar busca ativa de 100% das gestantes faltosas às consultas de </a:t>
            </a:r>
            <a:r>
              <a:rPr lang="pt-BR" sz="2000" dirty="0" smtClean="0"/>
              <a:t>pré-natal.</a:t>
            </a:r>
            <a:endParaRPr lang="pt-BR" sz="2000" dirty="0"/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3266136412"/>
              </p:ext>
            </p:extLst>
          </p:nvPr>
        </p:nvGraphicFramePr>
        <p:xfrm>
          <a:off x="1043608" y="2708920"/>
          <a:ext cx="691276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/>
              <a:t>Meta 3.1. Realizar pelo menos um exame ginecológico por trimestre a 100% das gestantes durante o pré-natal. </a:t>
            </a:r>
          </a:p>
          <a:p>
            <a:endParaRPr lang="pt-BR" dirty="0"/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xmlns="" val="462103803"/>
              </p:ext>
            </p:extLst>
          </p:nvPr>
        </p:nvGraphicFramePr>
        <p:xfrm>
          <a:off x="971600" y="2780928"/>
          <a:ext cx="684076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/>
              <a:t>Meta 3.2. Garantir pelo menos um exame de mamas a 100% das gestantes durante o pré-natal. 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2618573824"/>
              </p:ext>
            </p:extLst>
          </p:nvPr>
        </p:nvGraphicFramePr>
        <p:xfrm>
          <a:off x="971600" y="2636912"/>
          <a:ext cx="705678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/>
              <a:t>Meta 3.3. Garantir a 100% das gestantes a prescrição de suplementação de sulfato ferroso e ácido fólico, conforme protocolo. </a:t>
            </a: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2666231791"/>
              </p:ext>
            </p:extLst>
          </p:nvPr>
        </p:nvGraphicFramePr>
        <p:xfrm>
          <a:off x="1187624" y="2852936"/>
          <a:ext cx="669674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/>
              <a:t>Metas 3.4. a 3.11. Garantir a 100% das gestantes os exames ABO-RH, hemoglobina/hematócrito, glicemia de jejum, VDRL, Urina tipo 1 com urocultura e antibiograma, testagem </a:t>
            </a:r>
            <a:r>
              <a:rPr lang="pt-BR" sz="2000" dirty="0" err="1"/>
              <a:t>anti-HIV</a:t>
            </a:r>
            <a:r>
              <a:rPr lang="pt-BR" sz="2000" dirty="0"/>
              <a:t>, sorologia para hepatite B (</a:t>
            </a:r>
            <a:r>
              <a:rPr lang="pt-BR" sz="2000" dirty="0" err="1"/>
              <a:t>HBsAg</a:t>
            </a:r>
            <a:r>
              <a:rPr lang="pt-BR" sz="2000" dirty="0"/>
              <a:t>), sorologia para toxoplasmose (</a:t>
            </a:r>
            <a:r>
              <a:rPr lang="pt-BR" sz="2000" dirty="0" err="1"/>
              <a:t>IgG</a:t>
            </a:r>
            <a:r>
              <a:rPr lang="pt-BR" sz="2000" dirty="0"/>
              <a:t> e </a:t>
            </a:r>
            <a:r>
              <a:rPr lang="pt-BR" sz="2000" dirty="0" err="1"/>
              <a:t>IgM</a:t>
            </a:r>
            <a:r>
              <a:rPr lang="pt-BR" sz="2000" dirty="0"/>
              <a:t>).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1252149829"/>
              </p:ext>
            </p:extLst>
          </p:nvPr>
        </p:nvGraphicFramePr>
        <p:xfrm>
          <a:off x="827584" y="3356992"/>
          <a:ext cx="734481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/>
              <a:t>Metas 3.12 e 3.13. Garantir que 100% das gestantes estejam com o esquema vacinal das vacinas </a:t>
            </a:r>
            <a:r>
              <a:rPr lang="pt-BR" sz="2000" dirty="0" err="1"/>
              <a:t>anti-tetânica</a:t>
            </a:r>
            <a:r>
              <a:rPr lang="pt-BR" sz="2000" dirty="0"/>
              <a:t> e hepatite B em dia. 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1931421281"/>
              </p:ext>
            </p:extLst>
          </p:nvPr>
        </p:nvGraphicFramePr>
        <p:xfrm>
          <a:off x="899592" y="2780928"/>
          <a:ext cx="712879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/>
              <a:t>Meta 3.15. Realizar exame de puerpério em 100% das gestantes entre o 30º e 42º dia do pós-parto.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1600095532"/>
              </p:ext>
            </p:extLst>
          </p:nvPr>
        </p:nvGraphicFramePr>
        <p:xfrm>
          <a:off x="971600" y="2708920"/>
          <a:ext cx="7128792" cy="3775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/>
              <a:t>Meta 4.1. Manter registro na ficha espelho de pré-natal/vacinação em 100% das gestantes.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705258444"/>
              </p:ext>
            </p:extLst>
          </p:nvPr>
        </p:nvGraphicFramePr>
        <p:xfrm>
          <a:off x="899592" y="2852936"/>
          <a:ext cx="712879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/>
              <a:t>Meta 5.1. Avaliar risco gestacional em 100% das gestantes, o risco deve ser avaliado desde a primeira consulta.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1303220743"/>
              </p:ext>
            </p:extLst>
          </p:nvPr>
        </p:nvGraphicFramePr>
        <p:xfrm>
          <a:off x="899592" y="2852936"/>
          <a:ext cx="712879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/>
              <a:t>Meta 6.1. Garantir orientação nutricional durante a gestação a 100% das gestantes. 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2460600357"/>
              </p:ext>
            </p:extLst>
          </p:nvPr>
        </p:nvGraphicFramePr>
        <p:xfrm>
          <a:off x="1043608" y="2708920"/>
          <a:ext cx="691276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O principal objetivo da atenção pré-natal e puerperal é acolher a mulher desde </a:t>
            </a:r>
          </a:p>
          <a:p>
            <a:pPr>
              <a:buNone/>
            </a:pPr>
            <a:r>
              <a:rPr lang="pt-BR" sz="3200" dirty="0" smtClean="0"/>
              <a:t>   o início da gravidez, assegurando, no fim da gestação, o nascimento de uma criança </a:t>
            </a:r>
          </a:p>
          <a:p>
            <a:pPr>
              <a:buNone/>
            </a:pPr>
            <a:r>
              <a:rPr lang="pt-BR" sz="3200" dirty="0" smtClean="0"/>
              <a:t>   saudável e a garantia do bem-estar materno e neonatal.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/>
              <a:t>Meta 6.2. Promover o aleitamento materno exclusivo a 100% das gestantes. 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2023996072"/>
              </p:ext>
            </p:extLst>
          </p:nvPr>
        </p:nvGraphicFramePr>
        <p:xfrm>
          <a:off x="1043608" y="2780928"/>
          <a:ext cx="691276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/>
              <a:t>Meta  6.3. Orientar 100% das gestantes sobre os cuidados com o recém-nascido (teste do pezinho, decúbito dorsal para dormir), as orientações devem ser dadas durante as </a:t>
            </a:r>
            <a:r>
              <a:rPr lang="pt-BR" sz="2000" dirty="0" smtClean="0"/>
              <a:t>consultas.</a:t>
            </a:r>
            <a:endParaRPr lang="pt-BR" sz="2000" dirty="0"/>
          </a:p>
          <a:p>
            <a:pPr marL="0" indent="0">
              <a:buNone/>
            </a:pPr>
            <a:r>
              <a:rPr lang="pt-BR" dirty="0"/>
              <a:t> 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631677852"/>
              </p:ext>
            </p:extLst>
          </p:nvPr>
        </p:nvGraphicFramePr>
        <p:xfrm>
          <a:off x="971600" y="3068960"/>
          <a:ext cx="720080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/>
              <a:t>Meta 6.4. Orientar 100% das gestantes sobre anticoncepção após o parto.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4277685387"/>
              </p:ext>
            </p:extLst>
          </p:nvPr>
        </p:nvGraphicFramePr>
        <p:xfrm>
          <a:off x="1043608" y="2636912"/>
          <a:ext cx="6696744" cy="350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/>
              <a:t>Meta 6.5. Orientar 100% das gestantes sobre os riscos do tabagismo e do uso de álcool e drogas na gestação, principalmente as adolescentes.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xmlns="" val="2632443883"/>
              </p:ext>
            </p:extLst>
          </p:nvPr>
        </p:nvGraphicFramePr>
        <p:xfrm>
          <a:off x="1043608" y="2708920"/>
          <a:ext cx="705678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0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Não foi possível realizar as ações referentes à saúde bucal, devido à falta de cirurgião dentista na equipe.</a:t>
            </a:r>
            <a:endParaRPr lang="pt-BR" sz="3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0609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4000" dirty="0" smtClean="0"/>
              <a:t>Ampliação da Cobertura de Gestantes;</a:t>
            </a:r>
          </a:p>
          <a:p>
            <a:endParaRPr lang="pt-BR" sz="4000" dirty="0"/>
          </a:p>
          <a:p>
            <a:r>
              <a:rPr lang="pt-BR" sz="4000" dirty="0" smtClean="0"/>
              <a:t>Capacitação da Equipe;</a:t>
            </a:r>
          </a:p>
          <a:p>
            <a:endParaRPr lang="pt-BR" sz="4000" dirty="0"/>
          </a:p>
          <a:p>
            <a:r>
              <a:rPr lang="pt-BR" sz="4000" dirty="0" smtClean="0"/>
              <a:t>Incorporação na Rotina de Trabalho;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 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700" dirty="0" smtClean="0"/>
              <a:t>Alta densidade demográfica</a:t>
            </a:r>
          </a:p>
          <a:p>
            <a:r>
              <a:rPr lang="pt-BR" sz="3700" dirty="0" smtClean="0"/>
              <a:t>Idade gestacional</a:t>
            </a:r>
          </a:p>
          <a:p>
            <a:r>
              <a:rPr lang="pt-BR" sz="3700" dirty="0" smtClean="0"/>
              <a:t>Alta rotatividade populacional</a:t>
            </a:r>
          </a:p>
          <a:p>
            <a:r>
              <a:rPr lang="pt-BR" sz="3700" dirty="0" smtClean="0"/>
              <a:t>Baixo índice educacional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6958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851648" cy="1828800"/>
          </a:xfrm>
        </p:spPr>
        <p:txBody>
          <a:bodyPr/>
          <a:lstStyle/>
          <a:p>
            <a:pPr algn="ctr"/>
            <a:r>
              <a:rPr lang="pt-BR" dirty="0" smtClean="0"/>
              <a:t>MUITO OBRIGADO!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4625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UBS Recanto dos Humildes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dirty="0" smtClean="0"/>
          </a:p>
          <a:p>
            <a:r>
              <a:rPr lang="pt-BR" sz="3200" dirty="0" smtClean="0"/>
              <a:t>Localizada em Perus – São Paulo;</a:t>
            </a:r>
          </a:p>
          <a:p>
            <a:pPr>
              <a:buNone/>
            </a:pPr>
            <a:endParaRPr lang="pt-BR" sz="3200" dirty="0" smtClean="0"/>
          </a:p>
          <a:p>
            <a:r>
              <a:rPr lang="pt-BR" sz="3200" dirty="0" smtClean="0"/>
              <a:t>34.780 usuários cadastrados </a:t>
            </a:r>
            <a:r>
              <a:rPr lang="pt-BR" sz="3200" dirty="0"/>
              <a:t>E</a:t>
            </a:r>
            <a:r>
              <a:rPr lang="pt-BR" sz="3200" dirty="0" smtClean="0"/>
              <a:t>SF;</a:t>
            </a:r>
          </a:p>
          <a:p>
            <a:pPr>
              <a:buNone/>
            </a:pPr>
            <a:endParaRPr lang="pt-BR" sz="3200" dirty="0" smtClean="0"/>
          </a:p>
          <a:p>
            <a:r>
              <a:rPr lang="pt-BR" sz="3200" dirty="0" smtClean="0"/>
              <a:t>179 gestantes</a:t>
            </a:r>
          </a:p>
          <a:p>
            <a:pPr>
              <a:buNone/>
            </a:pPr>
            <a:endParaRPr lang="pt-BR" sz="3200" dirty="0" smtClean="0"/>
          </a:p>
          <a:p>
            <a:r>
              <a:rPr lang="pt-BR" sz="3200" dirty="0" smtClean="0"/>
              <a:t>7 equipes para atendimento;</a:t>
            </a:r>
          </a:p>
          <a:p>
            <a:endParaRPr lang="pt-BR" sz="3200" dirty="0"/>
          </a:p>
          <a:p>
            <a:r>
              <a:rPr lang="pt-BR" sz="3200" dirty="0" smtClean="0"/>
              <a:t>Público alvo gestantes e puérperas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78900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sz="4000" dirty="0" smtClean="0"/>
          </a:p>
          <a:p>
            <a:r>
              <a:rPr lang="pt-BR" sz="4000" dirty="0" smtClean="0"/>
              <a:t>Melhorar a atenção ao Pré-Natal e Puerpério;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específicos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935480"/>
            <a:ext cx="8496944" cy="4517856"/>
          </a:xfrm>
        </p:spPr>
        <p:txBody>
          <a:bodyPr>
            <a:normAutofit fontScale="70000" lnSpcReduction="20000"/>
          </a:bodyPr>
          <a:lstStyle/>
          <a:p>
            <a:r>
              <a:rPr lang="pt-BR" sz="3600" dirty="0" smtClean="0"/>
              <a:t>Ampliar a cobertura</a:t>
            </a:r>
          </a:p>
          <a:p>
            <a:pPr marL="514350" indent="-514350">
              <a:buAutoNum type="arabicPeriod"/>
            </a:pPr>
            <a:endParaRPr lang="pt-BR" sz="3600" dirty="0" smtClean="0"/>
          </a:p>
          <a:p>
            <a:r>
              <a:rPr lang="pt-BR" sz="3600" dirty="0" smtClean="0"/>
              <a:t>Melhorar a adesão</a:t>
            </a:r>
          </a:p>
          <a:p>
            <a:endParaRPr lang="pt-BR" sz="3600" dirty="0" smtClean="0"/>
          </a:p>
          <a:p>
            <a:r>
              <a:rPr lang="pt-BR" sz="3600" dirty="0" smtClean="0"/>
              <a:t>Melhorar a qualidade da atenção</a:t>
            </a:r>
          </a:p>
          <a:p>
            <a:endParaRPr lang="pt-BR" sz="3600" dirty="0" smtClean="0"/>
          </a:p>
          <a:p>
            <a:r>
              <a:rPr lang="pt-BR" sz="3600" dirty="0"/>
              <a:t>Melhorar registro das informações</a:t>
            </a:r>
          </a:p>
          <a:p>
            <a:pPr>
              <a:buNone/>
            </a:pPr>
            <a:endParaRPr lang="pt-BR" sz="3600" dirty="0"/>
          </a:p>
          <a:p>
            <a:r>
              <a:rPr lang="pt-BR" sz="3600" dirty="0" smtClean="0"/>
              <a:t>Mapear </a:t>
            </a:r>
            <a:r>
              <a:rPr lang="pt-BR" sz="3600" dirty="0"/>
              <a:t>as gestantes de risco</a:t>
            </a:r>
          </a:p>
          <a:p>
            <a:pPr>
              <a:buNone/>
            </a:pPr>
            <a:endParaRPr lang="pt-BR" sz="3600" dirty="0"/>
          </a:p>
          <a:p>
            <a:r>
              <a:rPr lang="pt-BR" sz="3600" dirty="0" smtClean="0"/>
              <a:t>Promover </a:t>
            </a:r>
            <a:r>
              <a:rPr lang="pt-BR" sz="3600" dirty="0"/>
              <a:t>a saúde no pré-natal</a:t>
            </a:r>
          </a:p>
          <a:p>
            <a:endParaRPr lang="pt-BR" sz="3200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r>
              <a:rPr lang="pt-BR" sz="3200" dirty="0"/>
              <a:t>Relativas ao </a:t>
            </a:r>
            <a:r>
              <a:rPr lang="pt-BR" sz="3200" dirty="0" smtClean="0"/>
              <a:t>eixos de:</a:t>
            </a:r>
          </a:p>
          <a:p>
            <a:pPr lvl="1"/>
            <a:r>
              <a:rPr lang="pt-BR" sz="3000" dirty="0" smtClean="0"/>
              <a:t>Monitoramento </a:t>
            </a:r>
            <a:r>
              <a:rPr lang="pt-BR" sz="3000" dirty="0"/>
              <a:t>e </a:t>
            </a:r>
            <a:r>
              <a:rPr lang="pt-BR" sz="3000" dirty="0" smtClean="0"/>
              <a:t>avaliação;</a:t>
            </a:r>
          </a:p>
          <a:p>
            <a:pPr lvl="1"/>
            <a:r>
              <a:rPr lang="pt-BR" sz="3000" dirty="0" smtClean="0"/>
              <a:t>Organização e Gestão de Serviço;</a:t>
            </a:r>
          </a:p>
          <a:p>
            <a:pPr lvl="1"/>
            <a:r>
              <a:rPr lang="pt-BR" sz="3000" dirty="0" smtClean="0"/>
              <a:t>Qualificação da Prática Clínica;</a:t>
            </a:r>
          </a:p>
          <a:p>
            <a:pPr lvl="1"/>
            <a:r>
              <a:rPr lang="pt-BR" sz="3000" dirty="0" smtClean="0"/>
              <a:t>Engajamento público.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Realização do monitoramento através de indicadores;</a:t>
            </a:r>
          </a:p>
          <a:p>
            <a:endParaRPr lang="pt-BR" sz="3200" dirty="0"/>
          </a:p>
          <a:p>
            <a:r>
              <a:rPr lang="pt-BR" sz="3200" dirty="0" smtClean="0"/>
              <a:t>Manual Técnico de Protocolo e Ficha Espelho;</a:t>
            </a:r>
          </a:p>
          <a:p>
            <a:endParaRPr lang="pt-BR" sz="3200" dirty="0"/>
          </a:p>
          <a:p>
            <a:r>
              <a:rPr lang="pt-BR" sz="3200" dirty="0" smtClean="0"/>
              <a:t>Organização Registro Específico;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Meta 1.1. Ampliar a cobertura das gestantes residentes na área de abrangência da unidade de saúde que frequentam o programa de pré-natal na unidade de saúde para 100%.</a:t>
            </a:r>
          </a:p>
          <a:p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xmlns="" val="2516373497"/>
              </p:ext>
            </p:extLst>
          </p:nvPr>
        </p:nvGraphicFramePr>
        <p:xfrm>
          <a:off x="971600" y="2852936"/>
          <a:ext cx="691276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Meta 1.2. Garantir a captação de 100% das gestantes no primeiro trimestre de gestação. 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1744068729"/>
              </p:ext>
            </p:extLst>
          </p:nvPr>
        </p:nvGraphicFramePr>
        <p:xfrm>
          <a:off x="899592" y="2636912"/>
          <a:ext cx="705678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6401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2562</TotalTime>
  <Words>748</Words>
  <Application>Microsoft Office PowerPoint</Application>
  <PresentationFormat>Apresentação na tela (4:3)</PresentationFormat>
  <Paragraphs>115</Paragraphs>
  <Slides>27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Fluxo</vt:lpstr>
      <vt:lpstr>Melhoria da atenção ao pré-natal e puerpério na UBS Recanto dos Humildes em São Paulo/SP</vt:lpstr>
      <vt:lpstr>Introdução</vt:lpstr>
      <vt:lpstr>UBS Recanto dos Humildes</vt:lpstr>
      <vt:lpstr>Objetivo geral</vt:lpstr>
      <vt:lpstr>Objetivos específicos</vt:lpstr>
      <vt:lpstr>Ações</vt:lpstr>
      <vt:lpstr>Logística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Reflexão crítica</vt:lpstr>
      <vt:lpstr>MUITO 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Usuario</cp:lastModifiedBy>
  <cp:revision>34</cp:revision>
  <dcterms:created xsi:type="dcterms:W3CDTF">2014-06-29T21:04:39Z</dcterms:created>
  <dcterms:modified xsi:type="dcterms:W3CDTF">2014-08-20T21:53:53Z</dcterms:modified>
</cp:coreProperties>
</file>