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5" r:id="rId5"/>
    <p:sldId id="271" r:id="rId6"/>
    <p:sldId id="276" r:id="rId7"/>
    <p:sldId id="275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9" r:id="rId18"/>
    <p:sldId id="290" r:id="rId19"/>
    <p:sldId id="297" r:id="rId20"/>
    <p:sldId id="292" r:id="rId21"/>
    <p:sldId id="294" r:id="rId22"/>
    <p:sldId id="295" r:id="rId23"/>
    <p:sldId id="296" r:id="rId24"/>
    <p:sldId id="291" r:id="rId2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UCRAM\Documents\UNA-SUS\T7%20Unidade%203\semana%2015\TAREFAS\PLANILHA%20DE%20COLETA%20DE%20DADOS%20FINA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UCRAM\Documents\UNA-SUS\T7%20Unidade%203\semana%2015\TAREFAS\PLANILHA%20DE%20COLETA%20DE%20DADOS%20FINA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UCRAM\Documents\UNA-SUS\T7%20Unidade%203\semana%2015\TAREFAS\PLANILHA%20DE%20COLETA%20DE%20DADOS%20FINA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UCRAM\Documents\UNA-SUS\T7%20Unidade%203\semana%2015\TAREFAS\PLANILHA%20DE%20COLETA%20DE%20DADOS%20FINA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UCRAM\Documents\UNA-SUS\T7%20Unidade%203\semana%2015\TAREFAS\PLANILHA%20DE%20COLETA%20DE%20DADOS%20FINA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UCRAM\Documents\UNA-SUS\T7%20Unidade%203\semana%2015\TAREFAS\PLANILHA%20DE%20COLETA%20DE%20DADOS%20FINA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UCRAM\Documents\UNA-SUS\T7%20Unidade%203\semana%2015\TAREFAS\PLANILHA%20DE%20COLETA%20DE%20DADOS%20FIN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Proporção de crianças entre zero e 72 meses inscritas no programa da unidade de saúde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050">
                      <a:solidFill>
                        <a:schemeClr val="tx1"/>
                      </a:solidFill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0.21538461538461501</c:v>
                </c:pt>
                <c:pt idx="1">
                  <c:v>0.41538461538461602</c:v>
                </c:pt>
                <c:pt idx="2">
                  <c:v>0.72307692307692295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243328"/>
        <c:axId val="34244864"/>
      </c:barChart>
      <c:catAx>
        <c:axId val="34243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s-ES"/>
          </a:p>
        </c:txPr>
        <c:crossAx val="34244864"/>
        <c:crosses val="autoZero"/>
        <c:auto val="1"/>
        <c:lblAlgn val="ctr"/>
        <c:lblOffset val="100"/>
        <c:noMultiLvlLbl val="0"/>
      </c:catAx>
      <c:valAx>
        <c:axId val="3424486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s-ES"/>
          </a:p>
        </c:txPr>
        <c:crossAx val="3424332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 panose="020B0604020202020204" pitchFamily="34" charset="0"/>
          <a:ea typeface="Calibri"/>
          <a:cs typeface="Arial" panose="020B0604020202020204" pitchFamily="34" charset="0"/>
        </a:defRPr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Indicadores!$C$34</c:f>
              <c:strCache>
                <c:ptCount val="1"/>
                <c:pt idx="0">
                  <c:v>Proporção de crianças com vacinação em dia para a idade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Indicadores!$D$33:$G$33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Indicadores!$D$34:$G$34</c:f>
              <c:numCache>
                <c:formatCode>0.0%</c:formatCode>
                <c:ptCount val="4"/>
                <c:pt idx="0">
                  <c:v>0.92857142857142905</c:v>
                </c:pt>
                <c:pt idx="1">
                  <c:v>1</c:v>
                </c:pt>
                <c:pt idx="2">
                  <c:v>0.96808510638297895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635392"/>
        <c:axId val="38636928"/>
      </c:barChart>
      <c:catAx>
        <c:axId val="38635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38636928"/>
        <c:crosses val="autoZero"/>
        <c:auto val="1"/>
        <c:lblAlgn val="ctr"/>
        <c:lblOffset val="100"/>
        <c:noMultiLvlLbl val="0"/>
      </c:catAx>
      <c:valAx>
        <c:axId val="3863692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3863539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Indicadores!$C$40</c:f>
              <c:strCache>
                <c:ptCount val="1"/>
                <c:pt idx="0">
                  <c:v>Proporção de crianças de 6 a 24 meses com suplementação de ferro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Indicadores!$D$39:$G$39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Indicadores!$D$40:$G$40</c:f>
              <c:numCache>
                <c:formatCode>0.0%</c:formatCode>
                <c:ptCount val="4"/>
                <c:pt idx="0">
                  <c:v>0.6</c:v>
                </c:pt>
                <c:pt idx="1">
                  <c:v>0.73333333333333295</c:v>
                </c:pt>
                <c:pt idx="2">
                  <c:v>0.83333333333333304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534208"/>
        <c:axId val="43535744"/>
      </c:barChart>
      <c:catAx>
        <c:axId val="43534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43535744"/>
        <c:crosses val="autoZero"/>
        <c:auto val="1"/>
        <c:lblAlgn val="ctr"/>
        <c:lblOffset val="100"/>
        <c:noMultiLvlLbl val="0"/>
      </c:catAx>
      <c:valAx>
        <c:axId val="4353574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4353420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Indicadores!$C$46</c:f>
              <c:strCache>
                <c:ptCount val="1"/>
                <c:pt idx="0">
                  <c:v>Proporção de crianças com triagem auditiva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Indicadores!$D$45:$G$45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Indicadores!$D$46:$G$46</c:f>
              <c:numCache>
                <c:formatCode>0.0%</c:formatCode>
                <c:ptCount val="4"/>
                <c:pt idx="0">
                  <c:v>0.17857142857142899</c:v>
                </c:pt>
                <c:pt idx="1">
                  <c:v>0.203703703703704</c:v>
                </c:pt>
                <c:pt idx="2">
                  <c:v>0.170212765957447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587840"/>
        <c:axId val="43593728"/>
      </c:barChart>
      <c:catAx>
        <c:axId val="43587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43593728"/>
        <c:crosses val="autoZero"/>
        <c:auto val="1"/>
        <c:lblAlgn val="ctr"/>
        <c:lblOffset val="100"/>
        <c:noMultiLvlLbl val="0"/>
      </c:catAx>
      <c:valAx>
        <c:axId val="4359372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4358784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Indicadores!$C$57</c:f>
              <c:strCache>
                <c:ptCount val="1"/>
                <c:pt idx="0">
                  <c:v>Proporção de crianças entre 6 e 72 meses com avaliação de necessidade de atendimento odontológico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Indicadores!$D$56:$G$56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Indicadores!$D$57:$G$57</c:f>
              <c:numCache>
                <c:formatCode>0.0%</c:formatCode>
                <c:ptCount val="4"/>
                <c:pt idx="0">
                  <c:v>0.95652173913043503</c:v>
                </c:pt>
                <c:pt idx="1">
                  <c:v>0.97959183673469397</c:v>
                </c:pt>
                <c:pt idx="2">
                  <c:v>0.98795180722891596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632896"/>
        <c:axId val="43642880"/>
      </c:barChart>
      <c:catAx>
        <c:axId val="43632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43642880"/>
        <c:crosses val="autoZero"/>
        <c:auto val="1"/>
        <c:lblAlgn val="ctr"/>
        <c:lblOffset val="100"/>
        <c:noMultiLvlLbl val="0"/>
      </c:catAx>
      <c:valAx>
        <c:axId val="4364288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4363289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Indicadores!$C$62</c:f>
              <c:strCache>
                <c:ptCount val="1"/>
                <c:pt idx="0">
                  <c:v>Proporção de crianças de 6 a 72 meses com primeira consulta odontológica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0"/>
              <c:layout>
                <c:manualLayout>
                  <c:x val="-1.974448460365530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9488969207310248E-3"/>
                  <c:y val="-2.0188521580257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97444846036544E-3"/>
                  <c:y val="1.34590143868385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Indicadores!$D$61:$G$61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Indicadores!$D$62:$G$62</c:f>
              <c:numCache>
                <c:formatCode>0.0%</c:formatCode>
                <c:ptCount val="4"/>
                <c:pt idx="0">
                  <c:v>4.3478260869565202E-2</c:v>
                </c:pt>
                <c:pt idx="1">
                  <c:v>8.1632653061224497E-2</c:v>
                </c:pt>
                <c:pt idx="2">
                  <c:v>0.156626506024096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739392"/>
        <c:axId val="43765760"/>
      </c:barChart>
      <c:catAx>
        <c:axId val="43739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43765760"/>
        <c:crosses val="autoZero"/>
        <c:auto val="1"/>
        <c:lblAlgn val="ctr"/>
        <c:lblOffset val="100"/>
        <c:noMultiLvlLbl val="0"/>
      </c:catAx>
      <c:valAx>
        <c:axId val="4376576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4373939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Indicadores!$C$95</c:f>
              <c:strCache>
                <c:ptCount val="1"/>
                <c:pt idx="0">
                  <c:v>Número de crianças colocadas para mamar durante a primeira consulta.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Indicadores!$D$94:$G$94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Indicadores!$D$95:$G$95</c:f>
              <c:numCache>
                <c:formatCode>0.0%</c:formatCode>
                <c:ptCount val="4"/>
                <c:pt idx="0">
                  <c:v>0.14285714285714299</c:v>
                </c:pt>
                <c:pt idx="1">
                  <c:v>0.148148148148148</c:v>
                </c:pt>
                <c:pt idx="2">
                  <c:v>0.21276595744680901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793792"/>
        <c:axId val="43820160"/>
      </c:barChart>
      <c:catAx>
        <c:axId val="43793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43820160"/>
        <c:crosses val="autoZero"/>
        <c:auto val="1"/>
        <c:lblAlgn val="ctr"/>
        <c:lblOffset val="100"/>
        <c:noMultiLvlLbl val="0"/>
      </c:catAx>
      <c:valAx>
        <c:axId val="4382016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ES"/>
          </a:p>
        </c:txPr>
        <c:crossAx val="4379379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DCE-4F07-446A-8152-139708079306}" type="datetimeFigureOut">
              <a:rPr lang="pt-BR" smtClean="0"/>
              <a:t>14/08/2015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B352-62D4-4DCE-B91C-CD90B12130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1314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DCE-4F07-446A-8152-139708079306}" type="datetimeFigureOut">
              <a:rPr lang="pt-BR" smtClean="0"/>
              <a:t>14/08/2015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B352-62D4-4DCE-B91C-CD90B12130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7869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DCE-4F07-446A-8152-139708079306}" type="datetimeFigureOut">
              <a:rPr lang="pt-BR" smtClean="0"/>
              <a:t>14/08/2015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B352-62D4-4DCE-B91C-CD90B12130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0853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DCE-4F07-446A-8152-139708079306}" type="datetimeFigureOut">
              <a:rPr lang="pt-BR" smtClean="0"/>
              <a:t>14/08/2015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B352-62D4-4DCE-B91C-CD90B12130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510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DCE-4F07-446A-8152-139708079306}" type="datetimeFigureOut">
              <a:rPr lang="pt-BR" smtClean="0"/>
              <a:t>14/08/2015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B352-62D4-4DCE-B91C-CD90B12130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0011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DCE-4F07-446A-8152-139708079306}" type="datetimeFigureOut">
              <a:rPr lang="pt-BR" smtClean="0"/>
              <a:t>14/08/2015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B352-62D4-4DCE-B91C-CD90B12130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0842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DCE-4F07-446A-8152-139708079306}" type="datetimeFigureOut">
              <a:rPr lang="pt-BR" smtClean="0"/>
              <a:t>14/08/2015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B352-62D4-4DCE-B91C-CD90B12130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160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DCE-4F07-446A-8152-139708079306}" type="datetimeFigureOut">
              <a:rPr lang="pt-BR" smtClean="0"/>
              <a:t>14/08/2015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B352-62D4-4DCE-B91C-CD90B12130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002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DCE-4F07-446A-8152-139708079306}" type="datetimeFigureOut">
              <a:rPr lang="pt-BR" smtClean="0"/>
              <a:t>14/08/2015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B352-62D4-4DCE-B91C-CD90B12130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8033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DCE-4F07-446A-8152-139708079306}" type="datetimeFigureOut">
              <a:rPr lang="pt-BR" smtClean="0"/>
              <a:t>14/08/2015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B352-62D4-4DCE-B91C-CD90B12130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153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DDCE-4F07-446A-8152-139708079306}" type="datetimeFigureOut">
              <a:rPr lang="pt-BR" smtClean="0"/>
              <a:t>14/08/2015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B352-62D4-4DCE-B91C-CD90B12130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4191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8DDCE-4F07-446A-8152-139708079306}" type="datetimeFigureOut">
              <a:rPr lang="pt-BR" smtClean="0"/>
              <a:t>14/08/2015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1B352-62D4-4DCE-B91C-CD90B12130C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6303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pt.wikipedia.org/wiki/Quil%C3%B3metro_quadrado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00743" y="79047"/>
            <a:ext cx="11190514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 algn="ctr"/>
            <a:r>
              <a:rPr lang="pt-BR" sz="1600" b="1" dirty="0"/>
              <a:t>UNIVERSIDADE ABERTA DO SUS</a:t>
            </a:r>
            <a:endParaRPr lang="pt-BR" sz="1600" dirty="0"/>
          </a:p>
          <a:p>
            <a:pPr algn="ctr"/>
            <a:r>
              <a:rPr lang="pt-BR" sz="1600" b="1" dirty="0"/>
              <a:t>UNIVERSIDADE FEDERAL DE PELOTAS</a:t>
            </a:r>
            <a:endParaRPr lang="pt-BR" sz="1600" dirty="0"/>
          </a:p>
          <a:p>
            <a:pPr algn="ctr"/>
            <a:r>
              <a:rPr lang="pt-BR" sz="1600" b="1" dirty="0"/>
              <a:t>Especialização em Saúde da Família</a:t>
            </a:r>
            <a:endParaRPr lang="pt-BR" sz="1600" dirty="0"/>
          </a:p>
          <a:p>
            <a:pPr algn="ctr"/>
            <a:r>
              <a:rPr lang="pt-BR" sz="1600" b="1" dirty="0"/>
              <a:t>Modalidade a Distância</a:t>
            </a:r>
            <a:endParaRPr lang="pt-BR" sz="1600" dirty="0"/>
          </a:p>
          <a:p>
            <a:pPr algn="ctr"/>
            <a:r>
              <a:rPr lang="pt-BR" sz="1600" b="1" dirty="0"/>
              <a:t>Turma 7</a:t>
            </a:r>
            <a:endParaRPr lang="pt-BR" sz="160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60612" y="2092169"/>
            <a:ext cx="10461812" cy="2387600"/>
          </a:xfrm>
        </p:spPr>
        <p:txBody>
          <a:bodyPr>
            <a:noAutofit/>
          </a:bodyPr>
          <a:lstStyle/>
          <a:p>
            <a:r>
              <a:rPr lang="pt-BR" sz="4000" b="1" dirty="0"/>
              <a:t>Implementação do Programa de Atenção à Saúde da Criança entre zero e 72 meses na </a:t>
            </a:r>
            <a:r>
              <a:rPr lang="pt-BR" sz="4000" b="1" dirty="0" smtClean="0"/>
              <a:t>Unidade de Saúde da Família </a:t>
            </a:r>
            <a:r>
              <a:rPr lang="pt-BR" sz="4000" b="1" dirty="0"/>
              <a:t>RURAL, Santo Antônio das Missões, </a:t>
            </a:r>
            <a:r>
              <a:rPr lang="pt-BR" sz="4000" b="1" dirty="0" smtClean="0"/>
              <a:t>RS</a:t>
            </a: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745471"/>
            <a:ext cx="9144000" cy="552667"/>
          </a:xfrm>
        </p:spPr>
        <p:txBody>
          <a:bodyPr>
            <a:normAutofit/>
          </a:bodyPr>
          <a:lstStyle/>
          <a:p>
            <a:r>
              <a:rPr lang="pt-BR" sz="2800" b="1" dirty="0"/>
              <a:t>Marcus Vinicius </a:t>
            </a:r>
            <a:r>
              <a:rPr lang="pt-BR" sz="2800" b="1" dirty="0" err="1" smtClean="0"/>
              <a:t>Hettwer</a:t>
            </a:r>
            <a:endParaRPr lang="pt-BR" sz="2800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635374" y="279108"/>
            <a:ext cx="1104900" cy="11201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460813" y="5540186"/>
            <a:ext cx="7247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Orientadora: </a:t>
            </a:r>
            <a:r>
              <a:rPr lang="pt-BR" sz="2000" b="1" dirty="0"/>
              <a:t>Rosângela de Leon Veleda de </a:t>
            </a:r>
            <a:r>
              <a:rPr lang="pt-BR" sz="2000" b="1" dirty="0" smtClean="0"/>
              <a:t>Souza</a:t>
            </a:r>
            <a:endParaRPr lang="pt-BR" sz="20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4935071" y="6306671"/>
            <a:ext cx="2353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Pelotas, </a:t>
            </a:r>
            <a:r>
              <a:rPr lang="pt-BR" b="1" dirty="0" smtClean="0"/>
              <a:t>2015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29045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3065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pt-BR" sz="3200" b="1" dirty="0"/>
              <a:t>Objetivo 2: Melhorar a qualidade de atendimento à criança.</a:t>
            </a:r>
            <a:r>
              <a:rPr lang="pt-BR" sz="3200" dirty="0"/>
              <a:t/>
            </a:r>
            <a:br>
              <a:rPr lang="pt-BR" sz="3200" dirty="0"/>
            </a:br>
            <a:r>
              <a:rPr lang="pt-BR" sz="3200" b="1" dirty="0" smtClean="0"/>
              <a:t>Meta </a:t>
            </a:r>
            <a:r>
              <a:rPr lang="pt-BR" sz="3200" b="1" dirty="0"/>
              <a:t>2.7:</a:t>
            </a:r>
            <a:r>
              <a:rPr lang="pt-BR" sz="3200" dirty="0"/>
              <a:t> Realizar suplementação de ferro em 100% das crianças de 6 a 24 meses</a:t>
            </a:r>
            <a:r>
              <a:rPr lang="pt-BR" sz="3200" dirty="0" smtClean="0"/>
              <a:t>.</a:t>
            </a:r>
            <a:endParaRPr lang="pt-BR" sz="32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600074657"/>
              </p:ext>
            </p:extLst>
          </p:nvPr>
        </p:nvGraphicFramePr>
        <p:xfrm>
          <a:off x="2761129" y="1715762"/>
          <a:ext cx="6669741" cy="3630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37882" y="5593977"/>
            <a:ext cx="11134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Evolução mensal do indicador de proporção de crianças de 6 a 24 meses com suplementação de </a:t>
            </a:r>
            <a:r>
              <a:rPr lang="pt-BR" dirty="0" smtClean="0"/>
              <a:t>ferro da </a:t>
            </a:r>
            <a:r>
              <a:rPr lang="pt-BR" dirty="0"/>
              <a:t>Unidade de Saúde Rural, Santo Antônio das Missões/ RS, 2015.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684493" y="4034117"/>
            <a:ext cx="632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n=6</a:t>
            </a:r>
          </a:p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d=10</a:t>
            </a:r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235387" y="3419218"/>
            <a:ext cx="632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n=11</a:t>
            </a:r>
          </a:p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d=15</a:t>
            </a:r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745940" y="2471212"/>
            <a:ext cx="632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n=20</a:t>
            </a:r>
          </a:p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d=24</a:t>
            </a:r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43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9973"/>
            <a:ext cx="10515600" cy="1325563"/>
          </a:xfrm>
        </p:spPr>
        <p:txBody>
          <a:bodyPr>
            <a:normAutofit/>
          </a:bodyPr>
          <a:lstStyle/>
          <a:p>
            <a:r>
              <a:rPr lang="pt-BR" sz="3200" b="1" dirty="0"/>
              <a:t>Objetivo 2: Melhorar a qualidade de atendimento à criança.</a:t>
            </a:r>
            <a:r>
              <a:rPr lang="pt-BR" sz="3200" dirty="0"/>
              <a:t/>
            </a:r>
            <a:br>
              <a:rPr lang="pt-BR" sz="3200" dirty="0"/>
            </a:br>
            <a:r>
              <a:rPr lang="pt-BR" sz="3200" b="1" dirty="0" smtClean="0"/>
              <a:t>Meta </a:t>
            </a:r>
            <a:r>
              <a:rPr lang="pt-BR" sz="3200" b="1" dirty="0"/>
              <a:t>2.8:</a:t>
            </a:r>
            <a:r>
              <a:rPr lang="pt-BR" sz="3200" dirty="0"/>
              <a:t> Realizar triagem auditiva em 100% das crianças</a:t>
            </a:r>
            <a:r>
              <a:rPr lang="pt-BR" sz="3200" dirty="0" smtClean="0"/>
              <a:t>.</a:t>
            </a:r>
            <a:endParaRPr lang="pt-BR" sz="32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3110389527"/>
              </p:ext>
            </p:extLst>
          </p:nvPr>
        </p:nvGraphicFramePr>
        <p:xfrm>
          <a:off x="2646829" y="1633817"/>
          <a:ext cx="6898341" cy="3590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37882" y="5593977"/>
            <a:ext cx="11134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Evolução mensal do indicador de proporção de crianças com triagem auditiva da Unidade de Saúde Rural, Santo Antônio das Missões/ RS, 2015.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617258" y="4384507"/>
            <a:ext cx="632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n=5</a:t>
            </a:r>
          </a:p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d=28</a:t>
            </a:r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181600" y="4387731"/>
            <a:ext cx="632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n=11</a:t>
            </a:r>
          </a:p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d=54</a:t>
            </a:r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745942" y="4379515"/>
            <a:ext cx="632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n=16</a:t>
            </a:r>
          </a:p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d=94</a:t>
            </a:r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05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95835"/>
            <a:ext cx="10515600" cy="1331260"/>
          </a:xfrm>
        </p:spPr>
        <p:txBody>
          <a:bodyPr>
            <a:normAutofit fontScale="92500" lnSpcReduction="20000"/>
          </a:bodyPr>
          <a:lstStyle/>
          <a:p>
            <a:r>
              <a:rPr lang="pt-BR" sz="2400" b="1" dirty="0"/>
              <a:t>Objetivo 2: Melhorar a qualidade de atendimento à criança</a:t>
            </a:r>
            <a:r>
              <a:rPr lang="pt-BR" sz="2400" b="1" dirty="0" smtClean="0"/>
              <a:t>.</a:t>
            </a:r>
            <a:endParaRPr lang="pt-BR" sz="2400" dirty="0" smtClean="0"/>
          </a:p>
          <a:p>
            <a:r>
              <a:rPr lang="pt-BR" sz="2400" b="1" dirty="0" smtClean="0"/>
              <a:t>Meta </a:t>
            </a:r>
            <a:r>
              <a:rPr lang="pt-BR" sz="2400" b="1" dirty="0"/>
              <a:t>2.9:</a:t>
            </a:r>
            <a:r>
              <a:rPr lang="pt-BR" sz="2400" dirty="0"/>
              <a:t> Realizar teste do pezinho em 100% das crianças até 7 dias de vida.</a:t>
            </a:r>
          </a:p>
          <a:p>
            <a:r>
              <a:rPr lang="pt-BR" sz="2400" b="1" dirty="0"/>
              <a:t>Meta 2.10:</a:t>
            </a:r>
            <a:r>
              <a:rPr lang="pt-BR" sz="2400" dirty="0"/>
              <a:t> Realizar avalição da necessidade de atendimento odontológico em 100 % das crianças de 6 a 72 meses.</a:t>
            </a:r>
          </a:p>
          <a:p>
            <a:endParaRPr lang="pt-BR" sz="24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947224232"/>
              </p:ext>
            </p:extLst>
          </p:nvPr>
        </p:nvGraphicFramePr>
        <p:xfrm>
          <a:off x="2743201" y="1831041"/>
          <a:ext cx="6750424" cy="3843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37882" y="5674659"/>
            <a:ext cx="11134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Evolução mensal do indicador de proporção de crianças entre 6 e 72 meses com avaliação de necessidade de atendimento odontológico da Unidade de Saúde Rural, Santo Antônio das Missões/ RS, 2015.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684493" y="4034117"/>
            <a:ext cx="632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n=22</a:t>
            </a:r>
          </a:p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d=23</a:t>
            </a:r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235387" y="3419218"/>
            <a:ext cx="632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n=48</a:t>
            </a:r>
          </a:p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d=49</a:t>
            </a:r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745940" y="2471212"/>
            <a:ext cx="632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n=82</a:t>
            </a:r>
          </a:p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d=83</a:t>
            </a:r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41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363071"/>
            <a:ext cx="10515600" cy="1317811"/>
          </a:xfrm>
        </p:spPr>
        <p:txBody>
          <a:bodyPr>
            <a:normAutofit fontScale="77500" lnSpcReduction="20000"/>
          </a:bodyPr>
          <a:lstStyle/>
          <a:p>
            <a:r>
              <a:rPr lang="pt-BR" b="1" dirty="0"/>
              <a:t>Objetivo 2: Melhorar a qualidade de atendimento à criança.</a:t>
            </a:r>
            <a:endParaRPr lang="pt-BR" dirty="0"/>
          </a:p>
          <a:p>
            <a:r>
              <a:rPr lang="pt-BR" b="1" dirty="0" smtClean="0"/>
              <a:t>Meta </a:t>
            </a:r>
            <a:r>
              <a:rPr lang="pt-BR" b="1" dirty="0"/>
              <a:t>2.11.</a:t>
            </a:r>
            <a:r>
              <a:rPr lang="pt-BR" dirty="0"/>
              <a:t> Realizaram o teste do olhinho a 100% das crianças até um mês de vida.</a:t>
            </a:r>
          </a:p>
          <a:p>
            <a:r>
              <a:rPr lang="pt-BR" b="1" dirty="0"/>
              <a:t>Meta 2.12:</a:t>
            </a:r>
            <a:r>
              <a:rPr lang="pt-BR" dirty="0"/>
              <a:t> Realizar primeira consulta odontológica em 100% das crianças de 6 a 72 meses de idade moradoras da área de abrangência.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342526205"/>
              </p:ext>
            </p:extLst>
          </p:nvPr>
        </p:nvGraphicFramePr>
        <p:xfrm>
          <a:off x="2716307" y="1680882"/>
          <a:ext cx="6432176" cy="37744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37882" y="5674659"/>
            <a:ext cx="11134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Evolução mensal do indicador de proporção de crianças entre 6 e 72 meses com primeira consulta odontológico da Unidade de Saúde Rural, Santo Antônio das Missões/ RS, 2015.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630705" y="3927309"/>
            <a:ext cx="632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n=1</a:t>
            </a:r>
          </a:p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d=23</a:t>
            </a:r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080747" y="3922317"/>
            <a:ext cx="632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n=4</a:t>
            </a:r>
          </a:p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d=49</a:t>
            </a:r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530790" y="3922317"/>
            <a:ext cx="632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n=13</a:t>
            </a:r>
          </a:p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d=83</a:t>
            </a:r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82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712694"/>
            <a:ext cx="10515600" cy="5464269"/>
          </a:xfrm>
        </p:spPr>
        <p:txBody>
          <a:bodyPr>
            <a:normAutofit lnSpcReduction="10000"/>
          </a:bodyPr>
          <a:lstStyle/>
          <a:p>
            <a:r>
              <a:rPr lang="pt-BR" b="1" dirty="0"/>
              <a:t>Objetivo 3: Melhorar a adesão ao programa de Saúde da </a:t>
            </a:r>
            <a:r>
              <a:rPr lang="pt-BR" b="1" dirty="0" smtClean="0"/>
              <a:t>Criança</a:t>
            </a:r>
            <a:endParaRPr lang="pt-BR" dirty="0"/>
          </a:p>
          <a:p>
            <a:r>
              <a:rPr lang="pt-BR" b="1" dirty="0"/>
              <a:t>Meta 3.1:</a:t>
            </a:r>
            <a:r>
              <a:rPr lang="pt-BR" dirty="0"/>
              <a:t> Fazer busca ativa de 100% das crianças faltosas às consultas</a:t>
            </a:r>
            <a:r>
              <a:rPr lang="pt-BR" dirty="0" smtClean="0"/>
              <a:t>.</a:t>
            </a:r>
          </a:p>
          <a:p>
            <a:r>
              <a:rPr lang="pt-BR" b="1" dirty="0"/>
              <a:t>Objetivo 4: Melhorar o registro das informações</a:t>
            </a:r>
            <a:r>
              <a:rPr lang="pt-BR" b="1" dirty="0" smtClean="0"/>
              <a:t>.</a:t>
            </a:r>
            <a:endParaRPr lang="pt-BR" dirty="0"/>
          </a:p>
          <a:p>
            <a:r>
              <a:rPr lang="pt-BR" b="1" dirty="0"/>
              <a:t>Meta 4.1:</a:t>
            </a:r>
            <a:r>
              <a:rPr lang="pt-BR" dirty="0"/>
              <a:t> Manter registro na ficha espelho de saúde da criança/ vacinação de 100% das crianças que consultam no serviço</a:t>
            </a:r>
            <a:r>
              <a:rPr lang="pt-BR" dirty="0" smtClean="0"/>
              <a:t>.</a:t>
            </a:r>
          </a:p>
          <a:p>
            <a:r>
              <a:rPr lang="pt-BR" b="1" dirty="0"/>
              <a:t>Objetivo 5: Mapear as crianças de risco pertencentes à área de abrangência</a:t>
            </a:r>
            <a:r>
              <a:rPr lang="pt-BR" b="1" dirty="0" smtClean="0"/>
              <a:t>.</a:t>
            </a:r>
            <a:endParaRPr lang="pt-BR" dirty="0"/>
          </a:p>
          <a:p>
            <a:r>
              <a:rPr lang="pt-BR" b="1" dirty="0"/>
              <a:t>Meta 5.1:</a:t>
            </a:r>
            <a:r>
              <a:rPr lang="pt-BR" dirty="0"/>
              <a:t> Realizar avaliação de risco em 100% das crianças cadastradas no programa</a:t>
            </a:r>
            <a:r>
              <a:rPr lang="pt-BR" dirty="0" smtClean="0"/>
              <a:t>.</a:t>
            </a:r>
          </a:p>
          <a:p>
            <a:r>
              <a:rPr lang="pt-BR" b="1" dirty="0"/>
              <a:t>Objetivo 6: Promover a saúde das </a:t>
            </a:r>
            <a:r>
              <a:rPr lang="pt-BR" b="1" dirty="0" smtClean="0"/>
              <a:t>crianças</a:t>
            </a:r>
            <a:endParaRPr lang="pt-BR" dirty="0"/>
          </a:p>
          <a:p>
            <a:r>
              <a:rPr lang="pt-BR" b="1" dirty="0"/>
              <a:t>Meta 6.1:</a:t>
            </a:r>
            <a:r>
              <a:rPr lang="pt-BR" dirty="0"/>
              <a:t> Dar orientações para prevenir acidentes na infância em 100% das consultas de saúde da criança</a:t>
            </a:r>
            <a:r>
              <a:rPr lang="pt-BR" dirty="0" smtClean="0"/>
              <a:t>.</a:t>
            </a:r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683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b="1" dirty="0"/>
              <a:t>Objetivo 6: Promover a saúde das </a:t>
            </a:r>
            <a:r>
              <a:rPr lang="pt-BR" sz="2800" b="1" dirty="0" smtClean="0"/>
              <a:t>crianças.</a:t>
            </a:r>
            <a:r>
              <a:rPr lang="pt-BR" sz="2800" dirty="0"/>
              <a:t/>
            </a:r>
            <a:br>
              <a:rPr lang="pt-BR" sz="2800" dirty="0"/>
            </a:br>
            <a:r>
              <a:rPr lang="pt-BR" sz="2800" b="1" dirty="0" smtClean="0"/>
              <a:t>Meta </a:t>
            </a:r>
            <a:r>
              <a:rPr lang="pt-BR" sz="2800" b="1" dirty="0"/>
              <a:t>6.2:</a:t>
            </a:r>
            <a:r>
              <a:rPr lang="pt-BR" sz="2800" dirty="0"/>
              <a:t> Colocar 100% das crianças para mamar durante a primeira consulta</a:t>
            </a:r>
            <a:r>
              <a:rPr lang="pt-BR" sz="2800" dirty="0" smtClean="0"/>
              <a:t>.</a:t>
            </a:r>
            <a:endParaRPr lang="pt-BR" sz="28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168647062"/>
              </p:ext>
            </p:extLst>
          </p:nvPr>
        </p:nvGraphicFramePr>
        <p:xfrm>
          <a:off x="2608729" y="1559860"/>
          <a:ext cx="6723530" cy="4020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37882" y="5674659"/>
            <a:ext cx="11134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Evolução mensal do indicador de proporção de crianças colocadas para mamar durante a primeira consulta da Unidade de Saúde Rural, Santo Antônio das Missões/ RS, 2015.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630705" y="3927309"/>
            <a:ext cx="632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n=4</a:t>
            </a:r>
          </a:p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d=28</a:t>
            </a:r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080747" y="3922317"/>
            <a:ext cx="632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n=8</a:t>
            </a:r>
          </a:p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d=54</a:t>
            </a:r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678708" y="3787846"/>
            <a:ext cx="632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n=20</a:t>
            </a:r>
          </a:p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d=94</a:t>
            </a:r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73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11348"/>
            <a:ext cx="10515600" cy="5065615"/>
          </a:xfrm>
        </p:spPr>
        <p:txBody>
          <a:bodyPr>
            <a:normAutofit/>
          </a:bodyPr>
          <a:lstStyle/>
          <a:p>
            <a:r>
              <a:rPr lang="pt-BR" sz="3200" b="1" dirty="0"/>
              <a:t>Objetivo 6: Promover a saúde das </a:t>
            </a:r>
            <a:r>
              <a:rPr lang="pt-BR" sz="3200" b="1" dirty="0" smtClean="0"/>
              <a:t>crianças</a:t>
            </a:r>
            <a:r>
              <a:rPr lang="pt-BR" sz="3200" dirty="0" smtClean="0"/>
              <a:t>.</a:t>
            </a:r>
          </a:p>
          <a:p>
            <a:r>
              <a:rPr lang="pt-BR" sz="3200" b="1" dirty="0"/>
              <a:t>Meta 6.3:</a:t>
            </a:r>
            <a:r>
              <a:rPr lang="pt-BR" sz="3200" dirty="0"/>
              <a:t> Fornecer orientações nutricionais de acordo com a faixa etária para 100% das crianças.</a:t>
            </a:r>
          </a:p>
          <a:p>
            <a:r>
              <a:rPr lang="pt-BR" sz="3200" b="1" dirty="0"/>
              <a:t>Meta 6.4:</a:t>
            </a:r>
            <a:r>
              <a:rPr lang="pt-BR" sz="3200" dirty="0"/>
              <a:t> Fornecer orientações sobre higiene bucal, etiologia e prevenção de cárie para 100% das crianças de acordo com a faixa etária.</a:t>
            </a:r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99094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dirty="0" smtClean="0"/>
              <a:t>Discussão</a:t>
            </a:r>
            <a:endParaRPr lang="pt-BR" sz="4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Importância para equipe</a:t>
            </a:r>
          </a:p>
          <a:p>
            <a:r>
              <a:rPr lang="pt-BR" sz="3600" dirty="0" smtClean="0"/>
              <a:t>Importância para comunidade</a:t>
            </a:r>
          </a:p>
          <a:p>
            <a:r>
              <a:rPr lang="pt-BR" sz="3600" dirty="0" smtClean="0"/>
              <a:t>Importância para serviço</a:t>
            </a:r>
          </a:p>
          <a:p>
            <a:r>
              <a:rPr lang="pt-BR" sz="3600" dirty="0" smtClean="0"/>
              <a:t>Viabilidade de incorporação na rotina do serviço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39765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Reflexão </a:t>
            </a:r>
            <a:r>
              <a:rPr lang="pt-BR" b="1" dirty="0" smtClean="0"/>
              <a:t>crítica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39947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84" y="303102"/>
            <a:ext cx="2528146" cy="189611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75" t="23225" r="3322" b="21344"/>
          <a:stretch/>
        </p:blipFill>
        <p:spPr>
          <a:xfrm>
            <a:off x="487846" y="2279894"/>
            <a:ext cx="2145984" cy="192474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425" y="303102"/>
            <a:ext cx="7188247" cy="539118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259" y="4437531"/>
            <a:ext cx="2974376" cy="223078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48179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Introdução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Programa Mais </a:t>
            </a:r>
            <a:r>
              <a:rPr lang="pt-PT" dirty="0"/>
              <a:t>Médico para o </a:t>
            </a:r>
            <a:r>
              <a:rPr lang="pt-PT" dirty="0" smtClean="0"/>
              <a:t>Brasil</a:t>
            </a:r>
          </a:p>
          <a:p>
            <a:r>
              <a:rPr lang="pt-PT" dirty="0" smtClean="0"/>
              <a:t>Município de </a:t>
            </a:r>
            <a:r>
              <a:rPr lang="pt-PT" dirty="0"/>
              <a:t>Santo Antônio das Missões – </a:t>
            </a:r>
            <a:r>
              <a:rPr lang="pt-PT" dirty="0" smtClean="0"/>
              <a:t>RS</a:t>
            </a:r>
          </a:p>
          <a:p>
            <a:r>
              <a:rPr lang="pt-PT" dirty="0" smtClean="0"/>
              <a:t>Fundada </a:t>
            </a:r>
            <a:r>
              <a:rPr lang="pt-PT" dirty="0"/>
              <a:t>em 12 de outubro de 1965, pertence à região Noroeste Rio – Grandense, possui uma área de 1.714,239 </a:t>
            </a:r>
            <a:r>
              <a:rPr lang="pt-PT" u="sng" dirty="0">
                <a:hlinkClick r:id="rId2" tooltip="Quilómetro quadrado"/>
              </a:rPr>
              <a:t>km²</a:t>
            </a:r>
            <a:r>
              <a:rPr lang="pt-PT" dirty="0"/>
              <a:t> e uma população de 11.210 habitantes </a:t>
            </a:r>
            <a:endParaRPr lang="pt-BR" dirty="0"/>
          </a:p>
        </p:txBody>
      </p:sp>
      <p:pic>
        <p:nvPicPr>
          <p:cNvPr id="1026" name="Picture 2" descr="https://upload.wikimedia.org/wikipedia/commons/thumb/c/ce/RioGrandedoSul_Municip_SantoAntoniodasMissoes.svg/280px-RioGrandedoSul_Municip_SantoAntoniodasMissoes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845" y="4001294"/>
            <a:ext cx="26670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743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75" y="190500"/>
            <a:ext cx="3640469" cy="6477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65" y="381000"/>
            <a:ext cx="4572000" cy="609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32073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077" y="857250"/>
            <a:ext cx="9144000" cy="51435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41819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28600"/>
            <a:ext cx="8534400" cy="6400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87710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193" y="0"/>
            <a:ext cx="87676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04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00743" y="79047"/>
            <a:ext cx="11190514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 algn="ctr"/>
            <a:r>
              <a:rPr lang="pt-BR" sz="1600" b="1" dirty="0"/>
              <a:t>UNIVERSIDADE ABERTA DO SUS</a:t>
            </a:r>
            <a:endParaRPr lang="pt-BR" sz="1600" dirty="0"/>
          </a:p>
          <a:p>
            <a:pPr algn="ctr"/>
            <a:r>
              <a:rPr lang="pt-BR" sz="1600" b="1" dirty="0"/>
              <a:t>UNIVERSIDADE FEDERAL DE PELOTAS</a:t>
            </a:r>
            <a:endParaRPr lang="pt-BR" sz="1600" dirty="0"/>
          </a:p>
          <a:p>
            <a:pPr algn="ctr"/>
            <a:r>
              <a:rPr lang="pt-BR" sz="1600" b="1" dirty="0"/>
              <a:t>Especialização em Saúde da Família</a:t>
            </a:r>
            <a:endParaRPr lang="pt-BR" sz="1600" dirty="0"/>
          </a:p>
          <a:p>
            <a:pPr algn="ctr"/>
            <a:r>
              <a:rPr lang="pt-BR" sz="1600" b="1" dirty="0"/>
              <a:t>Modalidade a Distância</a:t>
            </a:r>
            <a:endParaRPr lang="pt-BR" sz="1600" dirty="0"/>
          </a:p>
          <a:p>
            <a:pPr algn="ctr"/>
            <a:r>
              <a:rPr lang="pt-BR" sz="1600" b="1" dirty="0"/>
              <a:t>Turma 7</a:t>
            </a:r>
            <a:endParaRPr lang="pt-BR" sz="160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60612" y="2092169"/>
            <a:ext cx="10461812" cy="2387600"/>
          </a:xfrm>
        </p:spPr>
        <p:txBody>
          <a:bodyPr>
            <a:noAutofit/>
          </a:bodyPr>
          <a:lstStyle/>
          <a:p>
            <a:r>
              <a:rPr lang="pt-BR" sz="4000" b="1" dirty="0"/>
              <a:t>Implementação do Programa de Atenção à Saúde da Criança entre zero e 72 meses na </a:t>
            </a:r>
            <a:r>
              <a:rPr lang="pt-BR" sz="4000" b="1" dirty="0" smtClean="0"/>
              <a:t>Unidade de Saúde da Família </a:t>
            </a:r>
            <a:r>
              <a:rPr lang="pt-BR" sz="4000" b="1" dirty="0"/>
              <a:t>RURAL, Santo Antônio das Missões, </a:t>
            </a:r>
            <a:r>
              <a:rPr lang="pt-BR" sz="4000" b="1" dirty="0" smtClean="0"/>
              <a:t>RS</a:t>
            </a: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745471"/>
            <a:ext cx="9144000" cy="552667"/>
          </a:xfrm>
        </p:spPr>
        <p:txBody>
          <a:bodyPr>
            <a:normAutofit/>
          </a:bodyPr>
          <a:lstStyle/>
          <a:p>
            <a:r>
              <a:rPr lang="pt-BR" sz="2800" b="1" dirty="0"/>
              <a:t>Marcus Vinicius </a:t>
            </a:r>
            <a:r>
              <a:rPr lang="pt-BR" sz="2800" b="1" dirty="0" err="1" smtClean="0"/>
              <a:t>Hettwer</a:t>
            </a:r>
            <a:endParaRPr lang="pt-BR" sz="2800" dirty="0"/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635374" y="279108"/>
            <a:ext cx="1104900" cy="11201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2460813" y="5540186"/>
            <a:ext cx="7247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Orientadora: </a:t>
            </a:r>
            <a:r>
              <a:rPr lang="pt-BR" sz="2000" b="1" dirty="0"/>
              <a:t>Rosângela de Leon Veleda de </a:t>
            </a:r>
            <a:r>
              <a:rPr lang="pt-BR" sz="2000" b="1" dirty="0" smtClean="0"/>
              <a:t>Souza</a:t>
            </a:r>
            <a:endParaRPr lang="pt-BR" sz="20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4935071" y="6306671"/>
            <a:ext cx="2353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Pelotas, </a:t>
            </a:r>
            <a:r>
              <a:rPr lang="pt-BR" b="1" dirty="0" smtClean="0"/>
              <a:t>2015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36796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Situacional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Estratégia de Saúde </a:t>
            </a:r>
            <a:r>
              <a:rPr lang="pt-PT" dirty="0"/>
              <a:t>da Família </a:t>
            </a:r>
            <a:r>
              <a:rPr lang="pt-PT" dirty="0" smtClean="0"/>
              <a:t>(ESF</a:t>
            </a:r>
            <a:r>
              <a:rPr lang="pt-PT" dirty="0"/>
              <a:t>) </a:t>
            </a:r>
            <a:r>
              <a:rPr lang="pt-PT" dirty="0" smtClean="0"/>
              <a:t>RURAL - 1.002 </a:t>
            </a:r>
            <a:r>
              <a:rPr lang="pt-PT" dirty="0"/>
              <a:t>famílias inscritas </a:t>
            </a:r>
            <a:r>
              <a:rPr lang="pt-PT" dirty="0" smtClean="0"/>
              <a:t>e um </a:t>
            </a:r>
            <a:r>
              <a:rPr lang="pt-PT" dirty="0"/>
              <a:t>total de 2.526 pessoas a serem atendidas, </a:t>
            </a:r>
            <a:r>
              <a:rPr lang="pt-PT" dirty="0" smtClean="0"/>
              <a:t>vivendo </a:t>
            </a:r>
            <a:r>
              <a:rPr lang="pt-PT" dirty="0"/>
              <a:t>no interior (zona </a:t>
            </a:r>
            <a:r>
              <a:rPr lang="pt-PT" dirty="0" smtClean="0"/>
              <a:t>rural)</a:t>
            </a:r>
          </a:p>
          <a:p>
            <a:r>
              <a:rPr lang="pt-PT" dirty="0" smtClean="0"/>
              <a:t>ESF RURAL - </a:t>
            </a:r>
            <a:r>
              <a:rPr lang="pt-PT" dirty="0"/>
              <a:t>terceira </a:t>
            </a:r>
            <a:r>
              <a:rPr lang="pt-PT" dirty="0" smtClean="0"/>
              <a:t>montada e </a:t>
            </a:r>
            <a:r>
              <a:rPr lang="pt-PT" dirty="0"/>
              <a:t>específica para atendimento do interior (zona </a:t>
            </a:r>
            <a:r>
              <a:rPr lang="pt-PT" dirty="0" smtClean="0"/>
              <a:t>rural)</a:t>
            </a:r>
          </a:p>
          <a:p>
            <a:r>
              <a:rPr lang="pt-PT" dirty="0" smtClean="0"/>
              <a:t>Composta </a:t>
            </a:r>
            <a:r>
              <a:rPr lang="pt-PT" dirty="0"/>
              <a:t>por um médico, um enfermeiro, um técnico de enfermagem e doze agentes </a:t>
            </a:r>
            <a:r>
              <a:rPr lang="pt-PT" dirty="0" smtClean="0"/>
              <a:t>comunitários</a:t>
            </a:r>
          </a:p>
          <a:p>
            <a:r>
              <a:rPr lang="pt-PT" dirty="0" smtClean="0"/>
              <a:t>Não tem estrutura </a:t>
            </a:r>
            <a:r>
              <a:rPr lang="pt-PT" dirty="0"/>
              <a:t>física </a:t>
            </a:r>
            <a:r>
              <a:rPr lang="pt-PT" dirty="0" smtClean="0"/>
              <a:t>própria e adequada</a:t>
            </a:r>
          </a:p>
          <a:p>
            <a:r>
              <a:rPr lang="pt-BR" dirty="0"/>
              <a:t>Escolha do foco de intervenção</a:t>
            </a:r>
          </a:p>
        </p:txBody>
      </p:sp>
    </p:spTree>
    <p:extLst>
      <p:ext uri="{BB962C8B-B14F-4D97-AF65-F5344CB8AC3E}">
        <p14:creationId xmlns:p14="http://schemas.microsoft.com/office/powerpoint/2010/main" val="425634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OBJETIVO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4000" b="1" dirty="0" smtClean="0"/>
              <a:t>Objetivo geral</a:t>
            </a:r>
          </a:p>
          <a:p>
            <a:pPr marL="0" indent="0">
              <a:buNone/>
            </a:pPr>
            <a:endParaRPr lang="pt-BR" sz="1050" b="1" dirty="0"/>
          </a:p>
          <a:p>
            <a:r>
              <a:rPr lang="pt-BR" sz="3200" dirty="0"/>
              <a:t>Implementar o programa de atenção à saúde da criança entre zero e 72 meses na USF RURAL, Santo Antônio das Missões, </a:t>
            </a:r>
            <a:r>
              <a:rPr lang="pt-BR" sz="3200" dirty="0" smtClean="0"/>
              <a:t>RS.</a:t>
            </a:r>
            <a:endParaRPr lang="pt-BR" sz="3200" dirty="0"/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66402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38231"/>
            <a:ext cx="10515600" cy="898899"/>
          </a:xfrm>
        </p:spPr>
        <p:txBody>
          <a:bodyPr/>
          <a:lstStyle/>
          <a:p>
            <a:r>
              <a:rPr lang="pt-BR" b="1" dirty="0" smtClean="0"/>
              <a:t>METODOLOGIA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59859"/>
            <a:ext cx="10515600" cy="4617104"/>
          </a:xfrm>
        </p:spPr>
        <p:txBody>
          <a:bodyPr>
            <a:normAutofit fontScale="85000" lnSpcReduction="20000"/>
          </a:bodyPr>
          <a:lstStyle/>
          <a:p>
            <a:r>
              <a:rPr lang="pt-BR" sz="3200" dirty="0" smtClean="0"/>
              <a:t>Participantes: 94 </a:t>
            </a:r>
            <a:r>
              <a:rPr lang="pt-BR" sz="3200" dirty="0"/>
              <a:t>crianças de zero a 72 meses de </a:t>
            </a:r>
            <a:r>
              <a:rPr lang="pt-BR" sz="3200" dirty="0" smtClean="0"/>
              <a:t>idade</a:t>
            </a:r>
            <a:endParaRPr lang="pt-BR" sz="3200" dirty="0"/>
          </a:p>
          <a:p>
            <a:endParaRPr lang="pt-BR" sz="800" dirty="0"/>
          </a:p>
          <a:p>
            <a:r>
              <a:rPr lang="pt-BR" sz="3200" dirty="0" smtClean="0"/>
              <a:t>Local: USF RURAL, </a:t>
            </a:r>
            <a:r>
              <a:rPr lang="pt-BR" sz="3200" dirty="0"/>
              <a:t>Município de Santo Antônio das Missões/ </a:t>
            </a:r>
            <a:r>
              <a:rPr lang="pt-BR" sz="3200" dirty="0" smtClean="0"/>
              <a:t>RS</a:t>
            </a:r>
          </a:p>
          <a:p>
            <a:endParaRPr lang="pt-BR" sz="800" dirty="0" smtClean="0"/>
          </a:p>
          <a:p>
            <a:r>
              <a:rPr lang="pt-BR" sz="3200" dirty="0" smtClean="0"/>
              <a:t>Período: 02 de abril a 24 de junho de 2015</a:t>
            </a:r>
          </a:p>
          <a:p>
            <a:endParaRPr lang="pt-BR" sz="900" dirty="0" smtClean="0"/>
          </a:p>
          <a:p>
            <a:r>
              <a:rPr lang="pt-BR" sz="3200" dirty="0" smtClean="0"/>
              <a:t>Protocolo utilizado: Saúde </a:t>
            </a:r>
            <a:r>
              <a:rPr lang="pt-BR" sz="3200" dirty="0"/>
              <a:t>da criança: acompanhamento do crescimento e desenvolvimento </a:t>
            </a:r>
            <a:r>
              <a:rPr lang="pt-BR" sz="3200" dirty="0" smtClean="0"/>
              <a:t>infantil (BRASIL, 2012)</a:t>
            </a:r>
          </a:p>
          <a:p>
            <a:endParaRPr lang="pt-BR" sz="1000" dirty="0"/>
          </a:p>
          <a:p>
            <a:r>
              <a:rPr lang="pt-BR" sz="3200" dirty="0" smtClean="0"/>
              <a:t>Ferramentas: Ficha espelho; planilha de coleta de dados; questionário de atendimento; formulário de visita do recém-nascido; cartão de agendamento da criança</a:t>
            </a:r>
          </a:p>
          <a:p>
            <a:endParaRPr lang="pt-BR" sz="900" dirty="0" smtClean="0"/>
          </a:p>
          <a:p>
            <a:r>
              <a:rPr lang="pt-BR" sz="3200" dirty="0" smtClean="0"/>
              <a:t>Ações realizadas dentro dos 4 eixos temáticos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4047565" y="6252883"/>
            <a:ext cx="7853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dirty="0"/>
              <a:t>BRASIL. </a:t>
            </a:r>
            <a:r>
              <a:rPr lang="pt-BR" sz="1600" b="1" dirty="0"/>
              <a:t>Ministério da Saúde</a:t>
            </a:r>
            <a:r>
              <a:rPr lang="pt-BR" sz="1600" dirty="0"/>
              <a:t>. </a:t>
            </a:r>
            <a:r>
              <a:rPr lang="pt-BR" sz="1600" b="1" dirty="0"/>
              <a:t>Secretaria de Políticas de Saúde</a:t>
            </a:r>
            <a:r>
              <a:rPr lang="pt-BR" sz="1600" dirty="0"/>
              <a:t>. Departamento de Atenção Básica. 2012. (Série Cadernos de Atenção Básica; n. 33</a:t>
            </a:r>
          </a:p>
        </p:txBody>
      </p:sp>
    </p:spTree>
    <p:extLst>
      <p:ext uri="{BB962C8B-B14F-4D97-AF65-F5344CB8AC3E}">
        <p14:creationId xmlns:p14="http://schemas.microsoft.com/office/powerpoint/2010/main" val="394202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RESULTADOS</a:t>
            </a:r>
            <a:endParaRPr lang="pt-BR" b="1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670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000" b="1" dirty="0" smtClean="0"/>
              <a:t>Objetivo 1: Implantar a cobertura do Programa de Saúde da Criança.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b="1" dirty="0" smtClean="0"/>
              <a:t>Meta 1.1:</a:t>
            </a:r>
            <a:r>
              <a:rPr lang="pt-BR" sz="2000" dirty="0" smtClean="0"/>
              <a:t> Implantar a cobertura da atenção à saúde para 100% das crianças entre zero e 72 meses pertencentes à área de abrangência da unidade de saúde.</a:t>
            </a:r>
            <a:endParaRPr lang="pt-BR" sz="20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967553562"/>
              </p:ext>
            </p:extLst>
          </p:nvPr>
        </p:nvGraphicFramePr>
        <p:xfrm>
          <a:off x="2709442" y="1801906"/>
          <a:ext cx="6773116" cy="3658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37882" y="5593977"/>
            <a:ext cx="11134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Evolução </a:t>
            </a:r>
            <a:r>
              <a:rPr lang="pt-BR" dirty="0"/>
              <a:t>mensal do indicador de proporção de crianças entre zero e 72 </a:t>
            </a:r>
            <a:r>
              <a:rPr lang="pt-BR" dirty="0" smtClean="0"/>
              <a:t>meses (denominador=130) </a:t>
            </a:r>
            <a:r>
              <a:rPr lang="pt-BR" dirty="0"/>
              <a:t>inscritas no programa da Unidade de Saúde Rural, Santo Antônio das Missões/ RS, 2015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3711387" y="4518977"/>
            <a:ext cx="632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n=28</a:t>
            </a:r>
          </a:p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d=130</a:t>
            </a:r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208493" y="3972083"/>
            <a:ext cx="632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n=52</a:t>
            </a:r>
          </a:p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d=130</a:t>
            </a:r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732493" y="2966333"/>
            <a:ext cx="632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n=94</a:t>
            </a:r>
          </a:p>
          <a:p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d=130</a:t>
            </a:r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15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83341"/>
            <a:ext cx="10515600" cy="4993622"/>
          </a:xfrm>
        </p:spPr>
        <p:txBody>
          <a:bodyPr/>
          <a:lstStyle/>
          <a:p>
            <a:r>
              <a:rPr lang="pt-BR" b="1" dirty="0"/>
              <a:t>Objetivo 2: Melhorar a qualidade de atendimento à criança</a:t>
            </a:r>
            <a:r>
              <a:rPr lang="pt-BR" b="1" dirty="0" smtClean="0"/>
              <a:t>.</a:t>
            </a:r>
            <a:endParaRPr lang="pt-BR" dirty="0"/>
          </a:p>
          <a:p>
            <a:r>
              <a:rPr lang="pt-BR" b="1" dirty="0"/>
              <a:t>Meta 2.1: </a:t>
            </a:r>
            <a:r>
              <a:rPr lang="pt-BR" dirty="0"/>
              <a:t>Realizar a primeira consulta na primeira semana de vida para 100% das crianças cadastradas.</a:t>
            </a:r>
          </a:p>
          <a:p>
            <a:r>
              <a:rPr lang="pt-BR" b="1" dirty="0"/>
              <a:t>Meta 2.2:</a:t>
            </a:r>
            <a:r>
              <a:rPr lang="pt-BR" dirty="0"/>
              <a:t> Monitorar o crescimento em 100% das crianças.</a:t>
            </a:r>
          </a:p>
          <a:p>
            <a:r>
              <a:rPr lang="pt-BR" b="1" dirty="0"/>
              <a:t>Meta 2.3:</a:t>
            </a:r>
            <a:r>
              <a:rPr lang="pt-BR" dirty="0"/>
              <a:t> Monitorar 100% das crianças com déficit de peso</a:t>
            </a:r>
            <a:r>
              <a:rPr lang="pt-BR" dirty="0" smtClean="0"/>
              <a:t>.</a:t>
            </a:r>
          </a:p>
          <a:p>
            <a:r>
              <a:rPr lang="pt-BR" b="1" dirty="0"/>
              <a:t>Meta 2.4:</a:t>
            </a:r>
            <a:r>
              <a:rPr lang="pt-BR" dirty="0"/>
              <a:t> Monitorar 100% das crianças com excesso de peso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Três crianças </a:t>
            </a:r>
            <a:r>
              <a:rPr lang="pt-BR" dirty="0"/>
              <a:t>foram classificadas com excesso de peso, pelo que achei pouco tendo em consideração os hábitos culturais da população local.</a:t>
            </a:r>
          </a:p>
          <a:p>
            <a:r>
              <a:rPr lang="pt-BR" b="1" dirty="0"/>
              <a:t>Meta 2.5:</a:t>
            </a:r>
            <a:r>
              <a:rPr lang="pt-BR" dirty="0"/>
              <a:t> Monitorar o desenvolvimento em 100% das crianças.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349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28601"/>
            <a:ext cx="10515600" cy="941294"/>
          </a:xfrm>
        </p:spPr>
        <p:txBody>
          <a:bodyPr>
            <a:normAutofit/>
          </a:bodyPr>
          <a:lstStyle/>
          <a:p>
            <a:r>
              <a:rPr lang="pt-BR" sz="2800" b="1" dirty="0"/>
              <a:t>Objetivo 2: Melhorar a qualidade de atendimento à criança.</a:t>
            </a:r>
            <a:r>
              <a:rPr lang="pt-BR" sz="2800" dirty="0"/>
              <a:t/>
            </a:r>
            <a:br>
              <a:rPr lang="pt-BR" sz="2800" dirty="0"/>
            </a:br>
            <a:r>
              <a:rPr lang="pt-BR" sz="2800" b="1" dirty="0" smtClean="0"/>
              <a:t>Meta </a:t>
            </a:r>
            <a:r>
              <a:rPr lang="pt-BR" sz="2800" b="1" dirty="0"/>
              <a:t>2.6:</a:t>
            </a:r>
            <a:r>
              <a:rPr lang="pt-BR" sz="2800" dirty="0"/>
              <a:t> Vacinar 100% das crianças de acordo com a idade</a:t>
            </a:r>
            <a:r>
              <a:rPr lang="pt-BR" sz="2800" dirty="0" smtClean="0"/>
              <a:t>.</a:t>
            </a:r>
            <a:endParaRPr lang="pt-BR" sz="28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547308125"/>
              </p:ext>
            </p:extLst>
          </p:nvPr>
        </p:nvGraphicFramePr>
        <p:xfrm>
          <a:off x="2665739" y="1690688"/>
          <a:ext cx="6860521" cy="3922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537882" y="5593977"/>
            <a:ext cx="11134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Evolução mensal do indicador de proporção de crianças com vacinação em </a:t>
            </a:r>
            <a:r>
              <a:rPr lang="pt-BR" dirty="0" smtClean="0"/>
              <a:t>dia para </a:t>
            </a:r>
            <a:r>
              <a:rPr lang="pt-BR" dirty="0"/>
              <a:t>a idade da Unidade de Saúde Rural, Santo Antônio das Missões/ RS, 2015.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671046" y="3913094"/>
            <a:ext cx="632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n=26</a:t>
            </a:r>
          </a:p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d=28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221940" y="3298195"/>
            <a:ext cx="632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n=54</a:t>
            </a:r>
          </a:p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d=54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732493" y="2350189"/>
            <a:ext cx="632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n=91</a:t>
            </a:r>
          </a:p>
          <a:p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d=94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29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1010</Words>
  <Application>Microsoft Office PowerPoint</Application>
  <PresentationFormat>Personalizar</PresentationFormat>
  <Paragraphs>132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Tema do Office</vt:lpstr>
      <vt:lpstr>Implementação do Programa de Atenção à Saúde da Criança entre zero e 72 meses na Unidade de Saúde da Família RURAL, Santo Antônio das Missões, RS</vt:lpstr>
      <vt:lpstr>Introdução</vt:lpstr>
      <vt:lpstr>Análise Situacional</vt:lpstr>
      <vt:lpstr>OBJETIVO</vt:lpstr>
      <vt:lpstr>METODOLOGIA</vt:lpstr>
      <vt:lpstr>RESULTADOS</vt:lpstr>
      <vt:lpstr>Objetivo 1: Implantar a cobertura do Programa de Saúde da Criança. Meta 1.1: Implantar a cobertura da atenção à saúde para 100% das crianças entre zero e 72 meses pertencentes à área de abrangência da unidade de saúde.</vt:lpstr>
      <vt:lpstr>Apresentação do PowerPoint</vt:lpstr>
      <vt:lpstr>Objetivo 2: Melhorar a qualidade de atendimento à criança. Meta 2.6: Vacinar 100% das crianças de acordo com a idade.</vt:lpstr>
      <vt:lpstr>Objetivo 2: Melhorar a qualidade de atendimento à criança. Meta 2.7: Realizar suplementação de ferro em 100% das crianças de 6 a 24 meses.</vt:lpstr>
      <vt:lpstr>Objetivo 2: Melhorar a qualidade de atendimento à criança. Meta 2.8: Realizar triagem auditiva em 100% das crianças.</vt:lpstr>
      <vt:lpstr>Apresentação do PowerPoint</vt:lpstr>
      <vt:lpstr>Apresentação do PowerPoint</vt:lpstr>
      <vt:lpstr>Apresentação do PowerPoint</vt:lpstr>
      <vt:lpstr>Objetivo 6: Promover a saúde das crianças. Meta 6.2: Colocar 100% das crianças para mamar durante a primeira consulta.</vt:lpstr>
      <vt:lpstr>Apresentação do PowerPoint</vt:lpstr>
      <vt:lpstr>Discussão</vt:lpstr>
      <vt:lpstr>Reflexão crítica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Implementação do Programa de Atenção à Saúde da Criança entre zero e 72 meses na Unidade de Saúde da Família RURAL, Santo Antônio das Missões, 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Implementação do Programa de Atenção à Saúde da Criança entre zero e 72 meses na Unidade de Saúde da Família RURAL, Santo Antônio das Missões, RS</dc:title>
  <dc:creator>Professora</dc:creator>
  <cp:lastModifiedBy>SUCRAM</cp:lastModifiedBy>
  <cp:revision>24</cp:revision>
  <dcterms:created xsi:type="dcterms:W3CDTF">2015-08-12T13:01:12Z</dcterms:created>
  <dcterms:modified xsi:type="dcterms:W3CDTF">2015-08-14T20:35:30Z</dcterms:modified>
</cp:coreProperties>
</file>