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94" r:id="rId3"/>
    <p:sldId id="274" r:id="rId4"/>
    <p:sldId id="273" r:id="rId5"/>
    <p:sldId id="276" r:id="rId6"/>
    <p:sldId id="306" r:id="rId7"/>
    <p:sldId id="277" r:id="rId8"/>
    <p:sldId id="278" r:id="rId9"/>
    <p:sldId id="296" r:id="rId10"/>
    <p:sldId id="275" r:id="rId11"/>
    <p:sldId id="286" r:id="rId12"/>
    <p:sldId id="280" r:id="rId13"/>
    <p:sldId id="281" r:id="rId14"/>
    <p:sldId id="307" r:id="rId15"/>
    <p:sldId id="308" r:id="rId16"/>
    <p:sldId id="309" r:id="rId17"/>
    <p:sldId id="298" r:id="rId18"/>
    <p:sldId id="310" r:id="rId19"/>
    <p:sldId id="311" r:id="rId20"/>
    <p:sldId id="318" r:id="rId21"/>
    <p:sldId id="319" r:id="rId22"/>
    <p:sldId id="316" r:id="rId23"/>
    <p:sldId id="291" r:id="rId24"/>
    <p:sldId id="292" r:id="rId25"/>
    <p:sldId id="293" r:id="rId26"/>
  </p:sldIdLst>
  <p:sldSz cx="14401800" cy="12601575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438275" indent="-5238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157413" indent="-785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878138" indent="-10493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94624" autoAdjust="0"/>
  </p:normalViewPr>
  <p:slideViewPr>
    <p:cSldViewPr>
      <p:cViewPr varScale="1">
        <p:scale>
          <a:sx n="40" d="100"/>
          <a:sy n="40" d="100"/>
        </p:scale>
        <p:origin x="-1602" y="-102"/>
      </p:cViewPr>
      <p:guideLst>
        <p:guide orient="horz" pos="3969"/>
        <p:guide pos="4536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MARELIS%20PLANILHA%20FINAL%20PR&#200;%20NATAL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MARELIS%20PLANILHA%20FINAL%20PR&#200;%20NATAL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MARELIS%20PLANILHA%20FINAL%20PR&#200;%20NATAL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MARELIS%20PLANILHA%20FINAL%20PR&#200;%20NATAL%20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MARELIS%20PLANILHA%20FINAL%20PR&#200;%20NATAL%20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2014_11_06%20Coleta%20de%20dados%20Puerp&#233;rio%20FINAL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RABALHO%20UFPEL%20-%20ORIENTADOR\01%20-%20CURSO\novos%20alunos\Marelis\C&#243;pia%20de%202014_11_06%20Coleta%20de%20dados%20Puerp&#233;rio%20FINAL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187050207433749"/>
          <c:y val="7.2174526571275363E-2"/>
          <c:w val="0.83511874523749052"/>
          <c:h val="0.7917161967657265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0.63636363636363791</c:v>
                </c:pt>
                <c:pt idx="1">
                  <c:v>0.63636363636363791</c:v>
                </c:pt>
                <c:pt idx="2">
                  <c:v>0.72727272727272729</c:v>
                </c:pt>
                <c:pt idx="3">
                  <c:v>0.72727272727272729</c:v>
                </c:pt>
              </c:numCache>
            </c:numRef>
          </c:val>
        </c:ser>
        <c:dLbls>
          <c:showVal val="1"/>
        </c:dLbls>
        <c:axId val="66747392"/>
        <c:axId val="66769664"/>
      </c:barChart>
      <c:catAx>
        <c:axId val="667473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6769664"/>
        <c:crosses val="autoZero"/>
        <c:auto val="1"/>
        <c:lblAlgn val="ctr"/>
        <c:lblOffset val="100"/>
      </c:catAx>
      <c:valAx>
        <c:axId val="6676966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6747392"/>
        <c:crosses val="autoZero"/>
        <c:crossBetween val="between"/>
        <c:majorUnit val="0.1"/>
        <c:minorUnit val="4.0000000000000091E-2"/>
      </c:valAx>
    </c:plotArea>
    <c:plotVisOnly val="1"/>
    <c:dispBlanksAs val="gap"/>
  </c:chart>
  <c:txPr>
    <a:bodyPr/>
    <a:lstStyle/>
    <a:p>
      <a:pPr>
        <a:defRPr sz="2000" baseline="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dLbls>
            <c:txPr>
              <a:bodyPr/>
              <a:lstStyle/>
              <a:p>
                <a:pPr>
                  <a:defRPr sz="2020" baseline="0"/>
                </a:pPr>
                <a:endParaRPr lang="pt-BR"/>
              </a:p>
            </c:txPr>
            <c:dLblPos val="outEnd"/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0.57142857142857328</c:v>
                </c:pt>
                <c:pt idx="1">
                  <c:v>0.57142857142857328</c:v>
                </c:pt>
                <c:pt idx="2">
                  <c:v>0.75000000000000144</c:v>
                </c:pt>
                <c:pt idx="3">
                  <c:v>0.75000000000000144</c:v>
                </c:pt>
              </c:numCache>
            </c:numRef>
          </c:val>
        </c:ser>
        <c:dLbls>
          <c:showVal val="1"/>
        </c:dLbls>
        <c:axId val="71074176"/>
        <c:axId val="71075712"/>
      </c:barChart>
      <c:catAx>
        <c:axId val="710741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2010" baseline="0"/>
            </a:pPr>
            <a:endParaRPr lang="pt-BR"/>
          </a:p>
        </c:txPr>
        <c:crossAx val="71075712"/>
        <c:crosses val="autoZero"/>
        <c:auto val="1"/>
        <c:lblAlgn val="ctr"/>
        <c:lblOffset val="100"/>
      </c:catAx>
      <c:valAx>
        <c:axId val="7107571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2020" baseline="0"/>
            </a:pPr>
            <a:endParaRPr lang="pt-BR"/>
          </a:p>
        </c:txPr>
        <c:crossAx val="7107417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0794008999000111"/>
          <c:y val="6.0226170353856051E-2"/>
          <c:w val="0.87820232275778887"/>
          <c:h val="0.855223849194738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dLbls>
            <c:dLblPos val="outEnd"/>
            <c:showVal val="1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0.57142857142857306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71144960"/>
        <c:axId val="71146496"/>
      </c:barChart>
      <c:catAx>
        <c:axId val="711449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146496"/>
        <c:crosses val="autoZero"/>
        <c:auto val="1"/>
        <c:lblAlgn val="ctr"/>
        <c:lblOffset val="100"/>
      </c:catAx>
      <c:valAx>
        <c:axId val="7114649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144960"/>
        <c:crosses val="autoZero"/>
        <c:crossBetween val="between"/>
        <c:majorUnit val="0.1"/>
        <c:minorUnit val="4.0000000000000022E-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274505401692423"/>
          <c:y val="7.4181333950903358E-2"/>
          <c:w val="0.84607717505731217"/>
          <c:h val="0.800429597035664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dLbls>
            <c:dLblPos val="outEnd"/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0.87500000000000133</c:v>
                </c:pt>
                <c:pt idx="3">
                  <c:v>0.87500000000000133</c:v>
                </c:pt>
              </c:numCache>
            </c:numRef>
          </c:val>
        </c:ser>
        <c:dLbls/>
        <c:axId val="71158400"/>
        <c:axId val="71487872"/>
      </c:barChart>
      <c:catAx>
        <c:axId val="711584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87872"/>
        <c:crosses val="autoZero"/>
        <c:auto val="1"/>
        <c:lblAlgn val="ctr"/>
        <c:lblOffset val="100"/>
      </c:catAx>
      <c:valAx>
        <c:axId val="7148787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158400"/>
        <c:crosses val="autoZero"/>
        <c:crossBetween val="between"/>
        <c:majorUnit val="0.1"/>
        <c:minorUnit val="1.0000000000000005E-2"/>
      </c:valAx>
    </c:plotArea>
    <c:plotVisOnly val="1"/>
    <c:dispBlanksAs val="gap"/>
  </c:chart>
  <c:txPr>
    <a:bodyPr/>
    <a:lstStyle/>
    <a:p>
      <a:pPr>
        <a:defRPr sz="2030" baseline="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294407755482177"/>
          <c:y val="7.0989242541865366E-2"/>
          <c:w val="0.84746389214159601"/>
          <c:h val="0.8098447377176444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dLbls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0.71428571428571463</c:v>
                </c:pt>
                <c:pt idx="1">
                  <c:v>1</c:v>
                </c:pt>
                <c:pt idx="2">
                  <c:v>0.87500000000000133</c:v>
                </c:pt>
                <c:pt idx="3">
                  <c:v>0.87500000000000133</c:v>
                </c:pt>
              </c:numCache>
            </c:numRef>
          </c:val>
        </c:ser>
        <c:dLbls>
          <c:showVal val="1"/>
        </c:dLbls>
        <c:axId val="71557120"/>
        <c:axId val="71558656"/>
      </c:barChart>
      <c:catAx>
        <c:axId val="715571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558656"/>
        <c:crosses val="autoZero"/>
        <c:auto val="1"/>
        <c:lblAlgn val="ctr"/>
        <c:lblOffset val="100"/>
      </c:catAx>
      <c:valAx>
        <c:axId val="7155865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557120"/>
        <c:crosses val="autoZero"/>
        <c:crossBetween val="between"/>
        <c:majorUnit val="0.1"/>
        <c:minorUnit val="4.0000000000000022E-2"/>
      </c:valAx>
    </c:plotArea>
    <c:plotVisOnly val="1"/>
    <c:dispBlanksAs val="gap"/>
  </c:chart>
  <c:txPr>
    <a:bodyPr/>
    <a:lstStyle/>
    <a:p>
      <a:pPr>
        <a:defRPr sz="2010" baseline="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322155447841872"/>
          <c:y val="6.8838986242892794E-2"/>
          <c:w val="0.84711955251375626"/>
          <c:h val="0.816376517855541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dLbls>
            <c:dLblPos val="outEnd"/>
            <c:showVal val="1"/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0.75000000000000056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70907392"/>
        <c:axId val="70908928"/>
      </c:barChart>
      <c:catAx>
        <c:axId val="709073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908928"/>
        <c:crosses val="autoZero"/>
        <c:auto val="1"/>
        <c:lblAlgn val="ctr"/>
        <c:lblOffset val="100"/>
      </c:catAx>
      <c:valAx>
        <c:axId val="7090892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907392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830702409781908"/>
          <c:y val="8.7955013977122659E-2"/>
          <c:w val="0.84711955251375715"/>
          <c:h val="0.7458950969533129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dLbls>
            <c:dLblPos val="outEnd"/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72682112"/>
        <c:axId val="72683904"/>
      </c:barChart>
      <c:catAx>
        <c:axId val="726821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683904"/>
        <c:crosses val="autoZero"/>
        <c:auto val="1"/>
        <c:lblAlgn val="ctr"/>
        <c:lblOffset val="100"/>
      </c:catAx>
      <c:valAx>
        <c:axId val="7268390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682112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2020" baseline="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8570913"/>
            <a:ext cx="1441291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6350" y="9101138"/>
            <a:ext cx="14408150" cy="3513137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503" y="4832896"/>
              <a:ext cx="7456497" cy="51883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544" y="5135934"/>
              <a:ext cx="9108456" cy="83748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1080135" y="3220405"/>
            <a:ext cx="12241530" cy="3362186"/>
          </a:xfrm>
        </p:spPr>
        <p:txBody>
          <a:bodyPr anchor="b"/>
          <a:lstStyle>
            <a:lvl1pPr algn="r">
              <a:defRPr sz="8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1080135" y="6636328"/>
            <a:ext cx="12241530" cy="2204456"/>
          </a:xfrm>
        </p:spPr>
        <p:txBody>
          <a:bodyPr lIns="77153" rIns="77153"/>
          <a:lstStyle>
            <a:lvl1pPr marL="0" marR="108014" indent="0" algn="r">
              <a:buNone/>
              <a:defRPr>
                <a:solidFill>
                  <a:schemeClr val="tx2"/>
                </a:solidFill>
              </a:defRPr>
            </a:lvl1pPr>
            <a:lvl2pPr marL="771525" indent="0" algn="ctr">
              <a:buNone/>
            </a:lvl2pPr>
            <a:lvl3pPr marL="1543050" indent="0" algn="ctr">
              <a:buNone/>
            </a:lvl3pPr>
            <a:lvl4pPr marL="2314575" indent="0" algn="ctr">
              <a:buNone/>
            </a:lvl4pPr>
            <a:lvl5pPr marL="3086100" indent="0" algn="ctr">
              <a:buNone/>
            </a:lvl5pPr>
            <a:lvl6pPr marL="3857625" indent="0" algn="ctr">
              <a:buNone/>
            </a:lvl6pPr>
            <a:lvl7pPr marL="4629150" indent="0" algn="ctr">
              <a:buNone/>
            </a:lvl7pPr>
            <a:lvl8pPr marL="5400675" indent="0" algn="ctr">
              <a:buNone/>
            </a:lvl8pPr>
            <a:lvl9pPr marL="61722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10D483-8AD5-40A5-8847-F7B489ECA703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3AC5FD-9261-4A8F-9FD6-D4D091C8CA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05477482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20090" y="2721943"/>
            <a:ext cx="12961620" cy="805940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065A-F96D-4C17-A8E6-405AB2D9B23C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52DC-2593-42DA-B906-93585A07AD5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3886014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779321" y="504652"/>
            <a:ext cx="2799515" cy="10276698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20090" y="504653"/>
            <a:ext cx="9961245" cy="10276697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E2C3-74AE-4E5C-8915-960BE42A25A4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E3C1-853D-4539-90DE-CC0EE46C59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010954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CE44-BAF7-4F6A-840B-48EBF722246C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5048-BE02-4AA9-813C-59F16B56CC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449433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5727700" y="5522913"/>
            <a:ext cx="287338" cy="4191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Divisa 4"/>
          <p:cNvSpPr/>
          <p:nvPr/>
        </p:nvSpPr>
        <p:spPr>
          <a:xfrm>
            <a:off x="5434013" y="5522913"/>
            <a:ext cx="288925" cy="4191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7742" y="1947221"/>
            <a:ext cx="12241530" cy="3360420"/>
          </a:xfrm>
        </p:spPr>
        <p:txBody>
          <a:bodyPr anchor="b"/>
          <a:lstStyle>
            <a:lvl1pPr algn="r">
              <a:buNone/>
              <a:defRPr sz="81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78273" y="5387021"/>
            <a:ext cx="7200900" cy="2673357"/>
          </a:xfrm>
        </p:spPr>
        <p:txBody>
          <a:bodyPr/>
          <a:lstStyle>
            <a:lvl1pPr marL="0" indent="0" algn="l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B8D2F2-FDF9-4A55-A85C-65D6A1929CF2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847F8-885D-45E5-B7BF-88EF1C971C8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170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0090" y="2721941"/>
            <a:ext cx="6360795" cy="8316457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320915" y="2721941"/>
            <a:ext cx="6360795" cy="8316457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5A7B1-BC48-43C7-AFC0-9086C0115AAA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FCE2C0-8AEC-41EB-87D7-F06172E201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1312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90" y="501729"/>
            <a:ext cx="12961620" cy="2100263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0090" y="9941243"/>
            <a:ext cx="6363296" cy="140017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08610" anchor="ctr"/>
          <a:lstStyle>
            <a:lvl1pPr marL="0" indent="0">
              <a:buNone/>
              <a:defRPr sz="4100" b="0">
                <a:solidFill>
                  <a:schemeClr val="bg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0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7315917" y="9941243"/>
            <a:ext cx="6365796" cy="140017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08610" anchor="ctr"/>
          <a:lstStyle>
            <a:lvl1pPr marL="0" indent="0">
              <a:buNone/>
              <a:defRPr sz="4100" b="0">
                <a:solidFill>
                  <a:schemeClr val="bg1"/>
                </a:solidFill>
              </a:defRPr>
            </a:lvl1pPr>
            <a:lvl2pPr>
              <a:buNone/>
              <a:defRPr sz="3400" b="1"/>
            </a:lvl2pPr>
            <a:lvl3pPr>
              <a:buNone/>
              <a:defRPr sz="3000" b="1"/>
            </a:lvl3pPr>
            <a:lvl4pPr>
              <a:buNone/>
              <a:defRPr sz="2700" b="1"/>
            </a:lvl4pPr>
            <a:lvl5pPr>
              <a:buNone/>
              <a:defRPr sz="27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720090" y="2653891"/>
            <a:ext cx="6363296" cy="724299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315915" y="2653891"/>
            <a:ext cx="6365796" cy="724299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5A76EA-1DB1-4233-B6A8-60E01F6AB0EB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5B1032-0F60-4B10-99CD-506187784C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5036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CACD5A-90C7-443A-BAA3-F86395E54ADA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24CF4-8F86-490B-88C7-AC6301BFAD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873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D997-3575-4FB1-9310-4132B06AA830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EC6C-B8A2-4E1E-B4E2-6869B5A5A2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669373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8961120"/>
            <a:ext cx="11783797" cy="840105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42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960870" y="9840000"/>
            <a:ext cx="6259982" cy="1680210"/>
          </a:xfrm>
        </p:spPr>
        <p:txBody>
          <a:bodyPr/>
          <a:lstStyle>
            <a:lvl1pPr marL="0" indent="0" algn="r">
              <a:buNone/>
              <a:defRPr sz="2700"/>
            </a:lvl1pPr>
            <a:lvl2pPr>
              <a:buNone/>
              <a:defRPr sz="2000"/>
            </a:lvl2pPr>
            <a:lvl3pPr>
              <a:buNone/>
              <a:defRPr sz="1700"/>
            </a:lvl3pPr>
            <a:lvl4pPr>
              <a:buNone/>
              <a:defRPr sz="1500"/>
            </a:lvl4pPr>
            <a:lvl5pPr>
              <a:buNone/>
              <a:defRPr sz="15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440180" y="504063"/>
            <a:ext cx="11780672" cy="8401050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BB1B6-35EC-41E4-B417-51DA280C4085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2B19A4-D331-4B26-B11B-5478899C3F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146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1128713" y="9191625"/>
            <a:ext cx="5988050" cy="26511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4305" tIns="77153" rIns="154305" bIns="77153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-84138" y="10629900"/>
            <a:ext cx="5988051" cy="1539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4305" tIns="77153" rIns="154305" bIns="77153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9516" y="10641427"/>
            <a:ext cx="5358645" cy="1986095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-14548" y="10634969"/>
            <a:ext cx="5363677" cy="199255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13646150" y="9166225"/>
            <a:ext cx="287338" cy="420688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Divisa 9"/>
          <p:cNvSpPr/>
          <p:nvPr/>
        </p:nvSpPr>
        <p:spPr>
          <a:xfrm>
            <a:off x="13352463" y="9166225"/>
            <a:ext cx="287337" cy="420688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7440" y="10002251"/>
            <a:ext cx="11281410" cy="1191126"/>
          </a:xfrm>
          <a:noFill/>
        </p:spPr>
        <p:txBody>
          <a:bodyPr tIns="0"/>
          <a:lstStyle>
            <a:lvl1pPr marL="0" marR="30861" indent="0" algn="r">
              <a:buNone/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0045" y="349066"/>
            <a:ext cx="13681710" cy="806500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5400"/>
            </a:lvl1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5" y="8939662"/>
            <a:ext cx="12718805" cy="103391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51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FBF0DB-E43F-404E-BED8-5E7B39A0FE29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E74E4E-84D0-4C57-B370-5C54A44F7B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700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1128713" y="9191625"/>
            <a:ext cx="5988050" cy="26511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4305" tIns="77153" rIns="154305" bIns="77153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84138" y="10629900"/>
            <a:ext cx="5988051" cy="1539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4305" tIns="77153" rIns="154305" bIns="77153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9516" y="10641427"/>
            <a:ext cx="5358645" cy="1986095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4305" tIns="77153" rIns="154305" bIns="77153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14548" y="10634969"/>
            <a:ext cx="5363677" cy="199255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720725" y="504825"/>
            <a:ext cx="12960350" cy="2100263"/>
          </a:xfrm>
          <a:prstGeom prst="rect">
            <a:avLst/>
          </a:prstGeom>
        </p:spPr>
        <p:txBody>
          <a:bodyPr vert="horz" lIns="154305" tIns="77153" rIns="154305" bIns="7715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720725" y="2722563"/>
            <a:ext cx="12960350" cy="83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305" tIns="77153" rIns="154305" bIns="77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10594975" y="11774488"/>
            <a:ext cx="3024188" cy="671512"/>
          </a:xfrm>
          <a:prstGeom prst="rect">
            <a:avLst/>
          </a:prstGeom>
        </p:spPr>
        <p:txBody>
          <a:bodyPr vert="horz" lIns="154305" tIns="77153" rIns="154305" bIns="77153" anchor="b"/>
          <a:lstStyle>
            <a:lvl1pPr algn="l" eaLnBrk="1" latinLnBrk="0" hangingPunct="1">
              <a:defRPr kumimoji="0" sz="17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067906-FEDE-4D8D-B19F-673CE66A39F3}" type="datetimeFigureOut">
              <a:rPr lang="pt-BR"/>
              <a:pPr>
                <a:defRPr/>
              </a:pPr>
              <a:t>11/11/2015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6899275" y="11774488"/>
            <a:ext cx="3702050" cy="671512"/>
          </a:xfrm>
          <a:prstGeom prst="rect">
            <a:avLst/>
          </a:prstGeom>
        </p:spPr>
        <p:txBody>
          <a:bodyPr vert="horz" lIns="154305" tIns="77153" rIns="154305" bIns="77153" anchor="b"/>
          <a:lstStyle>
            <a:lvl1pPr algn="r" eaLnBrk="1" latinLnBrk="0" hangingPunct="1">
              <a:defRPr kumimoji="0" sz="17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3619163" y="11774488"/>
            <a:ext cx="576262" cy="671512"/>
          </a:xfrm>
          <a:prstGeom prst="rect">
            <a:avLst/>
          </a:prstGeom>
        </p:spPr>
        <p:txBody>
          <a:bodyPr vert="horz" lIns="154305" tIns="77153" rIns="154305" bIns="77153" anchor="b"/>
          <a:lstStyle>
            <a:lvl1pPr algn="r" eaLnBrk="1" latinLnBrk="0" hangingPunct="1">
              <a:defRPr kumimoji="0" sz="17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088011-866F-4416-AF28-9BF9731787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1" r:id="rId2"/>
    <p:sldLayoutId id="2147483876" r:id="rId3"/>
    <p:sldLayoutId id="2147483877" r:id="rId4"/>
    <p:sldLayoutId id="2147483878" r:id="rId5"/>
    <p:sldLayoutId id="2147483879" r:id="rId6"/>
    <p:sldLayoutId id="2147483872" r:id="rId7"/>
    <p:sldLayoutId id="2147483880" r:id="rId8"/>
    <p:sldLayoutId id="2147483881" r:id="rId9"/>
    <p:sldLayoutId id="2147483873" r:id="rId10"/>
    <p:sldLayoutId id="2147483874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9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615950" indent="-431800" algn="l" rtl="0" eaLnBrk="0" fontAlgn="base" hangingPunct="0">
        <a:spcBef>
          <a:spcPts val="675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47750" indent="-385763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449388" indent="-385763" algn="l" rtl="0" eaLnBrk="0" fontAlgn="base" hangingPunct="0">
        <a:spcBef>
          <a:spcPts val="5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8813" indent="-385763" algn="l" rtl="0" eaLnBrk="0" fontAlgn="base" hangingPunct="0">
        <a:spcBef>
          <a:spcPts val="5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385763" algn="l" rtl="0" eaLnBrk="0" fontAlgn="base" hangingPunct="0">
        <a:spcBef>
          <a:spcPts val="5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338" indent="-385763" algn="l" rtl="0" eaLnBrk="1" latinLnBrk="0" hangingPunct="1">
        <a:spcBef>
          <a:spcPts val="591"/>
        </a:spcBef>
        <a:buClr>
          <a:schemeClr val="accent3"/>
        </a:buClr>
        <a:buFont typeface="Wingdings 2"/>
        <a:buChar char="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indent="-385763" algn="l" rtl="0" eaLnBrk="1" latinLnBrk="0" hangingPunct="1">
        <a:spcBef>
          <a:spcPts val="591"/>
        </a:spcBef>
        <a:buClr>
          <a:schemeClr val="accent3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385763" algn="l" rtl="0" eaLnBrk="1" latinLnBrk="0" hangingPunct="1">
        <a:spcBef>
          <a:spcPts val="591"/>
        </a:spcBef>
        <a:buClr>
          <a:schemeClr val="accent3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indent="-385763" algn="l" rtl="0" eaLnBrk="1" latinLnBrk="0" hangingPunct="1">
        <a:spcBef>
          <a:spcPts val="591"/>
        </a:spcBef>
        <a:buClr>
          <a:schemeClr val="accent3"/>
        </a:buClr>
        <a:buFont typeface="Wingdings 2"/>
        <a:buChar char=""/>
        <a:defRPr kumimoji="0" sz="2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31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857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62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9263" cy="126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ítulo 1"/>
          <p:cNvSpPr>
            <a:spLocks noGrp="1"/>
          </p:cNvSpPr>
          <p:nvPr>
            <p:ph type="ctrTitle"/>
          </p:nvPr>
        </p:nvSpPr>
        <p:spPr>
          <a:xfrm>
            <a:off x="2465393" y="612155"/>
            <a:ext cx="10974387" cy="1755136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alt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alt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Curso de Especialização em Saúde da Família</a:t>
            </a:r>
          </a:p>
        </p:txBody>
      </p:sp>
      <p:sp>
        <p:nvSpPr>
          <p:cNvPr id="9220" name="Subtítulo 2"/>
          <p:cNvSpPr>
            <a:spLocks noGrp="1"/>
          </p:cNvSpPr>
          <p:nvPr>
            <p:ph type="subTitle" idx="1"/>
          </p:nvPr>
        </p:nvSpPr>
        <p:spPr>
          <a:xfrm>
            <a:off x="282575" y="5507038"/>
            <a:ext cx="13949363" cy="2689225"/>
          </a:xfrm>
        </p:spPr>
        <p:txBody>
          <a:bodyPr/>
          <a:lstStyle/>
          <a:p>
            <a:pPr marR="0" algn="ctr" eaLnBrk="1" hangingPunct="1"/>
            <a:r>
              <a:rPr lang="pt-BR" altLang="pt-BR" sz="39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MELHORIA DA ATENÇÃO PRE-NATAL E PUERPERIO DA UBS BOQUEIRÃO, SÃO LOURENÇO DO SUL/RS</a:t>
            </a:r>
            <a:endParaRPr lang="pt-BR" altLang="pt-BR" sz="3900" dirty="0" smtClean="0">
              <a:latin typeface="Arial" charset="0"/>
              <a:cs typeface="Arial" charset="0"/>
            </a:endParaRPr>
          </a:p>
        </p:txBody>
      </p:sp>
      <p:pic>
        <p:nvPicPr>
          <p:cNvPr id="9221" name="Picture 5" descr="541803_321830107928344_1645924286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477838"/>
            <a:ext cx="1831975" cy="18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ítulo 1"/>
          <p:cNvSpPr txBox="1">
            <a:spLocks/>
          </p:cNvSpPr>
          <p:nvPr/>
        </p:nvSpPr>
        <p:spPr bwMode="auto">
          <a:xfrm>
            <a:off x="3005138" y="3257550"/>
            <a:ext cx="8278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900" b="1" dirty="0" err="1">
                <a:latin typeface="Arial" charset="0"/>
              </a:rPr>
              <a:t>Marelis</a:t>
            </a:r>
            <a:r>
              <a:rPr lang="pt-BR" altLang="pt-BR" sz="3900" b="1" dirty="0">
                <a:latin typeface="Arial" charset="0"/>
              </a:rPr>
              <a:t> </a:t>
            </a:r>
            <a:r>
              <a:rPr lang="pt-BR" altLang="pt-BR" sz="3900" b="1" dirty="0" err="1">
                <a:latin typeface="Arial" charset="0"/>
              </a:rPr>
              <a:t>Pileta</a:t>
            </a:r>
            <a:r>
              <a:rPr lang="pt-BR" altLang="pt-BR" sz="3900" b="1" dirty="0">
                <a:latin typeface="Arial" charset="0"/>
              </a:rPr>
              <a:t> </a:t>
            </a:r>
            <a:r>
              <a:rPr lang="pt-BR" altLang="pt-BR" sz="3900" b="1" dirty="0" err="1">
                <a:latin typeface="Arial" charset="0"/>
              </a:rPr>
              <a:t>Labañino</a:t>
            </a:r>
            <a:endParaRPr lang="pt-BR" altLang="pt-BR" sz="3900" dirty="0">
              <a:latin typeface="Arial" charset="0"/>
            </a:endParaRPr>
          </a:p>
        </p:txBody>
      </p:sp>
      <p:sp>
        <p:nvSpPr>
          <p:cNvPr id="9223" name="Título 1"/>
          <p:cNvSpPr txBox="1">
            <a:spLocks/>
          </p:cNvSpPr>
          <p:nvPr/>
        </p:nvSpPr>
        <p:spPr bwMode="auto">
          <a:xfrm>
            <a:off x="962025" y="8550275"/>
            <a:ext cx="125904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900" b="1">
                <a:latin typeface="Arial" charset="0"/>
              </a:rPr>
              <a:t>Orientadora: Mariaza Alves Freita</a:t>
            </a:r>
            <a:endParaRPr lang="pt-BR" altLang="pt-BR" sz="3900">
              <a:latin typeface="Arial" charset="0"/>
            </a:endParaRPr>
          </a:p>
        </p:txBody>
      </p:sp>
      <p:sp>
        <p:nvSpPr>
          <p:cNvPr id="9224" name="Título 1"/>
          <p:cNvSpPr txBox="1">
            <a:spLocks/>
          </p:cNvSpPr>
          <p:nvPr/>
        </p:nvSpPr>
        <p:spPr bwMode="auto">
          <a:xfrm>
            <a:off x="5273675" y="11064875"/>
            <a:ext cx="3627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3900" b="1">
                <a:latin typeface="Arial" charset="0"/>
              </a:rPr>
              <a:t>Pelotas, 2015</a:t>
            </a:r>
            <a:endParaRPr lang="pt-BR" altLang="pt-BR" sz="3900"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7"/>
          <p:cNvSpPr>
            <a:spLocks noGrp="1"/>
          </p:cNvSpPr>
          <p:nvPr>
            <p:ph idx="1"/>
          </p:nvPr>
        </p:nvSpPr>
        <p:spPr>
          <a:xfrm>
            <a:off x="1656284" y="10189219"/>
            <a:ext cx="10102353" cy="13573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/>
              <a:t>Figura </a:t>
            </a:r>
            <a:r>
              <a:rPr lang="pt-BR" sz="2400" b="1" dirty="0" smtClean="0"/>
              <a:t>1:</a:t>
            </a:r>
            <a:r>
              <a:rPr lang="pt-BR" sz="2400" dirty="0" smtClean="0"/>
              <a:t>  Proporção </a:t>
            </a:r>
            <a:r>
              <a:rPr lang="pt-BR" sz="2400" dirty="0"/>
              <a:t>de gestantes cadastradas no Programa de Pré-natal na UBS Boqueirão, São Lourenço do Sul/RS, 2015.</a:t>
            </a:r>
          </a:p>
          <a:p>
            <a:pPr marL="462915" indent="-46291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400" dirty="0"/>
          </a:p>
          <a:p>
            <a:pPr marL="462915" indent="-46291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/>
          </a:p>
        </p:txBody>
      </p:sp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2200275" y="1657350"/>
            <a:ext cx="10552113" cy="652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</a:p>
        </p:txBody>
      </p:sp>
      <p:sp>
        <p:nvSpPr>
          <p:cNvPr id="18436" name="Espaço Reservado para Conteúdo 2"/>
          <p:cNvSpPr txBox="1">
            <a:spLocks/>
          </p:cNvSpPr>
          <p:nvPr/>
        </p:nvSpPr>
        <p:spPr bwMode="auto">
          <a:xfrm>
            <a:off x="853430" y="2795044"/>
            <a:ext cx="12814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Alcançar 80% de cobertura do programa de pré-natal;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4104831189"/>
              </p:ext>
            </p:extLst>
          </p:nvPr>
        </p:nvGraphicFramePr>
        <p:xfrm>
          <a:off x="1080220" y="3636491"/>
          <a:ext cx="10801200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 txBox="1">
            <a:spLocks/>
          </p:cNvSpPr>
          <p:nvPr/>
        </p:nvSpPr>
        <p:spPr bwMode="auto">
          <a:xfrm>
            <a:off x="849313" y="1455738"/>
            <a:ext cx="128143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Garantir 100% das gestantes o </a:t>
            </a:r>
            <a:r>
              <a:rPr lang="pt-BR" altLang="pt-BR" sz="3900" dirty="0" smtClean="0">
                <a:solidFill>
                  <a:srgbClr val="0070C0"/>
                </a:solidFill>
                <a:latin typeface="Arial" charset="0"/>
              </a:rPr>
              <a:t>ingresso </a:t>
            </a: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no programa de pré-natal no primeiro trimestre de gestação;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35353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78380" y="9685163"/>
            <a:ext cx="11160695" cy="14287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 smtClean="0"/>
              <a:t>Figura 2: </a:t>
            </a:r>
            <a:r>
              <a:rPr lang="pt-BR" sz="2400" dirty="0" smtClean="0"/>
              <a:t>Proporção de gestantes com ingresso no primeiro trimestre de gestação na UBS Boqueirão, São Lourenço do Sul/RS, 2015</a:t>
            </a:r>
            <a:endParaRPr lang="pt-BR" sz="2400" dirty="0"/>
          </a:p>
        </p:txBody>
      </p:sp>
      <p:sp>
        <p:nvSpPr>
          <p:cNvPr id="15369" name="Título 1"/>
          <p:cNvSpPr>
            <a:spLocks noGrp="1"/>
          </p:cNvSpPr>
          <p:nvPr>
            <p:ph type="title"/>
          </p:nvPr>
        </p:nvSpPr>
        <p:spPr>
          <a:xfrm>
            <a:off x="3271838" y="504825"/>
            <a:ext cx="10409237" cy="652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413752875"/>
              </p:ext>
            </p:extLst>
          </p:nvPr>
        </p:nvGraphicFramePr>
        <p:xfrm>
          <a:off x="849313" y="3229551"/>
          <a:ext cx="10816083" cy="638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 txBox="1">
            <a:spLocks/>
          </p:cNvSpPr>
          <p:nvPr/>
        </p:nvSpPr>
        <p:spPr bwMode="auto">
          <a:xfrm>
            <a:off x="849313" y="1803400"/>
            <a:ext cx="128143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Realizar pelo menos um exame ginecológico por trimestre em 100% das gestantes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692525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545263"/>
            <a:ext cx="358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24" name="Espaço Reservado para Conteúdo 23"/>
          <p:cNvSpPr>
            <a:spLocks noGrp="1"/>
          </p:cNvSpPr>
          <p:nvPr>
            <p:ph idx="1"/>
          </p:nvPr>
        </p:nvSpPr>
        <p:spPr>
          <a:xfrm>
            <a:off x="2016324" y="10045203"/>
            <a:ext cx="10297144" cy="12858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 smtClean="0"/>
              <a:t>Figura 3: </a:t>
            </a:r>
            <a:r>
              <a:rPr lang="pt-BR" sz="2400" dirty="0" smtClean="0"/>
              <a:t>Proporção de gestantes com pelo menos um exame ginecológico por trimestre na UBS Boqueirão, São Lourenço do Sul/RS, 2015</a:t>
            </a:r>
            <a:endParaRPr lang="pt-BR" sz="2400" dirty="0"/>
          </a:p>
        </p:txBody>
      </p:sp>
      <p:sp>
        <p:nvSpPr>
          <p:cNvPr id="16391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xmlns="" val="2698254004"/>
              </p:ext>
            </p:extLst>
          </p:nvPr>
        </p:nvGraphicFramePr>
        <p:xfrm>
          <a:off x="2016324" y="3510598"/>
          <a:ext cx="10081120" cy="639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>
                <a:solidFill>
                  <a:srgbClr val="0070C0"/>
                </a:solidFill>
                <a:latin typeface="Arial" charset="0"/>
              </a:rPr>
              <a:t>Realizar avaliação da necessidade de atendimento odontológico em 100% das gestantes durante o pré-natal.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>
          <a:xfrm>
            <a:off x="2494491" y="10055472"/>
            <a:ext cx="10611065" cy="12858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 smtClean="0"/>
              <a:t>Figura 4:  </a:t>
            </a:r>
            <a:r>
              <a:rPr lang="pt-BR" sz="2400" dirty="0" smtClean="0"/>
              <a:t>Proporção de gestantes com avaliação de necessidade de atendimento odontológico na UBS Boqueirão, São Lourenço do Sul/RS, 2015</a:t>
            </a:r>
            <a:endParaRPr lang="pt-BR" sz="2400" dirty="0"/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2888465360"/>
              </p:ext>
            </p:extLst>
          </p:nvPr>
        </p:nvGraphicFramePr>
        <p:xfrm>
          <a:off x="2664396" y="3276451"/>
          <a:ext cx="9974342" cy="687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Realizar pelo menos um exame das mamas por trimestre em 100% das </a:t>
            </a:r>
            <a:r>
              <a:rPr lang="pt-BR" altLang="pt-BR" sz="3900" dirty="0" smtClean="0">
                <a:solidFill>
                  <a:srgbClr val="0070C0"/>
                </a:solidFill>
                <a:latin typeface="Arial" charset="0"/>
              </a:rPr>
              <a:t>gestantes</a:t>
            </a:r>
            <a:endParaRPr lang="pt-BR" altLang="pt-BR" sz="3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1548272" y="3903663"/>
            <a:ext cx="11305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Juntamente com o pré-natal, realizou se o exame ginecológico e de mamas em todas as gestantes atendidas na UBS, esses exame foram realizados de preferência nas gestantes que estavam até o 5º mês de gestação para maior controle e encaminhamentos em casos mais sérios. A equipe foi capacitada para realizar os exames, priorizando os profissionais que ainda apresentavam alguma dificuldade para a realização dos exames.</a:t>
            </a:r>
          </a:p>
        </p:txBody>
      </p:sp>
    </p:spTree>
    <p:extLst>
      <p:ext uri="{BB962C8B-B14F-4D97-AF65-F5344CB8AC3E}">
        <p14:creationId xmlns:p14="http://schemas.microsoft.com/office/powerpoint/2010/main" xmlns="" val="9979461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Garantir a 100% das gestantes a solicitação de exames laboratoriais de acordo com protocolo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49313" y="3492475"/>
            <a:ext cx="12703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Essa meta também foi alcançada em todos os meses da intervenção, pois durante esse período todas as gestantes atendidas tiveram a solicitação de exames laboratoriais de acordo com protocolo adotado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849313" y="6409878"/>
            <a:ext cx="127031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Garantir a 100% das gestantes a prescrição de sulfato ferroso e ácido fólico conforme protocolo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313" y="8245003"/>
            <a:ext cx="12703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No que diz respeito à prescrição de sulfato ferroso e ácido fólico conforme protocolo a 100% das gestantes acompanhadas, constatamos que essa meta também foi alcançada em todos os meses da intervenção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13604724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169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Garantir que 100% das gestantes estejam com vacina antitetânica em dia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49313" y="6084763"/>
            <a:ext cx="12703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Foi possível alcançar essa meta, pois as </a:t>
            </a:r>
            <a:r>
              <a:rPr lang="pt-BR" sz="4000" dirty="0"/>
              <a:t>vacinas </a:t>
            </a:r>
            <a:r>
              <a:rPr lang="pt-BR" sz="4000" dirty="0" smtClean="0"/>
              <a:t>antitetânica e contra a hepatite B </a:t>
            </a:r>
            <a:r>
              <a:rPr lang="pt-BR" sz="4000" dirty="0"/>
              <a:t>foram bem aceitas pelas usuárias, </a:t>
            </a:r>
            <a:r>
              <a:rPr lang="pt-BR" sz="4000" dirty="0" smtClean="0"/>
              <a:t>e a </a:t>
            </a:r>
            <a:r>
              <a:rPr lang="pt-BR" sz="4000" dirty="0"/>
              <a:t>equipe orientava sobre a importância do esquema completo para prevenção de doenças preveníeis com a imunização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849313" y="3564483"/>
            <a:ext cx="12703175" cy="169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Garantir que 100% das gestantes estejam com vacina contra hepatite B em dia</a:t>
            </a:r>
          </a:p>
        </p:txBody>
      </p:sp>
    </p:spTree>
    <p:extLst>
      <p:ext uri="{BB962C8B-B14F-4D97-AF65-F5344CB8AC3E}">
        <p14:creationId xmlns:p14="http://schemas.microsoft.com/office/powerpoint/2010/main" xmlns="" val="26226426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 txBox="1">
            <a:spLocks/>
          </p:cNvSpPr>
          <p:nvPr/>
        </p:nvSpPr>
        <p:spPr bwMode="auto">
          <a:xfrm>
            <a:off x="849313" y="1674813"/>
            <a:ext cx="1270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Garantir a primeira consulta odontológica programática para 100% das gestantes cadastradas.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>
          <a:xfrm>
            <a:off x="1656284" y="9982893"/>
            <a:ext cx="10657184" cy="121443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 smtClean="0"/>
              <a:t>Figura 5: </a:t>
            </a:r>
            <a:r>
              <a:rPr lang="pt-BR" sz="2400" dirty="0" smtClean="0"/>
              <a:t>Proporção de gestantes com primeira consulta odontológica programática na UBS Boqueirão, São Lourenço do Sul/RS, 2015.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400" dirty="0"/>
          </a:p>
        </p:txBody>
      </p:sp>
      <p:sp>
        <p:nvSpPr>
          <p:cNvPr id="18438" name="Título 1"/>
          <p:cNvSpPr>
            <a:spLocks noGrp="1"/>
          </p:cNvSpPr>
          <p:nvPr>
            <p:ph type="title"/>
          </p:nvPr>
        </p:nvSpPr>
        <p:spPr>
          <a:xfrm>
            <a:off x="3343275" y="504825"/>
            <a:ext cx="10337800" cy="115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2119536965"/>
              </p:ext>
            </p:extLst>
          </p:nvPr>
        </p:nvGraphicFramePr>
        <p:xfrm>
          <a:off x="1872308" y="3420467"/>
          <a:ext cx="1015312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15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Realizar busca ativa de 100% das gestantes faltosas às consultas de </a:t>
            </a:r>
            <a:r>
              <a:rPr lang="pt-BR" altLang="pt-BR" sz="3900" dirty="0" smtClean="0">
                <a:solidFill>
                  <a:srgbClr val="0070C0"/>
                </a:solidFill>
                <a:latin typeface="Arial" charset="0"/>
              </a:rPr>
              <a:t>pré-natal.</a:t>
            </a:r>
            <a:endParaRPr lang="pt-BR" altLang="pt-BR" sz="39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49313" y="3078425"/>
            <a:ext cx="12703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Quanto à melhoria da adesão ao Programa de Pré-Natal, vale ressaltar que </a:t>
            </a:r>
            <a:r>
              <a:rPr lang="pt-BR" sz="3600" dirty="0" smtClean="0"/>
              <a:t>essa </a:t>
            </a:r>
            <a:r>
              <a:rPr lang="pt-BR" sz="3600" dirty="0"/>
              <a:t>meta </a:t>
            </a:r>
            <a:r>
              <a:rPr lang="pt-BR" sz="3600" dirty="0" smtClean="0"/>
              <a:t>alcançada </a:t>
            </a:r>
            <a:r>
              <a:rPr lang="pt-BR" sz="3600" dirty="0"/>
              <a:t>em todos os meses, obtendo o indicador de 100%, sendo que no primeiro, segundo, terceiro e quarto mês nos deparamos com 05, 01, 02 e 02 gestantes faltosas respectivamente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849313" y="6372795"/>
            <a:ext cx="12703175" cy="199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Manter registro na ficha espelho de vacinação, prontuário e carteira, no PN, em 100% das gestantes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313" y="7956971"/>
            <a:ext cx="12703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Felizmente essa meta também foi alcançada nos quatro meses da intervenção sem dificuldade, obtendo o indicador de 100% em todos os meses da intervenção, sendo que às capacitações e a disponibilização das fichas-espelho pela secretaria municipal de saúde do munícipio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6733123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11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Avaliar risco gestacional em 100% das gestantes.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49313" y="3078425"/>
            <a:ext cx="12703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Vale ressaltar que o risco gestacional foi avaliado em todas as gestantes acompanhadas nos quatro meses da intervenção, compreendendo o indicador de 100% em todos os meses. </a:t>
            </a:r>
          </a:p>
          <a:p>
            <a:pPr algn="just"/>
            <a:r>
              <a:rPr lang="pt-BR" sz="3600" dirty="0"/>
              <a:t>Essa meta foi alcançada sem dificuldade, pois graças à dedicação da equipe com o seguimento das ações, e atualizações </a:t>
            </a:r>
            <a:r>
              <a:rPr lang="pt-BR" sz="3600" dirty="0" smtClean="0"/>
              <a:t>diversas.</a:t>
            </a:r>
            <a:endParaRPr lang="pt-BR" sz="36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849313" y="6372795"/>
            <a:ext cx="12703175" cy="199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Manter registro na ficha espelho de vacinação, prontuário e carteira, no PN, em 100% das gestantes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313" y="7956971"/>
            <a:ext cx="12703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Felizmente essa meta também foi alcançada nos quatro meses da intervenção sem dificuldade, obtendo o indicador de 100% em todos os meses da intervenção, sendo que às capacitações e a disponibilização das fichas-espelho pela secretaria municipal de saúde do munícipio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980205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720725" y="1300163"/>
            <a:ext cx="12960350" cy="79121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39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Importância da ação programática escolhida para realizar a intervenção;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39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Caracterização do município são Lourenço do Sul</a:t>
            </a:r>
            <a:endParaRPr lang="pt-BR" altLang="pt-BR" sz="3900" b="1" smtClean="0">
              <a:latin typeface="Arial" charset="0"/>
              <a:cs typeface="Arial" charset="0"/>
            </a:endParaRPr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3629025" y="0"/>
            <a:ext cx="10052050" cy="942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</a:t>
            </a:r>
          </a:p>
        </p:txBody>
      </p:sp>
      <p:pic>
        <p:nvPicPr>
          <p:cNvPr id="10244" name="Picture 6" descr="C:\Users\marelis\Desktop\image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64" y="4572595"/>
            <a:ext cx="12982103" cy="764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 txBox="1">
            <a:spLocks/>
          </p:cNvSpPr>
          <p:nvPr/>
        </p:nvSpPr>
        <p:spPr bwMode="auto">
          <a:xfrm>
            <a:off x="849313" y="1674813"/>
            <a:ext cx="12703175" cy="152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Realizar exame ginecológico em 100% das puérperas cadastradas no Programa.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>
          <a:xfrm>
            <a:off x="1800300" y="9613155"/>
            <a:ext cx="11233248" cy="10715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 smtClean="0"/>
              <a:t>Figura 8: </a:t>
            </a:r>
            <a:r>
              <a:rPr lang="pt-BR" sz="2400" dirty="0"/>
              <a:t>Proporção de puérperas que receberam exame ginecológico na UBS Boqueirão, São Lourenço do Sul/RS, 2015.</a:t>
            </a:r>
            <a:endParaRPr lang="pt-BR" sz="2400" dirty="0" smtClean="0"/>
          </a:p>
          <a:p>
            <a:pPr marL="462915" indent="-46291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/>
          </a:p>
        </p:txBody>
      </p:sp>
      <p:sp>
        <p:nvSpPr>
          <p:cNvPr id="20486" name="Título 1"/>
          <p:cNvSpPr>
            <a:spLocks noGrp="1"/>
          </p:cNvSpPr>
          <p:nvPr>
            <p:ph type="title"/>
          </p:nvPr>
        </p:nvSpPr>
        <p:spPr>
          <a:xfrm>
            <a:off x="3057525" y="514350"/>
            <a:ext cx="12961938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2223299522"/>
              </p:ext>
            </p:extLst>
          </p:nvPr>
        </p:nvGraphicFramePr>
        <p:xfrm>
          <a:off x="1584276" y="3185087"/>
          <a:ext cx="10369152" cy="635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70158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 txBox="1">
            <a:spLocks/>
          </p:cNvSpPr>
          <p:nvPr/>
        </p:nvSpPr>
        <p:spPr bwMode="auto">
          <a:xfrm>
            <a:off x="849313" y="1674813"/>
            <a:ext cx="1270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>
                <a:solidFill>
                  <a:srgbClr val="0070C0"/>
                </a:solidFill>
                <a:latin typeface="Arial" charset="0"/>
              </a:rPr>
              <a:t>Avaliar intercorrencias em 100% das puérperas cadastradas no programa.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22" name="Espaço Reservado para Conteúdo 21"/>
          <p:cNvSpPr>
            <a:spLocks noGrp="1"/>
          </p:cNvSpPr>
          <p:nvPr>
            <p:ph idx="1"/>
          </p:nvPr>
        </p:nvSpPr>
        <p:spPr>
          <a:xfrm>
            <a:off x="1800300" y="9613155"/>
            <a:ext cx="11233248" cy="10715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400" b="1" dirty="0" smtClean="0"/>
              <a:t>Figura 7: </a:t>
            </a:r>
            <a:r>
              <a:rPr lang="pt-BR" sz="2400" dirty="0" smtClean="0"/>
              <a:t>Proporção de puérperas com avaliação para intercorrências na UBS Boqueirão, São Lourenço do Sul/RS, 2015.</a:t>
            </a:r>
          </a:p>
          <a:p>
            <a:pPr marL="462915" indent="-46291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400" dirty="0"/>
          </a:p>
        </p:txBody>
      </p:sp>
      <p:sp>
        <p:nvSpPr>
          <p:cNvPr id="20486" name="Título 1"/>
          <p:cNvSpPr>
            <a:spLocks noGrp="1"/>
          </p:cNvSpPr>
          <p:nvPr>
            <p:ph type="title"/>
          </p:nvPr>
        </p:nvSpPr>
        <p:spPr>
          <a:xfrm>
            <a:off x="3057525" y="514350"/>
            <a:ext cx="12961938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2860995547"/>
              </p:ext>
            </p:extLst>
          </p:nvPr>
        </p:nvGraphicFramePr>
        <p:xfrm>
          <a:off x="1728292" y="3276451"/>
          <a:ext cx="11017224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367104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 txBox="1">
            <a:spLocks/>
          </p:cNvSpPr>
          <p:nvPr/>
        </p:nvSpPr>
        <p:spPr bwMode="auto">
          <a:xfrm>
            <a:off x="849313" y="1657350"/>
            <a:ext cx="12703175" cy="18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427038" indent="-427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Todas as demais metas de qualidade e </a:t>
            </a:r>
            <a:r>
              <a:rPr lang="pt-BR" altLang="pt-BR" sz="3900" dirty="0" smtClean="0">
                <a:solidFill>
                  <a:srgbClr val="0070C0"/>
                </a:solidFill>
                <a:latin typeface="Arial" charset="0"/>
              </a:rPr>
              <a:t>promoção a </a:t>
            </a: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saúde no </a:t>
            </a:r>
            <a:r>
              <a:rPr lang="pt-BR" altLang="pt-BR" sz="3900" dirty="0" smtClean="0">
                <a:solidFill>
                  <a:srgbClr val="0070C0"/>
                </a:solidFill>
                <a:latin typeface="Arial" charset="0"/>
              </a:rPr>
              <a:t>pré-natal e puerpério foram </a:t>
            </a:r>
            <a:r>
              <a:rPr lang="pt-BR" altLang="pt-BR" sz="3900" dirty="0">
                <a:solidFill>
                  <a:srgbClr val="0070C0"/>
                </a:solidFill>
                <a:latin typeface="Arial" charset="0"/>
              </a:rPr>
              <a:t>alcançadas 100% em todos os meses de intervenção, como: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90366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>
                <a:latin typeface="Arial" charset="0"/>
                <a:cs typeface="Times New Roman" pitchFamily="18" charset="0"/>
              </a:rPr>
              <a:t>  </a:t>
            </a:r>
            <a:endParaRPr lang="pt-BR" altLang="pt-BR">
              <a:latin typeface="Arial" charset="0"/>
              <a:cs typeface="Times New Roman" pitchFamily="18" charset="0"/>
            </a:endParaRPr>
          </a:p>
        </p:txBody>
      </p:sp>
      <p:sp>
        <p:nvSpPr>
          <p:cNvPr id="17414" name="Título 1"/>
          <p:cNvSpPr>
            <a:spLocks noGrp="1"/>
          </p:cNvSpPr>
          <p:nvPr>
            <p:ph type="title"/>
          </p:nvPr>
        </p:nvSpPr>
        <p:spPr>
          <a:xfrm>
            <a:off x="3128963" y="504825"/>
            <a:ext cx="10552112" cy="938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dirty="0" smtClean="0"/>
              <a:t>Metas – Resultados</a:t>
            </a:r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49313" y="3901866"/>
            <a:ext cx="1270317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Garantir o ingresso no Programa de Pré-Natal no primeiro trimestre de gestação; solicitação de exames laboratoriais de acordo com protocolo; a prescrição de sulfato ferroso e ácido fólico para as gestantes conforme protocolo; vacina antitetânica e contra hepatite B em dia; avaliação da necessidade de atendimento odontológico durante o pré-natal; registro na ficha espelho de vacinação, avaliação de riscos; orientações nutricionais, sobre o aleitamento materno, sobre os cuidados com o recém-nascido, sobre higiene bucal; avaliar o estado psíquico em todas as puérperas cadastradas no Programa; dentre outras.</a:t>
            </a:r>
          </a:p>
        </p:txBody>
      </p:sp>
    </p:spTree>
    <p:extLst>
      <p:ext uri="{BB962C8B-B14F-4D97-AF65-F5344CB8AC3E}">
        <p14:creationId xmlns:p14="http://schemas.microsoft.com/office/powerpoint/2010/main" xmlns="" val="38564630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3629025" y="0"/>
            <a:ext cx="10052050" cy="1943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Discussão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00088" y="2657475"/>
            <a:ext cx="12703175" cy="6759575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 Importância da intervenção:</a:t>
            </a:r>
          </a:p>
          <a:p>
            <a:pPr marL="1272063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Para a equipe;</a:t>
            </a:r>
          </a:p>
          <a:p>
            <a:pPr marL="1272063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Para o serviço;</a:t>
            </a:r>
          </a:p>
          <a:p>
            <a:pPr marL="1272063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Para a comunidade.</a:t>
            </a: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 Incorporação da intervenção à rotina do serviço;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 Adaptações necessárias.</a:t>
            </a:r>
            <a:endParaRPr lang="pt-BR" sz="3900" b="1" dirty="0">
              <a:solidFill>
                <a:srgbClr val="0070C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374491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 dirty="0">
                <a:latin typeface="Arial" charset="0"/>
                <a:cs typeface="Times New Roman" pitchFamily="18" charset="0"/>
              </a:rPr>
              <a:t>  </a:t>
            </a:r>
            <a:endParaRPr lang="pt-BR" altLang="pt-BR" dirty="0">
              <a:latin typeface="Arial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6651625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dirty="0">
              <a:latin typeface="Arial" charset="0"/>
            </a:endParaRPr>
          </a:p>
        </p:txBody>
      </p: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0" y="0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0" y="3640138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 dirty="0">
                <a:latin typeface="Arial" charset="0"/>
                <a:cs typeface="Times New Roman" pitchFamily="18" charset="0"/>
              </a:rPr>
              <a:t>  </a:t>
            </a:r>
            <a:endParaRPr lang="pt-BR" altLang="pt-BR" dirty="0">
              <a:latin typeface="Arial" charset="0"/>
            </a:endParaRP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0" y="6440488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dirty="0"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557212" y="324123"/>
            <a:ext cx="13412439" cy="1928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Reflexão crítica sobre o processo pessoal de aprendizagem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7213" y="2340347"/>
            <a:ext cx="12703175" cy="6330950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Expectativas iniciais;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Prática profissional:</a:t>
            </a:r>
          </a:p>
          <a:p>
            <a:pPr marL="98966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Melhoria </a:t>
            </a:r>
            <a:r>
              <a:rPr lang="pt-BR" sz="3900" dirty="0">
                <a:latin typeface="Arial" pitchFamily="34" charset="0"/>
                <a:cs typeface="Arial" panose="020B0604020202020204" pitchFamily="34" charset="0"/>
              </a:rPr>
              <a:t>na prática clínica</a:t>
            </a: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</a:p>
          <a:p>
            <a:pPr marL="98966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>
                <a:latin typeface="Arial" pitchFamily="34" charset="0"/>
                <a:cs typeface="Arial" panose="020B0604020202020204" pitchFamily="34" charset="0"/>
              </a:rPr>
              <a:t>- Trabalho </a:t>
            </a: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multidisciplinar.</a:t>
            </a:r>
            <a:endParaRPr lang="pt-BR" sz="3900" dirty="0">
              <a:latin typeface="Arial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Aprendizados mais relevantes:</a:t>
            </a:r>
          </a:p>
          <a:p>
            <a:pPr marL="98966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Troca </a:t>
            </a:r>
            <a:r>
              <a:rPr lang="pt-BR" sz="3900" dirty="0">
                <a:latin typeface="Arial" pitchFamily="34" charset="0"/>
                <a:cs typeface="Arial" panose="020B0604020202020204" pitchFamily="34" charset="0"/>
              </a:rPr>
              <a:t>de experiências entre colegas e orientadores;</a:t>
            </a:r>
          </a:p>
          <a:p>
            <a:pPr marL="98966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Material </a:t>
            </a:r>
            <a:r>
              <a:rPr lang="pt-BR" sz="3900" dirty="0">
                <a:latin typeface="Arial" pitchFamily="34" charset="0"/>
                <a:cs typeface="Arial" panose="020B0604020202020204" pitchFamily="34" charset="0"/>
              </a:rPr>
              <a:t>pedagógico excelente</a:t>
            </a: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  <a:endParaRPr lang="pt-BR" sz="3900" dirty="0">
              <a:latin typeface="Arial" pitchFamily="34" charset="0"/>
              <a:cs typeface="Arial" panose="020B0604020202020204" pitchFamily="34" charset="0"/>
            </a:endParaRPr>
          </a:p>
          <a:p>
            <a:pPr marL="98966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- Importância </a:t>
            </a:r>
            <a:r>
              <a:rPr lang="pt-BR" sz="3900" dirty="0">
                <a:latin typeface="Arial" pitchFamily="34" charset="0"/>
                <a:cs typeface="Arial" panose="020B0604020202020204" pitchFamily="34" charset="0"/>
              </a:rPr>
              <a:t>das ações </a:t>
            </a:r>
            <a:r>
              <a:rPr lang="pt-BR" sz="3900" dirty="0" smtClean="0">
                <a:latin typeface="Arial" pitchFamily="34" charset="0"/>
                <a:cs typeface="Arial" panose="020B0604020202020204" pitchFamily="34" charset="0"/>
              </a:rPr>
              <a:t>educativas/preventivas.</a:t>
            </a:r>
            <a:endParaRPr lang="pt-BR" sz="39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744913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 dirty="0">
                <a:latin typeface="Arial" charset="0"/>
                <a:cs typeface="Times New Roman" pitchFamily="18" charset="0"/>
              </a:rPr>
              <a:t>  </a:t>
            </a:r>
            <a:endParaRPr lang="pt-BR" altLang="pt-BR" dirty="0">
              <a:latin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651625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dirty="0">
              <a:latin typeface="Arial" charset="0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3640138"/>
            <a:ext cx="425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900" dirty="0">
                <a:latin typeface="Arial" charset="0"/>
                <a:cs typeface="Times New Roman" pitchFamily="18" charset="0"/>
              </a:rPr>
              <a:t>  </a:t>
            </a:r>
            <a:endParaRPr lang="pt-BR" altLang="pt-BR" dirty="0">
              <a:latin typeface="Arial" charset="0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6440488"/>
            <a:ext cx="2905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3952" tIns="71974" rIns="143952" bIns="71974" anchor="ctr">
            <a:spAutoFit/>
          </a:bodyPr>
          <a:lstStyle>
            <a:lvl1pPr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pt-BR" altLang="pt-BR" dirty="0"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m 3" descr="E:\imagem\gestan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91"/>
          <a:stretch/>
        </p:blipFill>
        <p:spPr bwMode="auto">
          <a:xfrm>
            <a:off x="0" y="-1"/>
            <a:ext cx="11809412" cy="126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8271321" y="5148659"/>
            <a:ext cx="5842347" cy="1000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8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altLang="pt-BR" sz="8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Marelis\Desktop\gestantes\Nova pasta\IMG_20150210_1129377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318" y="-23418"/>
            <a:ext cx="5845482" cy="387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LuPA\Desktop\marelis\Nova pasta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6930" y="7524923"/>
            <a:ext cx="2844869" cy="505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LuPA\Desktop\marelis\Nova pasta\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318" y="7524922"/>
            <a:ext cx="2897798" cy="514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1441450" y="371475"/>
            <a:ext cx="12960350" cy="523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8650" y="1260227"/>
            <a:ext cx="13041313" cy="8712968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9806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Lourenço do Sul - Localização: ao sudeste Rio </a:t>
            </a:r>
            <a:r>
              <a:rPr lang="pt-BR" sz="39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Grandense</a:t>
            </a:r>
            <a:r>
              <a:rPr lang="pt-BR" sz="3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198 Km da capital (Porto Alegre);</a:t>
            </a:r>
          </a:p>
          <a:p>
            <a:pPr marL="559806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População total: 43 114 </a:t>
            </a:r>
            <a:r>
              <a:rPr lang="pt-BR" sz="3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(IBGE, 2010);</a:t>
            </a:r>
          </a:p>
          <a:p>
            <a:pPr marL="559806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Serviços de Saúde: </a:t>
            </a:r>
          </a:p>
          <a:p>
            <a:pPr marL="98716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 Secretaria Municipal de Saúde;</a:t>
            </a:r>
          </a:p>
          <a:p>
            <a:pPr marL="98716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 Unidade Básica de Saúde (UBS) tradicionais 2;</a:t>
            </a:r>
          </a:p>
          <a:p>
            <a:pPr marL="1267066" indent="-27990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 Unidade de Estratégia de Saúde da Saúde(ESF) 11;</a:t>
            </a:r>
          </a:p>
          <a:p>
            <a:pPr marL="987161" indent="0" fontAlgn="auto">
              <a:spcAft>
                <a:spcPts val="0"/>
              </a:spcAft>
              <a:buFontTx/>
              <a:buChar char="-"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Núcleo de Apoio saúde da Família (NASF) 1:</a:t>
            </a:r>
          </a:p>
          <a:p>
            <a:pPr marL="987161" indent="0" fontAlgn="auto">
              <a:spcAft>
                <a:spcPts val="0"/>
              </a:spcAft>
              <a:buFontTx/>
              <a:buChar char="-"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Centro de Especialidade Odontológico (CEO) 1;</a:t>
            </a:r>
          </a:p>
          <a:p>
            <a:pPr marL="987161" indent="0" fontAlgn="auto">
              <a:spcAft>
                <a:spcPts val="0"/>
              </a:spcAft>
              <a:buFontTx/>
              <a:buChar char="-"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Atenção Especializada 1;</a:t>
            </a:r>
          </a:p>
          <a:p>
            <a:pPr marL="987161" indent="0" fontAlgn="auto">
              <a:spcAft>
                <a:spcPts val="0"/>
              </a:spcAft>
              <a:buFontTx/>
              <a:buChar char="-"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Serviço Hospitalar 2;</a:t>
            </a:r>
          </a:p>
          <a:p>
            <a:pPr marL="1444361" indent="-457200" fontAlgn="auto">
              <a:spcAft>
                <a:spcPts val="0"/>
              </a:spcAft>
              <a:buFontTx/>
              <a:buChar char="-"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Atendimento Móvel </a:t>
            </a:r>
          </a:p>
          <a:p>
            <a:pPr marL="1444361" indent="-457200" fontAlgn="auto">
              <a:spcAft>
                <a:spcPts val="0"/>
              </a:spcAft>
              <a:buFontTx/>
              <a:buChar char="-"/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 Urgência (SAMU) 1.</a:t>
            </a:r>
          </a:p>
          <a:p>
            <a:pPr marL="2406674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1696918" algn="l"/>
                <a:tab pos="2406674" algn="l"/>
              </a:tabLst>
              <a:defRPr/>
            </a:pPr>
            <a:endParaRPr lang="pt-BR" sz="3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74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1696918" algn="l"/>
                <a:tab pos="2406674" algn="l"/>
              </a:tabLst>
              <a:defRPr/>
            </a:pPr>
            <a:endParaRPr lang="pt-BR" sz="3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74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1696918" algn="l"/>
                <a:tab pos="2406674" algn="l"/>
              </a:tabLst>
              <a:defRPr/>
            </a:pPr>
            <a:endParaRPr lang="pt-BR" sz="3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6" descr="C:\Users\marelis\Desktop\ima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036" y="8028979"/>
            <a:ext cx="5976764" cy="45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486025" y="0"/>
            <a:ext cx="11195050" cy="871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38188" y="728663"/>
            <a:ext cx="13041312" cy="11044732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9806" fontAlgn="auto">
              <a:spcAft>
                <a:spcPts val="0"/>
              </a:spcAft>
              <a:defRPr/>
            </a:pPr>
            <a:r>
              <a:rPr lang="pt-BR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	</a:t>
            </a:r>
            <a:r>
              <a:rPr lang="pt-BR" sz="3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UBS Boqueirão:</a:t>
            </a:r>
          </a:p>
          <a:p>
            <a:pPr marL="1267066" indent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Zona rural;</a:t>
            </a:r>
          </a:p>
          <a:p>
            <a:pPr marL="1267066" indent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Famílias: 896;</a:t>
            </a:r>
          </a:p>
          <a:p>
            <a:pPr marL="1267066" indent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Pessoas: 4311 (SIAB, novembro 2014);</a:t>
            </a:r>
          </a:p>
          <a:p>
            <a:pPr marL="1267066" indent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01 equipe: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- 01 Enfermeira;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- 01 Médica clínico geral (do PMMB);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- 02 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Técnica de Enfermagem</a:t>
            </a: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- 01 Odontólogo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11425" fontAlgn="auto">
              <a:spcAft>
                <a:spcPts val="0"/>
              </a:spcAft>
              <a:buFontTx/>
              <a:buChar char="-"/>
              <a:tabLst>
                <a:tab pos="261938" algn="l"/>
              </a:tabLst>
              <a:defRPr/>
            </a:pP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Assistente de s</a:t>
            </a:r>
            <a:r>
              <a:rPr lang="pt-B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aúde 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bucal;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- 01 Psiquiatra;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- 01 fisiatra;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- 01 assistente social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- 06 Agentes Comunitários de Saúde;</a:t>
            </a:r>
          </a:p>
          <a:p>
            <a:pPr marL="2511425" fontAlgn="auto">
              <a:spcAft>
                <a:spcPts val="0"/>
              </a:spcAft>
              <a:buNone/>
              <a:tabLst>
                <a:tab pos="261938" algn="l"/>
              </a:tabLst>
              <a:defRPr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- 01 Auxiliar de higienização</a:t>
            </a:r>
            <a:endParaRPr lang="pt-BR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7066" indent="0" fontAlgn="auto">
              <a:spcAft>
                <a:spcPts val="0"/>
              </a:spcAft>
              <a:buNone/>
              <a:defRPr/>
            </a:pPr>
            <a:endParaRPr lang="pt-BR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4"/>
          <p:cNvSpPr>
            <a:spLocks noGrp="1"/>
          </p:cNvSpPr>
          <p:nvPr>
            <p:ph idx="1"/>
          </p:nvPr>
        </p:nvSpPr>
        <p:spPr>
          <a:xfrm>
            <a:off x="720180" y="3708499"/>
            <a:ext cx="12961937" cy="3312368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Melhorar a atenção ao pré-natal e ao puerpério da área de abrangência da UBS Boqueirão, São Lourenço do Sul/RS.</a:t>
            </a:r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843338" y="1014413"/>
            <a:ext cx="12266612" cy="2100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  <a:t>Objetivo Geral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3414713" y="504825"/>
            <a:ext cx="10266362" cy="652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38188" y="1300163"/>
            <a:ext cx="13041312" cy="10823575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994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Ampliar a cobertura de pré-natal</a:t>
            </a:r>
            <a:r>
              <a:rPr lang="pt-BR" sz="3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Melhorar a qualidade da atenção ao pré-natal realizado na Unidade</a:t>
            </a:r>
            <a:r>
              <a:rPr lang="pt-BR" sz="3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Melhorar a adesão ao pré-natal</a:t>
            </a:r>
            <a:r>
              <a:rPr lang="pt-BR" sz="3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Realizar  avaliação de risco</a:t>
            </a:r>
            <a:r>
              <a:rPr lang="pt-BR" sz="3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Promover a saúde no pré-natal;</a:t>
            </a: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Ampliar a cobertura da atenção a puérperas;</a:t>
            </a:r>
            <a:endParaRPr lang="pt-BR" sz="3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Melhorar a qualidade da atenção às puérperas na Unidade de Saúde;</a:t>
            </a: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Melhorar a adesão das mães ao puerpério;</a:t>
            </a: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Melhorar o registro das informações;</a:t>
            </a:r>
          </a:p>
          <a:p>
            <a:pPr marL="1099622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4100" dirty="0" smtClean="0"/>
              <a:t> Promover  a saúde das puérperas.</a:t>
            </a:r>
            <a:endParaRPr lang="pt-BR" sz="3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94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994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857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057275" y="504825"/>
            <a:ext cx="12858750" cy="1652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Principais Ações </a:t>
            </a:r>
            <a:br>
              <a:rPr 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pt-BR" sz="51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(de acordo com os eixos pedagógicos) </a:t>
            </a:r>
          </a:p>
        </p:txBody>
      </p:sp>
      <p:sp>
        <p:nvSpPr>
          <p:cNvPr id="14339" name="Espaço Reservado para Conteúdo 2"/>
          <p:cNvSpPr txBox="1">
            <a:spLocks/>
          </p:cNvSpPr>
          <p:nvPr/>
        </p:nvSpPr>
        <p:spPr bwMode="auto">
          <a:xfrm>
            <a:off x="622300" y="2727325"/>
            <a:ext cx="13384213" cy="9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52" tIns="71974" rIns="143952" bIns="71974"/>
          <a:lstStyle>
            <a:lvl1pPr marL="538163" indent="-5381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Divulgação na comunidade;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Capacitação dos profissionais;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Monitoramento do número de gestantes e puérperas cadastradas na unidade;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Contato com lideranças comunitárias;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Garantir o registro das gestantes e puérperas;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Atendimento clínico das gestantes e puérperas;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Avaliação e estratificação de risco;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Busca ativa das gestantes e puérperas faltosas às consultas;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pt-BR" altLang="pt-BR" sz="3900" b="1">
                <a:solidFill>
                  <a:srgbClr val="0070C0"/>
                </a:solidFill>
                <a:latin typeface="Arial" charset="0"/>
              </a:rPr>
              <a:t>Monitoramento das intervenções.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914650" y="212725"/>
            <a:ext cx="10766425" cy="1444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2300" y="2068513"/>
            <a:ext cx="13384213" cy="10055225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Eixo de monitoramento e avaliação</a:t>
            </a: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Manuais Técnicos, ficha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de Cadastro do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PRE-NATAL;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Análise dos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prontuários clínicos e das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fichas-espelho;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Monitoramento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semanal das ações programáticas.</a:t>
            </a:r>
          </a:p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Eixo de organização e gestão do serviço</a:t>
            </a: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Melhoria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no acolhimento;</a:t>
            </a: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Definição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das funções específicas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de toda a equipe;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Registro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e organização dos dados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das pacientes;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Organização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das visitas domiciliares.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sz="3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986088" y="0"/>
            <a:ext cx="1062355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5100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22300" y="1803400"/>
            <a:ext cx="13384213" cy="10053638"/>
          </a:xfrm>
          <a:prstGeom prst="rect">
            <a:avLst/>
          </a:prstGeom>
        </p:spPr>
        <p:txBody>
          <a:bodyPr lIns="143952" tIns="71974" rIns="143952" bIns="7197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Eixo de engajamento público</a:t>
            </a: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Divulgação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à população sobre a existência do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Programa;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Oportunidade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para a comunidade sugerir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melhorias;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Contado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com líderes comunitários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Eixo de qualificação da prática clínica</a:t>
            </a: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Capacitação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equipe;</a:t>
            </a:r>
            <a:endParaRPr lang="pt-BR" sz="3900" dirty="0">
              <a:latin typeface="Arial" pitchFamily="34" charset="0"/>
              <a:cs typeface="Arial" pitchFamily="34" charset="0"/>
            </a:endParaRPr>
          </a:p>
          <a:p>
            <a:pPr marL="559806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900" dirty="0" smtClean="0">
                <a:latin typeface="Arial" pitchFamily="34" charset="0"/>
                <a:cs typeface="Arial" pitchFamily="34" charset="0"/>
              </a:rPr>
              <a:t>- Melhoria na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qualidade dos registros dos dados clínicos </a:t>
            </a:r>
            <a:r>
              <a:rPr lang="pt-BR" sz="39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3900" dirty="0">
                <a:latin typeface="Arial" pitchFamily="34" charset="0"/>
                <a:cs typeface="Arial" pitchFamily="34" charset="0"/>
              </a:rPr>
              <a:t>pacientes.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2295</TotalTime>
  <Words>1482</Words>
  <Application>Microsoft Office PowerPoint</Application>
  <PresentationFormat>Personalizar</PresentationFormat>
  <Paragraphs>164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Concurso</vt:lpstr>
      <vt:lpstr>Universidade Federal de Pelotas Departamento de Medicina Social Curso de Especialização em Saúde da Família</vt:lpstr>
      <vt:lpstr>Introdução</vt:lpstr>
      <vt:lpstr>Introdução – Local do estudo</vt:lpstr>
      <vt:lpstr>Introdução – Local do estudo</vt:lpstr>
      <vt:lpstr>Objetivo Geral</vt:lpstr>
      <vt:lpstr>Objetivos Específicos</vt:lpstr>
      <vt:lpstr>Metodologia – Principais Ações  (de acordo com os eixos pedagógicos) </vt:lpstr>
      <vt:lpstr>Metodologia – Logística</vt:lpstr>
      <vt:lpstr>Metodologia – Logística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Discussão </vt:lpstr>
      <vt:lpstr>Reflexão crítica sobre o processo pessoal de aprendizagem 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Messias</dc:creator>
  <cp:lastModifiedBy>marelis</cp:lastModifiedBy>
  <cp:revision>173</cp:revision>
  <dcterms:created xsi:type="dcterms:W3CDTF">2014-03-26T00:15:51Z</dcterms:created>
  <dcterms:modified xsi:type="dcterms:W3CDTF">2015-11-11T16:52:48Z</dcterms:modified>
</cp:coreProperties>
</file>