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78" r:id="rId9"/>
    <p:sldId id="262" r:id="rId10"/>
    <p:sldId id="263" r:id="rId11"/>
    <p:sldId id="279" r:id="rId12"/>
    <p:sldId id="264" r:id="rId13"/>
    <p:sldId id="280" r:id="rId14"/>
    <p:sldId id="281" r:id="rId15"/>
    <p:sldId id="265" r:id="rId16"/>
    <p:sldId id="266" r:id="rId17"/>
    <p:sldId id="282" r:id="rId18"/>
    <p:sldId id="267" r:id="rId19"/>
    <p:sldId id="268" r:id="rId20"/>
    <p:sldId id="269" r:id="rId21"/>
    <p:sldId id="270" r:id="rId22"/>
    <p:sldId id="272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coletas%20de%20dados.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coletas%20de%20dados.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coletas%20de%20dados.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coletas%20de%20dados.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lanilha%20coletas%20de%20dados.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693559898681628"/>
          <c:y val="5.4946208646996134E-2"/>
          <c:w val="0.84677502714590946"/>
          <c:h val="0.8278411352427106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dLbls>
            <c:showVal val="1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0.15300546448087549</c:v>
                </c:pt>
                <c:pt idx="1">
                  <c:v>0.41530054644808745</c:v>
                </c:pt>
                <c:pt idx="2">
                  <c:v>0.67759562841530563</c:v>
                </c:pt>
                <c:pt idx="3">
                  <c:v>0</c:v>
                </c:pt>
              </c:numCache>
            </c:numRef>
          </c:val>
        </c:ser>
        <c:dLbls/>
        <c:axId val="76251904"/>
        <c:axId val="76253440"/>
      </c:barChart>
      <c:catAx>
        <c:axId val="7625190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253440"/>
        <c:crosses val="autoZero"/>
        <c:auto val="1"/>
        <c:lblAlgn val="ctr"/>
        <c:lblOffset val="100"/>
      </c:catAx>
      <c:valAx>
        <c:axId val="7625344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251904"/>
        <c:crosses val="autoZero"/>
        <c:crossBetween val="between"/>
        <c:majorUnit val="0.1"/>
      </c:valAx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485159619778333"/>
          <c:y val="7.7038436862059023E-2"/>
          <c:w val="0.84950577187671317"/>
          <c:h val="0.785187518226888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Indicadores!$D$34:$G$34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0.99193548387096486</c:v>
                </c:pt>
                <c:pt idx="3">
                  <c:v>0</c:v>
                </c:pt>
              </c:numCache>
            </c:numRef>
          </c:val>
        </c:ser>
        <c:dLbls/>
        <c:axId val="76667520"/>
        <c:axId val="76669312"/>
      </c:barChart>
      <c:catAx>
        <c:axId val="76667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69312"/>
        <c:crosses val="autoZero"/>
        <c:auto val="1"/>
        <c:lblAlgn val="ctr"/>
        <c:lblOffset val="100"/>
      </c:catAx>
      <c:valAx>
        <c:axId val="76669312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66675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485159619778312"/>
          <c:y val="4.8227397107276464E-2"/>
          <c:w val="0.84950577187671317"/>
          <c:h val="0.819859496286373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0.35714285714286015</c:v>
                </c:pt>
                <c:pt idx="1">
                  <c:v>0.48684210526316002</c:v>
                </c:pt>
                <c:pt idx="2">
                  <c:v>0.61290322580645151</c:v>
                </c:pt>
                <c:pt idx="3">
                  <c:v>0</c:v>
                </c:pt>
              </c:numCache>
            </c:numRef>
          </c:val>
        </c:ser>
        <c:dLbls/>
        <c:axId val="80491264"/>
        <c:axId val="80492800"/>
      </c:barChart>
      <c:catAx>
        <c:axId val="80491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92800"/>
        <c:crosses val="autoZero"/>
        <c:auto val="1"/>
        <c:lblAlgn val="ctr"/>
        <c:lblOffset val="100"/>
      </c:catAx>
      <c:valAx>
        <c:axId val="8049280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4912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1693559898681608"/>
          <c:y val="5.6709031702987384E-2"/>
          <c:w val="0.84677502714590913"/>
          <c:h val="0.8105130634604285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0070C0"/>
            </a:solidFill>
            <a:ln w="25400">
              <a:solidFill>
                <a:schemeClr val="accent1"/>
              </a:solidFill>
            </a:ln>
          </c:spPr>
          <c:dLbls>
            <c:showVal val="1"/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0.42857142857142855</c:v>
                </c:pt>
                <c:pt idx="1">
                  <c:v>0.76315789473684215</c:v>
                </c:pt>
                <c:pt idx="2">
                  <c:v>0.85483870967741971</c:v>
                </c:pt>
                <c:pt idx="3">
                  <c:v>0</c:v>
                </c:pt>
              </c:numCache>
            </c:numRef>
          </c:val>
        </c:ser>
        <c:dLbls/>
        <c:axId val="80538240"/>
        <c:axId val="80548224"/>
      </c:barChart>
      <c:catAx>
        <c:axId val="80538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48224"/>
        <c:crosses val="autoZero"/>
        <c:auto val="1"/>
        <c:lblAlgn val="ctr"/>
        <c:lblOffset val="100"/>
      </c:catAx>
      <c:valAx>
        <c:axId val="80548224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5382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1693559898681608"/>
          <c:y val="6.4714218415005922E-2"/>
          <c:w val="0.84677502714590913"/>
          <c:h val="0.8180731254747001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howVal val="1"/>
          </c:dLbls>
          <c:cat>
            <c:strRef>
              <c:f>Indicadores!$D$61:$G$61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Indicadores!$D$62:$G$62</c:f>
              <c:numCache>
                <c:formatCode>0.0%</c:formatCode>
                <c:ptCount val="4"/>
                <c:pt idx="0">
                  <c:v>0.5</c:v>
                </c:pt>
                <c:pt idx="1">
                  <c:v>0.81081081081081163</c:v>
                </c:pt>
                <c:pt idx="2">
                  <c:v>0.88235294117647056</c:v>
                </c:pt>
                <c:pt idx="3">
                  <c:v>0</c:v>
                </c:pt>
              </c:numCache>
            </c:numRef>
          </c:val>
        </c:ser>
        <c:dLbls/>
        <c:axId val="80610048"/>
        <c:axId val="80611584"/>
      </c:barChart>
      <c:catAx>
        <c:axId val="806100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11584"/>
        <c:crosses val="autoZero"/>
        <c:auto val="1"/>
        <c:lblAlgn val="ctr"/>
        <c:lblOffset val="100"/>
      </c:catAx>
      <c:valAx>
        <c:axId val="8061158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1004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D41E88-5611-41DC-8EAA-C11465F9BE24}" type="doc">
      <dgm:prSet loTypeId="urn:microsoft.com/office/officeart/2005/8/layout/venn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11A1975B-44B5-41DE-96EB-F3B1B6CAD804}">
      <dgm:prSet phldrT="[Texto]" custT="1"/>
      <dgm:spPr/>
      <dgm:t>
        <a:bodyPr/>
        <a:lstStyle/>
        <a:p>
          <a:r>
            <a:rPr lang="pt-BR" sz="2400" b="0" dirty="0" smtClean="0">
              <a:latin typeface="Arial" pitchFamily="34" charset="0"/>
              <a:cs typeface="Arial" pitchFamily="34" charset="0"/>
            </a:rPr>
            <a:t>Intervenção12 semanas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C11A0D23-35D5-4D41-9B8E-0A29481CE0CA}" type="parTrans" cxnId="{1A451703-CC30-4190-96FB-362D34265B4B}">
      <dgm:prSet/>
      <dgm:spPr/>
      <dgm:t>
        <a:bodyPr/>
        <a:lstStyle/>
        <a:p>
          <a:endParaRPr lang="pt-BR"/>
        </a:p>
      </dgm:t>
    </dgm:pt>
    <dgm:pt modelId="{A2E47713-0E55-4292-8F36-7E2F6476A314}" type="sibTrans" cxnId="{1A451703-CC30-4190-96FB-362D34265B4B}">
      <dgm:prSet/>
      <dgm:spPr/>
      <dgm:t>
        <a:bodyPr/>
        <a:lstStyle/>
        <a:p>
          <a:endParaRPr lang="pt-BR"/>
        </a:p>
      </dgm:t>
    </dgm:pt>
    <dgm:pt modelId="{6D837796-A477-42E9-94EB-91D8CD79C395}">
      <dgm:prSet phldrT="[Texto]" custT="1"/>
      <dgm:spPr/>
      <dgm:t>
        <a:bodyPr/>
        <a:lstStyle/>
        <a:p>
          <a:r>
            <a:rPr lang="pt-BR" sz="2400" b="0" dirty="0" smtClean="0">
              <a:latin typeface="Arial" pitchFamily="34" charset="0"/>
              <a:cs typeface="Arial" pitchFamily="34" charset="0"/>
            </a:rPr>
            <a:t>Objetivos 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3E49630F-71D5-4497-B897-6669E5BFDC54}" type="parTrans" cxnId="{9C45D575-8C79-41C3-A382-27CBE8593673}">
      <dgm:prSet/>
      <dgm:spPr/>
      <dgm:t>
        <a:bodyPr/>
        <a:lstStyle/>
        <a:p>
          <a:endParaRPr lang="pt-BR"/>
        </a:p>
      </dgm:t>
    </dgm:pt>
    <dgm:pt modelId="{D9F0D9F1-FB97-40F2-92FD-15443B262BD5}" type="sibTrans" cxnId="{9C45D575-8C79-41C3-A382-27CBE8593673}">
      <dgm:prSet/>
      <dgm:spPr/>
      <dgm:t>
        <a:bodyPr/>
        <a:lstStyle/>
        <a:p>
          <a:endParaRPr lang="pt-BR"/>
        </a:p>
      </dgm:t>
    </dgm:pt>
    <dgm:pt modelId="{E510F683-E6A8-450E-944F-ABFB8A167FF8}">
      <dgm:prSet phldrT="[Texto]" custT="1"/>
      <dgm:spPr/>
      <dgm:t>
        <a:bodyPr/>
        <a:lstStyle/>
        <a:p>
          <a:r>
            <a:rPr lang="pt-BR" sz="2400" b="0" dirty="0" smtClean="0">
              <a:latin typeface="Arial" pitchFamily="34" charset="0"/>
              <a:cs typeface="Arial" pitchFamily="34" charset="0"/>
            </a:rPr>
            <a:t>Metas 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EE7DA154-951E-4D87-A6EF-8CC4804E23C7}" type="parTrans" cxnId="{B916F12D-2C5A-4FD3-BB2D-9E1987323B68}">
      <dgm:prSet/>
      <dgm:spPr/>
      <dgm:t>
        <a:bodyPr/>
        <a:lstStyle/>
        <a:p>
          <a:endParaRPr lang="pt-BR"/>
        </a:p>
      </dgm:t>
    </dgm:pt>
    <dgm:pt modelId="{01955ACD-D925-4125-A437-3C9030639A12}" type="sibTrans" cxnId="{B916F12D-2C5A-4FD3-BB2D-9E1987323B68}">
      <dgm:prSet/>
      <dgm:spPr/>
      <dgm:t>
        <a:bodyPr/>
        <a:lstStyle/>
        <a:p>
          <a:endParaRPr lang="pt-BR"/>
        </a:p>
      </dgm:t>
    </dgm:pt>
    <dgm:pt modelId="{81FBCE4D-8482-462C-ADDE-CC17B6846482}">
      <dgm:prSet phldrT="[Texto]" custT="1"/>
      <dgm:spPr/>
      <dgm:t>
        <a:bodyPr/>
        <a:lstStyle/>
        <a:p>
          <a:r>
            <a:rPr lang="pt-BR" sz="2400" b="0" dirty="0" smtClean="0">
              <a:latin typeface="Arial" pitchFamily="34" charset="0"/>
              <a:cs typeface="Arial" pitchFamily="34" charset="0"/>
            </a:rPr>
            <a:t>Ações e Indicadores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727BADE9-B2A9-4432-924B-D648C406EE07}" type="parTrans" cxnId="{681AC010-8D7D-400C-B7F7-FD488DCED600}">
      <dgm:prSet/>
      <dgm:spPr/>
      <dgm:t>
        <a:bodyPr/>
        <a:lstStyle/>
        <a:p>
          <a:endParaRPr lang="pt-BR"/>
        </a:p>
      </dgm:t>
    </dgm:pt>
    <dgm:pt modelId="{5E914E11-2EEC-44E3-8CE5-36DFEF722289}" type="sibTrans" cxnId="{681AC010-8D7D-400C-B7F7-FD488DCED600}">
      <dgm:prSet/>
      <dgm:spPr/>
      <dgm:t>
        <a:bodyPr/>
        <a:lstStyle/>
        <a:p>
          <a:endParaRPr lang="pt-BR"/>
        </a:p>
      </dgm:t>
    </dgm:pt>
    <dgm:pt modelId="{7D226971-F6A4-4079-A66A-0565E8F80DF4}" type="pres">
      <dgm:prSet presAssocID="{D9D41E88-5611-41DC-8EAA-C11465F9BE2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2580984-64B8-4DE6-89F2-197492A799F0}" type="pres">
      <dgm:prSet presAssocID="{11A1975B-44B5-41DE-96EB-F3B1B6CAD804}" presName="Name5" presStyleLbl="vennNode1" presStyleIdx="0" presStyleCnt="4" custScaleX="136652" custScaleY="119942" custLinFactX="100000" custLinFactNeighborX="172819" custLinFactNeighborY="-424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DCE2D0-C9FB-4261-9A18-F8363C06CF12}" type="pres">
      <dgm:prSet presAssocID="{A2E47713-0E55-4292-8F36-7E2F6476A314}" presName="space" presStyleCnt="0"/>
      <dgm:spPr/>
    </dgm:pt>
    <dgm:pt modelId="{1004A751-07DE-4E1A-B634-35F5D6700500}" type="pres">
      <dgm:prSet presAssocID="{6D837796-A477-42E9-94EB-91D8CD79C395}" presName="Name5" presStyleLbl="vennNode1" presStyleIdx="1" presStyleCnt="4" custScaleX="115355" custLinFactX="-41901" custLinFactNeighborX="-100000" custLinFactNeighborY="200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FCD693-E507-4D27-8CFB-94F350D4804C}" type="pres">
      <dgm:prSet presAssocID="{D9F0D9F1-FB97-40F2-92FD-15443B262BD5}" presName="space" presStyleCnt="0"/>
      <dgm:spPr/>
    </dgm:pt>
    <dgm:pt modelId="{7E059E37-E06B-4FEA-998C-21946798EBED}" type="pres">
      <dgm:prSet presAssocID="{E510F683-E6A8-450E-944F-ABFB8A167FF8}" presName="Name5" presStyleLbl="vennNode1" presStyleIdx="2" presStyleCnt="4" custLinFactX="-38298" custLinFactNeighborX="-100000" custLinFactNeighborY="364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326285-2C99-43D1-94C1-3053090732EF}" type="pres">
      <dgm:prSet presAssocID="{01955ACD-D925-4125-A437-3C9030639A12}" presName="space" presStyleCnt="0"/>
      <dgm:spPr/>
    </dgm:pt>
    <dgm:pt modelId="{866C4F00-7336-43A2-B951-7A8297BDB28D}" type="pres">
      <dgm:prSet presAssocID="{81FBCE4D-8482-462C-ADDE-CC17B6846482}" presName="Name5" presStyleLbl="vennNode1" presStyleIdx="3" presStyleCnt="4" custScaleX="145597" custLinFactX="-28551" custLinFactNeighborX="-100000" custLinFactNeighborY="-18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1D06B3-DD51-457F-91FF-ED6E49091B56}" type="presOf" srcId="{11A1975B-44B5-41DE-96EB-F3B1B6CAD804}" destId="{F2580984-64B8-4DE6-89F2-197492A799F0}" srcOrd="0" destOrd="0" presId="urn:microsoft.com/office/officeart/2005/8/layout/venn3"/>
    <dgm:cxn modelId="{9C45D575-8C79-41C3-A382-27CBE8593673}" srcId="{D9D41E88-5611-41DC-8EAA-C11465F9BE24}" destId="{6D837796-A477-42E9-94EB-91D8CD79C395}" srcOrd="1" destOrd="0" parTransId="{3E49630F-71D5-4497-B897-6669E5BFDC54}" sibTransId="{D9F0D9F1-FB97-40F2-92FD-15443B262BD5}"/>
    <dgm:cxn modelId="{681AC010-8D7D-400C-B7F7-FD488DCED600}" srcId="{D9D41E88-5611-41DC-8EAA-C11465F9BE24}" destId="{81FBCE4D-8482-462C-ADDE-CC17B6846482}" srcOrd="3" destOrd="0" parTransId="{727BADE9-B2A9-4432-924B-D648C406EE07}" sibTransId="{5E914E11-2EEC-44E3-8CE5-36DFEF722289}"/>
    <dgm:cxn modelId="{65534FC9-1FF3-44DB-8DA2-211778255421}" type="presOf" srcId="{6D837796-A477-42E9-94EB-91D8CD79C395}" destId="{1004A751-07DE-4E1A-B634-35F5D6700500}" srcOrd="0" destOrd="0" presId="urn:microsoft.com/office/officeart/2005/8/layout/venn3"/>
    <dgm:cxn modelId="{B916F12D-2C5A-4FD3-BB2D-9E1987323B68}" srcId="{D9D41E88-5611-41DC-8EAA-C11465F9BE24}" destId="{E510F683-E6A8-450E-944F-ABFB8A167FF8}" srcOrd="2" destOrd="0" parTransId="{EE7DA154-951E-4D87-A6EF-8CC4804E23C7}" sibTransId="{01955ACD-D925-4125-A437-3C9030639A12}"/>
    <dgm:cxn modelId="{61638B27-832A-49B3-B8FD-1F1E27F5C4CC}" type="presOf" srcId="{E510F683-E6A8-450E-944F-ABFB8A167FF8}" destId="{7E059E37-E06B-4FEA-998C-21946798EBED}" srcOrd="0" destOrd="0" presId="urn:microsoft.com/office/officeart/2005/8/layout/venn3"/>
    <dgm:cxn modelId="{1A451703-CC30-4190-96FB-362D34265B4B}" srcId="{D9D41E88-5611-41DC-8EAA-C11465F9BE24}" destId="{11A1975B-44B5-41DE-96EB-F3B1B6CAD804}" srcOrd="0" destOrd="0" parTransId="{C11A0D23-35D5-4D41-9B8E-0A29481CE0CA}" sibTransId="{A2E47713-0E55-4292-8F36-7E2F6476A314}"/>
    <dgm:cxn modelId="{4390010D-4BC7-414E-9F23-6CFEEB7B4631}" type="presOf" srcId="{81FBCE4D-8482-462C-ADDE-CC17B6846482}" destId="{866C4F00-7336-43A2-B951-7A8297BDB28D}" srcOrd="0" destOrd="0" presId="urn:microsoft.com/office/officeart/2005/8/layout/venn3"/>
    <dgm:cxn modelId="{0551A70A-25F6-4178-A88F-0DE340D206C9}" type="presOf" srcId="{D9D41E88-5611-41DC-8EAA-C11465F9BE24}" destId="{7D226971-F6A4-4079-A66A-0565E8F80DF4}" srcOrd="0" destOrd="0" presId="urn:microsoft.com/office/officeart/2005/8/layout/venn3"/>
    <dgm:cxn modelId="{90473F74-FBEA-4A0E-86CA-4F19E81C6D1F}" type="presParOf" srcId="{7D226971-F6A4-4079-A66A-0565E8F80DF4}" destId="{F2580984-64B8-4DE6-89F2-197492A799F0}" srcOrd="0" destOrd="0" presId="urn:microsoft.com/office/officeart/2005/8/layout/venn3"/>
    <dgm:cxn modelId="{7C1723E0-2942-4F23-B8FA-A5DA679CCC4B}" type="presParOf" srcId="{7D226971-F6A4-4079-A66A-0565E8F80DF4}" destId="{F3DCE2D0-C9FB-4261-9A18-F8363C06CF12}" srcOrd="1" destOrd="0" presId="urn:microsoft.com/office/officeart/2005/8/layout/venn3"/>
    <dgm:cxn modelId="{0CF450C0-6BB6-453C-B358-384690247918}" type="presParOf" srcId="{7D226971-F6A4-4079-A66A-0565E8F80DF4}" destId="{1004A751-07DE-4E1A-B634-35F5D6700500}" srcOrd="2" destOrd="0" presId="urn:microsoft.com/office/officeart/2005/8/layout/venn3"/>
    <dgm:cxn modelId="{24AB1766-E261-426C-A81E-D2A3A01F29C1}" type="presParOf" srcId="{7D226971-F6A4-4079-A66A-0565E8F80DF4}" destId="{72FCD693-E507-4D27-8CFB-94F350D4804C}" srcOrd="3" destOrd="0" presId="urn:microsoft.com/office/officeart/2005/8/layout/venn3"/>
    <dgm:cxn modelId="{D9B07A38-983E-483B-8D84-64133F31B580}" type="presParOf" srcId="{7D226971-F6A4-4079-A66A-0565E8F80DF4}" destId="{7E059E37-E06B-4FEA-998C-21946798EBED}" srcOrd="4" destOrd="0" presId="urn:microsoft.com/office/officeart/2005/8/layout/venn3"/>
    <dgm:cxn modelId="{24E99E30-6304-480B-8718-69167F6115E0}" type="presParOf" srcId="{7D226971-F6A4-4079-A66A-0565E8F80DF4}" destId="{B6326285-2C99-43D1-94C1-3053090732EF}" srcOrd="5" destOrd="0" presId="urn:microsoft.com/office/officeart/2005/8/layout/venn3"/>
    <dgm:cxn modelId="{90019293-C29D-4F8E-94FB-0CC7856F3BAD}" type="presParOf" srcId="{7D226971-F6A4-4079-A66A-0565E8F80DF4}" destId="{866C4F00-7336-43A2-B951-7A8297BDB28D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3B369-4CFA-430A-B0F8-C7C29695E4D0}" type="datetimeFigureOut">
              <a:rPr lang="pt-BR" smtClean="0"/>
              <a:pPr/>
              <a:t>19/09/2015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D75D-1F2D-48F5-A3C9-DE536038E56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786050" y="428604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14480" y="214290"/>
            <a:ext cx="5572164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 ABERTA DO SUS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MODALIDADE  A DISTÂNCIA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07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214414" y="2928934"/>
            <a:ext cx="6715172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Marelis Romero Alvarez </a:t>
            </a:r>
          </a:p>
          <a:p>
            <a:pPr algn="ctr"/>
            <a:endParaRPr lang="pt-B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Melhoria da Atenção à Saúde das Crianças de zero a 72 meses na UBS Ilha, São Miguel do Tapuio - Piauí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6227224"/>
            <a:ext cx="207170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PELOTAS-2015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 primeira consulta na primeira semana de vida para 100% das crianças cadastradas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2.2.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Monitorar o crescimento em 100% das crianças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100% das crianças de zero a 72 meses acompanhadas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consulta na primeira semana de vida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monitoramento do crescimento, 28 mês 1, 76 mês 2 e 124 mês 3.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999" y="1988840"/>
            <a:ext cx="8229600" cy="38164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2.3: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Monitorar 100% das crianças com déficit de peso.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 2.4: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Monitorar 100% das crianças com excesso de peso. 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Todas crianças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déficit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peso (zero, 2, 4) e com excesso de peso (zero, 1, 1) monitoradas.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0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2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Monitorar o desenvolvimento em 100% das crianças.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de crianças com o desenvolvimento monitorado, 28 mês 1, 76 mês 2 e 124 mês 3.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>
              <a:latin typeface="AR CE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4437" y="274638"/>
            <a:ext cx="6159892" cy="913386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tse4.mm.bing.net/th?id=JN.OAuCUW%2ftZMfbUqp9k16IDQ&amp;w=230&amp;h=170&amp;rs=1&amp;pcl=dddddd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7549" y="4365104"/>
            <a:ext cx="5159755" cy="249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9049" y="1340768"/>
            <a:ext cx="8229600" cy="10081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2.6.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Vacinar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100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% das crianças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acordo com a idade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4437" y="274638"/>
            <a:ext cx="6159892" cy="913386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1244226823"/>
              </p:ext>
            </p:extLst>
          </p:nvPr>
        </p:nvGraphicFramePr>
        <p:xfrm>
          <a:off x="3923928" y="2852935"/>
          <a:ext cx="5024864" cy="353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1717948" y="6390620"/>
            <a:ext cx="7421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2: Proporção de crianças com vacinação em dia para a </a:t>
            </a:r>
            <a:r>
              <a:rPr lang="pt-BR" dirty="0" smtClean="0"/>
              <a:t>idade na </a:t>
            </a:r>
            <a:r>
              <a:rPr lang="pt-BR" dirty="0"/>
              <a:t>UBS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51053" y="2875002"/>
            <a:ext cx="3427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100% (n=28) no </a:t>
            </a:r>
            <a:r>
              <a:rPr lang="pt-BR" dirty="0">
                <a:latin typeface="Arial" pitchFamily="34" charset="0"/>
                <a:cs typeface="Arial" pitchFamily="34" charset="0"/>
              </a:rPr>
              <a:t>primeiro mês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51053" y="3273552"/>
            <a:ext cx="3358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100% (n=76) </a:t>
            </a:r>
            <a:r>
              <a:rPr lang="pt-BR" dirty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segundo mês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1053" y="3642884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99,2% (n=123) no terceiro mês</a:t>
            </a:r>
          </a:p>
        </p:txBody>
      </p:sp>
    </p:spTree>
    <p:extLst>
      <p:ext uri="{BB962C8B-B14F-4D97-AF65-F5344CB8AC3E}">
        <p14:creationId xmlns:p14="http://schemas.microsoft.com/office/powerpoint/2010/main" xmlns="" val="38490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302433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2.7: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suplementação de ferro em 100% das crianças de 6 a 24 meses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todas as crianças de 6 a 24 meses com suplementação de ferro, 28, 76, 124.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4436" y="274638"/>
            <a:ext cx="6087883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386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168478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2.7: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suplementação de ferro em 100% das crianças de 6 a 24 meses. </a:t>
            </a:r>
          </a:p>
          <a:p>
            <a:r>
              <a:rPr lang="pt-BR" sz="2200" b="1" dirty="0">
                <a:latin typeface="Arial" pitchFamily="34" charset="0"/>
                <a:cs typeface="Arial" pitchFamily="34" charset="0"/>
              </a:rPr>
              <a:t>Meta 2.8: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Realizar triagem auditiva em 100% das crianças.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4436" y="274638"/>
            <a:ext cx="6087883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2742064194"/>
              </p:ext>
            </p:extLst>
          </p:nvPr>
        </p:nvGraphicFramePr>
        <p:xfrm>
          <a:off x="4355976" y="2996952"/>
          <a:ext cx="4680520" cy="331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2627784" y="6315376"/>
            <a:ext cx="6516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Figura 3. Proporção de crianças com triagem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auditiva </a:t>
            </a:r>
            <a:r>
              <a:rPr lang="pt-BR" dirty="0">
                <a:latin typeface="Arial" pitchFamily="34" charset="0"/>
                <a:cs typeface="Arial" pitchFamily="34" charset="0"/>
              </a:rPr>
              <a:t>na UBS</a:t>
            </a:r>
          </a:p>
        </p:txBody>
      </p:sp>
      <p:sp>
        <p:nvSpPr>
          <p:cNvPr id="8" name="Retângulo 7"/>
          <p:cNvSpPr/>
          <p:nvPr/>
        </p:nvSpPr>
        <p:spPr>
          <a:xfrm>
            <a:off x="838374" y="3433834"/>
            <a:ext cx="2581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35,7% (n=10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mês 1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838374" y="3832384"/>
            <a:ext cx="236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48,7% (n=37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mês 2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66942" y="4365104"/>
            <a:ext cx="2336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61,3% (n=76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mês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2.9: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Realizar teste de pezinho em 100% das crianças até 7 dias de vida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4437" y="274638"/>
            <a:ext cx="5979578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784255284"/>
              </p:ext>
            </p:extLst>
          </p:nvPr>
        </p:nvGraphicFramePr>
        <p:xfrm>
          <a:off x="3635896" y="2564904"/>
          <a:ext cx="535785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1" y="6211669"/>
            <a:ext cx="9125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Figura 4: Proporção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cças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com teste do pezinho realizado até 7 dias de vida, na UBS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5896" y="3064502"/>
            <a:ext cx="2597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42,9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% mês 2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97136" y="3463052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76,3% (n=58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 mês 2 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4952" y="3933056"/>
            <a:ext cx="2578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85,5% (n=106)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mês 3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9447" y="1844824"/>
            <a:ext cx="8329642" cy="39170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2.10: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da necessidade de atendimento odontológico em 100% das crianças de 6 a 72 meses de idade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: todas as crianças acompanhadas com avaliação das necessidades de atendimento odontológico,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28 crianças no mês 1, 76 no mês 2 e 124 no mês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364437" y="274638"/>
            <a:ext cx="5979578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753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600201"/>
            <a:ext cx="8329642" cy="12527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200" b="1" dirty="0">
                <a:latin typeface="Arial" pitchFamily="34" charset="0"/>
                <a:cs typeface="Arial" pitchFamily="34" charset="0"/>
              </a:rPr>
              <a:t>Objetivo 2: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Melhorar a qualidade do atendimento da Criança.</a:t>
            </a:r>
          </a:p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2.11: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Realizar primeira consulta odontológica para 100% das crianças de 6 a 72 meses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específicos, Metas e Resultados</a:t>
            </a:r>
            <a:endParaRPr lang="pt-BR" sz="3600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3048384578"/>
              </p:ext>
            </p:extLst>
          </p:nvPr>
        </p:nvGraphicFramePr>
        <p:xfrm>
          <a:off x="4535996" y="2708921"/>
          <a:ext cx="442849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2" y="630932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Figura 5: Proporção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cças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de 6 a 72 meses com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1ª. </a:t>
            </a:r>
            <a:r>
              <a:rPr lang="pt-BR" dirty="0">
                <a:latin typeface="Arial" pitchFamily="34" charset="0"/>
                <a:cs typeface="Arial" pitchFamily="34" charset="0"/>
              </a:rPr>
              <a:t>consulta 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dontológica </a:t>
            </a:r>
            <a:r>
              <a:rPr lang="pt-BR" dirty="0">
                <a:latin typeface="Arial" pitchFamily="34" charset="0"/>
                <a:cs typeface="Arial" pitchFamily="34" charset="0"/>
              </a:rPr>
              <a:t>na UBS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83568" y="3212592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primeiro mês 50,5% (n=14)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3568" y="3717032"/>
            <a:ext cx="3089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egundo mês </a:t>
            </a:r>
            <a:r>
              <a:rPr lang="pt-BR" dirty="0">
                <a:latin typeface="Arial" pitchFamily="34" charset="0"/>
                <a:cs typeface="Arial" pitchFamily="34" charset="0"/>
              </a:rPr>
              <a:t>81,1% (n=60)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66472" y="4272716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terceiro mês 88,2%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(n=105</a:t>
            </a:r>
            <a:r>
              <a:rPr lang="pt-BR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6357982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553" y="1844824"/>
            <a:ext cx="8229600" cy="33695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adesão da atenção ao programa de saúde da Criança.</a:t>
            </a:r>
          </a:p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Meta: 3.1.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Fazer busca ativa de 100% das crianças faltosas a consulta.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crianças faltosas a consultar receberam busca ativa, zero faltosos mês 1, e 2 no segundo e terceiro mês.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4000" dirty="0">
              <a:latin typeface="AR CE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3222" y="620688"/>
            <a:ext cx="6000792" cy="660030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7"/>
            <a:ext cx="8229600" cy="2003114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acompanhamento do crescimento e desenvolvimento, do nascimento até os 6 anos de idade, é de fundamental importância para a promoção à saúde da criança e prevenção de agravos, identificando situações de risco com atuação precoce nas intercorrências.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826" y="285728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 descr="direitos-criancas-adolescent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929066"/>
            <a:ext cx="728667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7063" y="2204864"/>
            <a:ext cx="8229600" cy="329982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4.1.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registro da ficha-espelho de acompanhamento de saúde da criança de 100% das crianças que consultam no serviço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100% das crianças acompanhadas com registro da ficha-espelho,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28 (mês 1), 76 (mês 2) e 124 (mês 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4000" dirty="0">
              <a:latin typeface="AR CE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Mapear as crianças de risco pertencentes a área de abrangência.</a:t>
            </a:r>
          </a:p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5.1.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de risco em 100 % das crianças cadastradas no programa.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Resultados: 100% das crianças acompanhadas com avaliação de risco,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28 (mês 1), 76 (mês 2) e 124 (mês 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UO6SFFCAXF5THICA189UWCCAW7XAXDCA7INCBUCAHH2VWTCA3EUL83CARC7A85CAQMF3VBCAVRZH14CASM4ZAOCA4GIZIECAMY6NYSCANSW5Z8CAWGW740CARF10VLCA6BDP1ZCA7T056WCAMBRA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0184" y="4481525"/>
            <a:ext cx="3505220" cy="198457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6: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Promover a saúde das crianças. 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Metas 6.1.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Garantir as orientações para a prevenção de acidentes na infância em 100% das consultas de saúde da criança.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Meta 6.2.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Colocar 100% das crianças para mamar durante a primeira consulta.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Meta 6.3.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Fornecer orientações nutricionais de acordo com a faixa etária para 100%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das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crianças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Meta 6.4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Oferecer orientações sobre higiene bucal para 100% das crianças de acordo com a faixa etária.</a:t>
            </a:r>
          </a:p>
          <a:p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Resultados: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100% das crianças com responsáveis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orientados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sobre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prevenção de acidentes na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infância, nutrição e higiene bucal, e todas as crianças colocadas para mamar na 1ª. Consulta,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28 (mês 1), 76 (mês 2) e 124 (mês 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187624" y="281087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Objetivos específicos, Metas e Resultados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 propiciou: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cobertura da atenção das crianças de zero a 72 meses cadastradas na unidade, incluindo a ampliação da atenção para as crianças maiores de 1 ano, com adesão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programa; 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 melhoria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dos registros, qualificação do atendimento da puericultura com enfoque integral, identificação de crianças em situação de risco e desenvolvimento de ações de promoção e prevenção.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1"/>
          </a:xfrm>
        </p:spPr>
        <p:txBody>
          <a:bodyPr/>
          <a:lstStyle/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reorganização do processo de trabalho da equipe permitiu a ordenação do serviço com base no direcionamento de ações e atividades nos quatro eixos programáticos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 CENA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tse2.mm.bing.net/th?id=JN.5C4DUhPghez6Ck0%2f3iSWJw&amp;w=230&amp;h=170&amp;rs=1&amp;pcl=dddddd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Reflexão Crítica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curso de especialização é uma oportunidade para incorporar novas experiências à formação e preparação do profissional-aluno no acompanhamento e cuidados de atenção primária das pessoas, famílias e comunidade em seu território, como porta de entrada e concepção organizadora da rede de atenção integral.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Além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ganhar habilidades no acolhimento, métodos clínico, e epidemiológico, contribuindo para o fortalecimento e organização do serviço e processo de trabalho da equipe na execução de atividades baseadas nas melhores evidências em saúde disponíveis.</a:t>
            </a:r>
          </a:p>
          <a:p>
            <a:pPr algn="ctr"/>
            <a:endParaRPr lang="pt-BR" dirty="0">
              <a:latin typeface="AR CEN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Obrigada!!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Espaço Reservado para Conteúdo 5" descr="Dia-das-crian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990150"/>
            <a:ext cx="8215370" cy="4582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4437" y="425585"/>
            <a:ext cx="6000792" cy="778098"/>
          </a:xfrm>
        </p:spPr>
        <p:txBody>
          <a:bodyPr/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1651"/>
            <a:ext cx="8640960" cy="37295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38401" y="4941168"/>
            <a:ext cx="8229600" cy="167135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São Miguel do Tapuio é um município  brasileiro 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localizado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no centro norte do estado do Piauí, com uma população estimada 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18.138 habitantes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 fica a 190 km da capital Teresina.</a:t>
            </a:r>
          </a:p>
          <a:p>
            <a:endParaRPr lang="pt-BR" sz="4000" dirty="0">
              <a:latin typeface="AR CEN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0666" y="433118"/>
            <a:ext cx="5857916" cy="754905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A U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nidade </a:t>
            </a: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Saúde é localizada na zona rural.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Tem </a:t>
            </a: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uma população estimada 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2.279  habitantes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A UBS conta com 183 crianças na faixa etária de 0 a 72 meses.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A UBS </a:t>
            </a:r>
            <a:r>
              <a:rPr lang="pt-BR" sz="2400" dirty="0">
                <a:latin typeface="Arial" pitchFamily="34" charset="0"/>
                <a:ea typeface="Calibri"/>
                <a:cs typeface="Arial" pitchFamily="34" charset="0"/>
              </a:rPr>
              <a:t>tem cadastradas e </a:t>
            </a:r>
            <a:r>
              <a:rPr lang="pt-BR" sz="2400" dirty="0" smtClean="0">
                <a:latin typeface="Arial" pitchFamily="34" charset="0"/>
                <a:ea typeface="Calibri"/>
                <a:cs typeface="Arial" pitchFamily="34" charset="0"/>
              </a:rPr>
              <a:t>acompanhadas 47% (n=16) das crianças menores de 1 ano de um total de 34.</a:t>
            </a:r>
            <a:endParaRPr lang="pt-BR" sz="24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2770" name="Picture 2" descr="http://tse1.mm.bing.net/th?id=JN.jNqV5s8yo9dI4jxeXCM4MQ&amp;w=230&amp;h=170&amp;rs=1&amp;pcl=dddddd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572008"/>
            <a:ext cx="7500990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344" y="499494"/>
            <a:ext cx="5786478" cy="841274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Justificativa</a:t>
            </a:r>
            <a:r>
              <a:rPr lang="pt-BR" b="1" dirty="0" smtClean="0"/>
              <a:t>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A equipe pretende melhorar a atenção à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 da criança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aumentando a cobertura de atendimento, trabalhar na identificação e modificação dos riscos, registrando com qualidade as consultas e ações, cumprindo o cronograma de trabalho e definindo as atribuições e funções dos profissionais em equipe.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://tse2.mm.bing.net/th?id=JN.p4xmcEHgAuIGdDVzI12VLw&amp;w=230&amp;h=170&amp;rs=1&amp;pcl=dddddd&amp;pid=1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401" y="2458026"/>
            <a:ext cx="8229600" cy="1756792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ü"/>
            </a:pPr>
            <a:r>
              <a:rPr lang="pt-BR" dirty="0" smtClean="0"/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a atenção à saúde das crianças de zero a 72 meses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m 5" descr="3K53O8CAKHKED5CAXM251OCAS10GCXCA871HHJCALZZCDGCARGTVFOCAB2YW26CAYGOLHSCA4HZXZVCAZQB2LMCANUE406CAC3AMDOCA6GP2KWCA11D62ZCATL4XQECA4N7BVNCALBDTZKCASGCUP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214818"/>
            <a:ext cx="2706191" cy="2281247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349639" y="1217051"/>
            <a:ext cx="8229600" cy="913386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geral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6000792" cy="868346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3200942"/>
              </p:ext>
            </p:extLst>
          </p:nvPr>
        </p:nvGraphicFramePr>
        <p:xfrm>
          <a:off x="457200" y="1000108"/>
          <a:ext cx="8229600" cy="4214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Arredondar Retângulo em um Canto Único 8"/>
          <p:cNvSpPr/>
          <p:nvPr/>
        </p:nvSpPr>
        <p:spPr>
          <a:xfrm>
            <a:off x="1500166" y="5157192"/>
            <a:ext cx="6286544" cy="135732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Caderno de Atenção à Saúde da Criança; 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Prontuário médico  da Criança;</a:t>
            </a: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Ficha espelho da Criança.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rredondar Retângulo no Mesmo Canto Lateral 5"/>
          <p:cNvSpPr/>
          <p:nvPr/>
        </p:nvSpPr>
        <p:spPr>
          <a:xfrm>
            <a:off x="3000364" y="2000240"/>
            <a:ext cx="3214710" cy="9144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3200" dirty="0" smtClean="0">
                <a:latin typeface="AR CENA"/>
                <a:cs typeface="Arial" panose="020B0604020202020204" pitchFamily="34" charset="0"/>
              </a:rPr>
              <a:t>Ações</a:t>
            </a:r>
            <a:endParaRPr lang="pt-BR" sz="3200" dirty="0">
              <a:latin typeface="AR CENA"/>
            </a:endParaRPr>
          </a:p>
        </p:txBody>
      </p:sp>
      <p:sp>
        <p:nvSpPr>
          <p:cNvPr id="7" name="Retângulo com Canto Aparado do Mesmo Lado 6"/>
          <p:cNvSpPr/>
          <p:nvPr/>
        </p:nvSpPr>
        <p:spPr>
          <a:xfrm>
            <a:off x="0" y="4000504"/>
            <a:ext cx="2000232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 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com Canto Aparado do Mesmo Lado 7"/>
          <p:cNvSpPr/>
          <p:nvPr/>
        </p:nvSpPr>
        <p:spPr>
          <a:xfrm>
            <a:off x="2214546" y="4000504"/>
            <a:ext cx="1928826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com Canto Aparado do Mesmo Lado 8"/>
          <p:cNvSpPr/>
          <p:nvPr/>
        </p:nvSpPr>
        <p:spPr>
          <a:xfrm>
            <a:off x="4500562" y="4000504"/>
            <a:ext cx="2000264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com Canto Aparado do Mesmo Lado 9"/>
          <p:cNvSpPr/>
          <p:nvPr/>
        </p:nvSpPr>
        <p:spPr>
          <a:xfrm>
            <a:off x="6929454" y="4000504"/>
            <a:ext cx="2214546" cy="91440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  <a:endParaRPr lang="pt-B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215106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itchFamily="34" charset="0"/>
                <a:cs typeface="Arial" pitchFamily="34" charset="0"/>
              </a:rPr>
              <a:t>Objetivos específicos, Metas e Resultados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: Ampliar  a  cobertura  do  programa  de  saúde  da  criança.</a:t>
            </a:r>
          </a:p>
          <a:p>
            <a:r>
              <a:rPr lang="pt-BR" sz="2200" b="1" dirty="0" smtClean="0">
                <a:latin typeface="Arial" pitchFamily="34" charset="0"/>
                <a:cs typeface="Arial" pitchFamily="34" charset="0"/>
              </a:rPr>
              <a:t>Meta 1.1.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Ampliar a cobertura da atenção à saúde para 60% das crianças entre zero e 72 meses, pertencentes à área de abrangência da unidade saúde.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47" y="216661"/>
            <a:ext cx="994990" cy="994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4014" y="240287"/>
            <a:ext cx="1423987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xmlns="" val="3947561944"/>
              </p:ext>
            </p:extLst>
          </p:nvPr>
        </p:nvGraphicFramePr>
        <p:xfrm>
          <a:off x="3923928" y="3429000"/>
          <a:ext cx="475252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ângulo 6"/>
          <p:cNvSpPr/>
          <p:nvPr/>
        </p:nvSpPr>
        <p:spPr>
          <a:xfrm>
            <a:off x="2267744" y="6396335"/>
            <a:ext cx="6876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1- Proporção de crianças entre zero e 72 meses inscritas na UBS </a:t>
            </a:r>
          </a:p>
        </p:txBody>
      </p:sp>
      <p:sp>
        <p:nvSpPr>
          <p:cNvPr id="8" name="Retângulo 7"/>
          <p:cNvSpPr/>
          <p:nvPr/>
        </p:nvSpPr>
        <p:spPr>
          <a:xfrm>
            <a:off x="755576" y="3933056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primeiro mês 15,3% (n=28) </a:t>
            </a:r>
          </a:p>
        </p:txBody>
      </p:sp>
      <p:sp>
        <p:nvSpPr>
          <p:cNvPr id="9" name="Retângulo 8"/>
          <p:cNvSpPr/>
          <p:nvPr/>
        </p:nvSpPr>
        <p:spPr>
          <a:xfrm>
            <a:off x="755575" y="4437112"/>
            <a:ext cx="303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egundo mês 41,5</a:t>
            </a:r>
            <a:r>
              <a:rPr lang="pt-BR" dirty="0">
                <a:latin typeface="Arial" pitchFamily="34" charset="0"/>
                <a:cs typeface="Arial" pitchFamily="34" charset="0"/>
              </a:rPr>
              <a:t>% (n=76)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48738" y="4941168"/>
            <a:ext cx="3038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terceiro </a:t>
            </a:r>
            <a:r>
              <a:rPr lang="pt-BR" dirty="0">
                <a:latin typeface="Arial" pitchFamily="34" charset="0"/>
                <a:cs typeface="Arial" pitchFamily="34" charset="0"/>
              </a:rPr>
              <a:t>mês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67,8</a:t>
            </a:r>
            <a:r>
              <a:rPr lang="pt-BR" dirty="0">
                <a:latin typeface="Arial" pitchFamily="34" charset="0"/>
                <a:cs typeface="Arial" pitchFamily="34" charset="0"/>
              </a:rPr>
              <a:t>% (n=124)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1481</Words>
  <Application>Microsoft Office PowerPoint</Application>
  <PresentationFormat>Apresentação na tela (4:3)</PresentationFormat>
  <Paragraphs>133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Introdução </vt:lpstr>
      <vt:lpstr>Introdução </vt:lpstr>
      <vt:lpstr>Introdução </vt:lpstr>
      <vt:lpstr>Justificativa </vt:lpstr>
      <vt:lpstr>Objetivo geral</vt:lpstr>
      <vt:lpstr>Metodologia</vt:lpstr>
      <vt:lpstr>Metodologia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Objetivos específicos, Metas e Resultados</vt:lpstr>
      <vt:lpstr>Slide 22</vt:lpstr>
      <vt:lpstr>Discussão </vt:lpstr>
      <vt:lpstr>Discussão </vt:lpstr>
      <vt:lpstr>Reflexão Crítica </vt:lpstr>
      <vt:lpstr>Obrigada!!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Leonardo Pozza</cp:lastModifiedBy>
  <cp:revision>130</cp:revision>
  <dcterms:created xsi:type="dcterms:W3CDTF">2015-09-16T20:41:33Z</dcterms:created>
  <dcterms:modified xsi:type="dcterms:W3CDTF">2015-09-19T09:56:44Z</dcterms:modified>
</cp:coreProperties>
</file>