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307" r:id="rId2"/>
    <p:sldId id="256" r:id="rId3"/>
    <p:sldId id="308" r:id="rId4"/>
    <p:sldId id="309" r:id="rId5"/>
    <p:sldId id="310" r:id="rId6"/>
    <p:sldId id="312" r:id="rId7"/>
    <p:sldId id="322" r:id="rId8"/>
    <p:sldId id="321" r:id="rId9"/>
    <p:sldId id="257" r:id="rId10"/>
    <p:sldId id="313" r:id="rId11"/>
    <p:sldId id="314" r:id="rId12"/>
    <p:sldId id="315" r:id="rId13"/>
    <p:sldId id="270" r:id="rId14"/>
    <p:sldId id="271" r:id="rId15"/>
    <p:sldId id="323"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317" r:id="rId32"/>
    <p:sldId id="320" r:id="rId33"/>
    <p:sldId id="318" r:id="rId34"/>
  </p:sldIdLst>
  <p:sldSz cx="9144000" cy="5715000" type="screen16x1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ffice 2010 Hack" initials="SO"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27" autoAdjust="0"/>
  </p:normalViewPr>
  <p:slideViewPr>
    <p:cSldViewPr>
      <p:cViewPr>
        <p:scale>
          <a:sx n="76" d="100"/>
          <a:sy n="76" d="100"/>
        </p:scale>
        <p:origin x="-1206" y="-126"/>
      </p:cViewPr>
      <p:guideLst>
        <p:guide orient="horz" pos="180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C0539B-A185-4367-B279-C69F57630142}" type="datetimeFigureOut">
              <a:rPr lang="pt-BR" smtClean="0"/>
              <a:pPr/>
              <a:t>09/09/2013</a:t>
            </a:fld>
            <a:endParaRPr lang="pt-BR"/>
          </a:p>
        </p:txBody>
      </p:sp>
      <p:sp>
        <p:nvSpPr>
          <p:cNvPr id="4" name="Espaço Reservado para Imagem de Slide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1DA6AF-C077-4876-9E6F-E73E2D846A9E}" type="slidenum">
              <a:rPr lang="pt-BR" smtClean="0"/>
              <a:pPr/>
              <a:t>‹nº›</a:t>
            </a:fld>
            <a:endParaRPr lang="pt-BR"/>
          </a:p>
        </p:txBody>
      </p:sp>
    </p:spTree>
    <p:extLst>
      <p:ext uri="{BB962C8B-B14F-4D97-AF65-F5344CB8AC3E}">
        <p14:creationId xmlns:p14="http://schemas.microsoft.com/office/powerpoint/2010/main" xmlns="" val="1893320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0" dirty="0" smtClean="0">
                <a:solidFill>
                  <a:schemeClr val="tx1"/>
                </a:solidFill>
                <a:latin typeface="Arial" pitchFamily="34" charset="0"/>
                <a:cs typeface="Arial" pitchFamily="34" charset="0"/>
              </a:rPr>
              <a:t>Uma assistência humanizada e qualificada no período gestacional e pós-parto é essencial para diminuir os índices de mortalidade, além de contribuir para maior liberdade, segurança e qualidade de vida destas gestantes e seus familiares</a:t>
            </a:r>
            <a:r>
              <a:rPr lang="pt-BR" sz="1200" b="0" smtClean="0">
                <a:solidFill>
                  <a:schemeClr val="tx1"/>
                </a:solidFill>
                <a:latin typeface="Arial" pitchFamily="34" charset="0"/>
                <a:cs typeface="Arial" pitchFamily="34" charset="0"/>
              </a:rPr>
              <a:t>.   </a:t>
            </a:r>
            <a:endParaRPr lang="pt-BR" sz="1200" b="0" dirty="0" smtClean="0">
              <a:solidFill>
                <a:schemeClr val="tx1"/>
              </a:solidFill>
              <a:latin typeface="Arial" pitchFamily="34" charset="0"/>
              <a:cs typeface="Arial" pitchFamily="34" charset="0"/>
            </a:endParaRPr>
          </a:p>
          <a:p>
            <a:endParaRPr lang="pt-BR" dirty="0"/>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2</a:t>
            </a:fld>
            <a:endParaRPr lang="pt-BR"/>
          </a:p>
        </p:txBody>
      </p:sp>
    </p:spTree>
    <p:extLst>
      <p:ext uri="{BB962C8B-B14F-4D97-AF65-F5344CB8AC3E}">
        <p14:creationId xmlns:p14="http://schemas.microsoft.com/office/powerpoint/2010/main" xmlns="" val="2268294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No Gráfico 2 pode-se notar que das gestantes cadastradas na área da UBS, no início da intervenção, todas tiveram suas consultas em dia de acordo com os períodos preconizados pelo protocolo. No decorrer dos quatro meses, houve uma estabilidade dos 100 % em cada mês. Dessa forma, todas as gestantes cadastradas tiveram suas consultas em dia, fazendo o índice estabilizar até o final da intervenção.</a:t>
            </a:r>
          </a:p>
          <a:p>
            <a:endParaRPr lang="pt-BR" dirty="0"/>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13</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latin typeface="+mn-lt"/>
                <a:ea typeface="+mn-ea"/>
                <a:cs typeface="+mn-cs"/>
              </a:rPr>
              <a:t>Das 57 gestantes cadastradas na área no início da intervenção, 57 (100%) deram início do pré-natal no primeiro trimestre de gestação no início da intervenção. Esse dado se repetiu no segundo mês da intervenção. No entanto, no terceiro e quarto mês de intervenção a porcentagem caiu respectivamente para 95,7% e 93,8%. Nesse sentido, alcançou-se ao final da intervenção uma cobertura na área adstrita de mais de 90%, conforme verificado no gráfico, conseguindo assim cumprir a terceira meta estabelecida.</a:t>
            </a:r>
          </a:p>
          <a:p>
            <a:endParaRPr kumimoji="0" lang="pt-B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14</a:t>
            </a:fld>
            <a:endParaRPr lang="pt-BR"/>
          </a:p>
        </p:txBody>
      </p:sp>
    </p:spTree>
    <p:extLst>
      <p:ext uri="{BB962C8B-B14F-4D97-AF65-F5344CB8AC3E}">
        <p14:creationId xmlns:p14="http://schemas.microsoft.com/office/powerpoint/2010/main" xmlns="" val="3747316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Nota-se no gráfico 5, que no durante toda a intervenção conseguiu-se alcançar a cobertura de 100 %, conseguindo atingir a meta estabelecida. </a:t>
            </a:r>
            <a:endParaRPr lang="pt-BR" dirty="0"/>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16</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No gráfico 6 deixa claro o aumento gradativo das gestantes com registros de IMC na última consulta, uma vez que ao iniciar a intervenção apenas 3 (5,6%) tinham realizado o Índice de Massa Corpórea (IMC). No segundo mês, atingimos apenas 6,8% de cobertura. No terceiro mês de intervenção mais 3 gestantes realizaram o IMC, e no quarto mês, mais 4 gestantes, fazendo a porcentagem subir para (12,8%) e (18,8%), respectivamente em cada um desses meses. Mesmo assim não se conseguiu atingir a meta proposta de realizar a avaliação do IMC em 90 % das gestantes durante o pré-natal.</a:t>
            </a:r>
            <a:endParaRPr lang="pt-BR" sz="1200" kern="1200" dirty="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17</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Vamos</a:t>
            </a:r>
            <a:r>
              <a:rPr lang="pt-BR" baseline="0" dirty="0" smtClean="0"/>
              <a:t> analisar os gráficos 7 e 8 juntos, pois tratam da suplementação de sulfato ferroso e ácido fólico, os quais apresentaram os mesmos índices.</a:t>
            </a:r>
            <a:endParaRPr lang="pt-BR" dirty="0"/>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18</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Na UBS analisada, das 54 gestantes cadastradas, 54 (100%) receberam prescrição de suplementação de sulfato ferroso (Gráfico 7) e ácido fólico (Gráfico 8) no início da intervenção.  Ao longo dos 4 meses, atingiu-se 100 % de cobertura, onde todas as gestantes cadastradas receberam suplemento de sulfato ferroso e ácido fólico.</a:t>
            </a:r>
          </a:p>
          <a:p>
            <a:r>
              <a:rPr lang="pt-BR" sz="1200" kern="1200" dirty="0" smtClean="0">
                <a:solidFill>
                  <a:schemeClr val="tx1"/>
                </a:solidFill>
                <a:latin typeface="+mn-lt"/>
                <a:ea typeface="+mn-ea"/>
                <a:cs typeface="+mn-cs"/>
              </a:rPr>
              <a:t> </a:t>
            </a:r>
          </a:p>
          <a:p>
            <a:r>
              <a:rPr lang="pt-BR" sz="1200" kern="1200" dirty="0" smtClean="0">
                <a:solidFill>
                  <a:schemeClr val="tx1"/>
                </a:solidFill>
                <a:latin typeface="+mn-lt"/>
                <a:ea typeface="+mn-ea"/>
                <a:cs typeface="+mn-cs"/>
              </a:rPr>
              <a:t> </a:t>
            </a:r>
          </a:p>
          <a:p>
            <a:endParaRPr lang="pt-BR" dirty="0"/>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19</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Ao longo dos 4 meses, todas as gestantes (100%) obtiveram a solicitação de todos os exames laboratoriais preconizados para a primeira consulta. </a:t>
            </a:r>
            <a:endParaRPr lang="pt-BR" dirty="0"/>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20</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Vamos</a:t>
            </a:r>
            <a:r>
              <a:rPr lang="pt-BR" baseline="0" dirty="0" smtClean="0"/>
              <a:t> analisar os</a:t>
            </a:r>
            <a:r>
              <a:rPr lang="pt-BR" dirty="0" smtClean="0"/>
              <a:t> gráficos 10 e 11</a:t>
            </a:r>
            <a:r>
              <a:rPr lang="pt-BR" baseline="0" dirty="0" smtClean="0"/>
              <a:t> juntos, pois trata-se da proporção de gestantes com a vacina antitetânica e contra hepatite B em dia e todos tiveram o mesmo índice.</a:t>
            </a:r>
            <a:endParaRPr lang="pt-BR" dirty="0"/>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21</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Os gráficos 10 e 11 mostram que 100% das gestantes tiveram completado o esquema da vacina antitetânica e contra Hepatite B. </a:t>
            </a:r>
            <a:endParaRPr lang="pt-BR" dirty="0"/>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22</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No que diz respeito à avaliação de saúde bucal das gestantes, nos dois primeiros meses de intervenção, os índices foram zerados, pois não havia material específico e nem dentista. Mas este problema já estava sendo corrigido, conforme mostra o terceiro e quarto mês de intervenção com respectivamente 3,1% e 7,2% das gestantes conseguiram se consultar.</a:t>
            </a:r>
          </a:p>
          <a:p>
            <a:endParaRPr lang="pt-BR" dirty="0"/>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23</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algn="just">
              <a:lnSpc>
                <a:spcPct val="110000"/>
              </a:lnSpc>
              <a:spcBef>
                <a:spcPts val="0"/>
              </a:spcBef>
            </a:pPr>
            <a:r>
              <a:rPr lang="pt-BR" sz="1200" dirty="0" smtClean="0">
                <a:latin typeface="Arial" pitchFamily="34" charset="0"/>
                <a:cs typeface="Arial" pitchFamily="34" charset="0"/>
              </a:rPr>
              <a:t>Localização Geográfica: 	Região do nordeste do Brasil, no centro norte baiano, a 510 Km da capital Salvador. </a:t>
            </a:r>
          </a:p>
          <a:p>
            <a:pPr marL="0" algn="just">
              <a:lnSpc>
                <a:spcPct val="110000"/>
              </a:lnSpc>
              <a:spcBef>
                <a:spcPts val="0"/>
              </a:spcBef>
            </a:pPr>
            <a:r>
              <a:rPr lang="pt-BR" sz="1200" dirty="0" smtClean="0">
                <a:latin typeface="Arial" pitchFamily="34" charset="0"/>
                <a:cs typeface="Arial" pitchFamily="34" charset="0"/>
              </a:rPr>
              <a:t>Segundo fontes do Instituto Brasileiro de Geografia e Estatística (IBGE, 2010) possui área de 602,414 km</a:t>
            </a:r>
            <a:r>
              <a:rPr lang="pt-BR" sz="1200" baseline="30000" dirty="0" smtClean="0">
                <a:latin typeface="Arial" pitchFamily="34" charset="0"/>
                <a:cs typeface="Arial" pitchFamily="34" charset="0"/>
              </a:rPr>
              <a:t>2  </a:t>
            </a:r>
            <a:r>
              <a:rPr lang="pt-BR" sz="1200" dirty="0" smtClean="0">
                <a:latin typeface="Arial" pitchFamily="34" charset="0"/>
                <a:cs typeface="Arial" pitchFamily="34" charset="0"/>
              </a:rPr>
              <a:t>e uma estimativa populacional de 17.000 habitantes, sendo que 95% deste total utilizam a rede de assistência do SUS. </a:t>
            </a:r>
          </a:p>
          <a:p>
            <a:pPr marL="0" algn="just">
              <a:lnSpc>
                <a:spcPct val="110000"/>
              </a:lnSpc>
              <a:spcBef>
                <a:spcPts val="0"/>
              </a:spcBef>
            </a:pPr>
            <a:r>
              <a:rPr lang="pt-BR" sz="1200" dirty="0" smtClean="0">
                <a:latin typeface="Arial" pitchFamily="34" charset="0"/>
                <a:cs typeface="Arial" pitchFamily="34" charset="0"/>
              </a:rPr>
              <a:t>Bioma: Caatinga</a:t>
            </a:r>
          </a:p>
          <a:p>
            <a:pPr marL="0" algn="just">
              <a:lnSpc>
                <a:spcPct val="110000"/>
              </a:lnSpc>
              <a:spcBef>
                <a:spcPts val="0"/>
              </a:spcBef>
            </a:pPr>
            <a:r>
              <a:rPr lang="pt-BR" sz="1200" dirty="0" smtClean="0">
                <a:latin typeface="Arial" pitchFamily="34" charset="0"/>
                <a:cs typeface="Arial" pitchFamily="34" charset="0"/>
              </a:rPr>
              <a:t>Economia do município: Agricultura. </a:t>
            </a:r>
          </a:p>
          <a:p>
            <a:endParaRPr lang="pt-BR" dirty="0"/>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3</a:t>
            </a:fld>
            <a:endParaRPr lang="pt-BR"/>
          </a:p>
        </p:txBody>
      </p:sp>
    </p:spTree>
    <p:extLst>
      <p:ext uri="{BB962C8B-B14F-4D97-AF65-F5344CB8AC3E}">
        <p14:creationId xmlns:p14="http://schemas.microsoft.com/office/powerpoint/2010/main" xmlns="" val="2268294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Vamos analisar os gráficos 13</a:t>
            </a:r>
            <a:r>
              <a:rPr lang="pt-BR" baseline="0" dirty="0" smtClean="0"/>
              <a:t> e 14 juntos, pois tratam-se da orientação nutricional e da orientação sobre aleitamento materno  feita às gestantes. Sendo que os dois tiveram o mesmo índice.</a:t>
            </a:r>
            <a:endParaRPr lang="pt-BR" dirty="0"/>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24</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Com relação aos indicadores 13 e 14, proporção de gestantes que receberam orientação nutricional e proporção de gestantes que receberam orientação sobre aleitamento materno exclusivo, o índice foi de 100% durante os quatro meses. </a:t>
            </a:r>
            <a:endParaRPr lang="pt-BR" sz="1200" kern="1200" dirty="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25</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Vamos</a:t>
            </a:r>
            <a:r>
              <a:rPr lang="pt-BR" baseline="0" dirty="0" smtClean="0"/>
              <a:t> analisar os gráficos 15, 16 e 17 juntos, pois tratam-se da orientação puerperal sobre os cuidados com o recém-nascido, sobre os riscos do tabagismo, álcool e drogas e sobre anticoncepção após o parto, os quais obtiveram os mesmos índices.</a:t>
            </a:r>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26</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É visto nos gráficos acima, que obteve-se durante a intervenção 100% de orientação das gestantes sobre os cuidados com o recém-nascido, sobre os riscos do tabagismo e do consumo de álcool e outras drogas durante a gestação e sobre anticoncepção após o parto.</a:t>
            </a:r>
          </a:p>
          <a:p>
            <a:endParaRPr lang="pt-BR" dirty="0"/>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28</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Durante os quatro meses de intervenção, todas as gestantes (100%) receberam orientação sobre os riscos na primeira consulta.</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29</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Observando este último gráfico, pode-se observar que na UBS, 100% das puérperas realizaram a consulta de puerpério, onde no primeiro mês tivemos 11 gestantes(20,4%), no segundo mês não houve nenhum parto e no terceiro e quarto mês 2 puérperas respectivamente (4,3% e 4,2%) realizaram a consulta.</a:t>
            </a:r>
            <a:endParaRPr lang="pt-BR" sz="1200" kern="1200" dirty="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30</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latin typeface="Arial" pitchFamily="34" charset="0"/>
                <a:cs typeface="Arial" pitchFamily="34" charset="0"/>
              </a:rPr>
              <a:t>A intervenção reviu as atribuições e</a:t>
            </a:r>
            <a:r>
              <a:rPr lang="pt-BR" sz="1200" baseline="0" dirty="0" smtClean="0">
                <a:latin typeface="Arial" pitchFamily="34" charset="0"/>
                <a:cs typeface="Arial" pitchFamily="34" charset="0"/>
              </a:rPr>
              <a:t> responsabilidades</a:t>
            </a:r>
            <a:r>
              <a:rPr lang="pt-BR" sz="1200" dirty="0" smtClean="0">
                <a:latin typeface="Arial" pitchFamily="34" charset="0"/>
                <a:cs typeface="Arial" pitchFamily="34" charset="0"/>
              </a:rPr>
              <a:t> da equipe: do ACS (Agente Comunitário de Saúde), da enfermeiro, do auxiliar de enfermagem e da recepção, viabilizando a atenção à um maior número de gestantes. Isso foi considerado pela equipe de saúde como positivo, uma vez que fica mais organizado, cada um pode desempenhar seu papel da melhor forma e melhorar o processo de Pré-natal.</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latin typeface="Arial" pitchFamily="34" charset="0"/>
                <a:cs typeface="Arial" pitchFamily="34" charset="0"/>
              </a:rPr>
              <a:t>Essa intervenção exigiu que a equipe se capacitasse para seguir as recomendações do Ministério da Saúde relativas ao rastreamento, diagnóstico, tratamento e monitoramento do Pré-Natal e Puerpério,</a:t>
            </a:r>
            <a:r>
              <a:rPr lang="pt-BR" sz="1200" baseline="0" dirty="0" smtClean="0">
                <a:latin typeface="Arial" pitchFamily="34" charset="0"/>
                <a:cs typeface="Arial" pitchFamily="34" charset="0"/>
              </a:rPr>
              <a:t> </a:t>
            </a:r>
            <a:r>
              <a:rPr lang="pt-BR" sz="1200" dirty="0" smtClean="0">
                <a:latin typeface="Arial" pitchFamily="34" charset="0"/>
                <a:cs typeface="Arial" pitchFamily="34" charset="0"/>
              </a:rPr>
              <a:t>desencadeando um produtivo debate</a:t>
            </a:r>
            <a:r>
              <a:rPr lang="pt-BR" sz="1200" baseline="0" dirty="0" smtClean="0">
                <a:latin typeface="Arial" pitchFamily="34" charset="0"/>
                <a:cs typeface="Arial" pitchFamily="34" charset="0"/>
              </a:rPr>
              <a:t> entre nós sobre o preenchimento de fichas de pré-natal e a qualidade do atendimento às gestantes e promovendo assim,</a:t>
            </a:r>
            <a:r>
              <a:rPr lang="pt-BR" sz="1200" dirty="0" smtClean="0">
                <a:latin typeface="Arial" pitchFamily="34" charset="0"/>
                <a:cs typeface="Arial" pitchFamily="34" charset="0"/>
              </a:rPr>
              <a:t> o trabalho integrado entre toda a equipe.</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latin typeface="Arial" pitchFamily="34" charset="0"/>
                <a:cs typeface="Arial" pitchFamily="34" charset="0"/>
              </a:rPr>
              <a:t>Essa</a:t>
            </a:r>
            <a:r>
              <a:rPr lang="pt-BR" sz="1200" baseline="0" dirty="0" smtClean="0">
                <a:latin typeface="Arial" pitchFamily="34" charset="0"/>
                <a:cs typeface="Arial" pitchFamily="34" charset="0"/>
              </a:rPr>
              <a:t> avaliação do preenchimento das fichas de pré-natal e a descrição dos indicadores relativos à qualidade do cuidado prestado contribuíram com o planejamento das ações e consequentemente com o atendimento mais qualificado e equânime para as futuras gestantes.</a:t>
            </a:r>
            <a:endParaRPr lang="pt-BR" sz="1200" dirty="0" smtClean="0">
              <a:latin typeface="Arial" pitchFamily="34" charset="0"/>
              <a:cs typeface="Arial" pitchFamily="34" charset="0"/>
            </a:endParaRPr>
          </a:p>
          <a:p>
            <a:endParaRPr lang="pt-BR" dirty="0"/>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31</a:t>
            </a:fld>
            <a:endParaRPr lang="pt-BR"/>
          </a:p>
        </p:txBody>
      </p:sp>
    </p:spTree>
    <p:extLst>
      <p:ext uri="{BB962C8B-B14F-4D97-AF65-F5344CB8AC3E}">
        <p14:creationId xmlns:p14="http://schemas.microsoft.com/office/powerpoint/2010/main" xmlns="" val="965312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32</a:t>
            </a:fld>
            <a:endParaRPr lang="pt-BR"/>
          </a:p>
        </p:txBody>
      </p:sp>
    </p:spTree>
    <p:extLst>
      <p:ext uri="{BB962C8B-B14F-4D97-AF65-F5344CB8AC3E}">
        <p14:creationId xmlns:p14="http://schemas.microsoft.com/office/powerpoint/2010/main" xmlns="" val="965312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Essa intervenção propiciou a ampliação</a:t>
            </a:r>
            <a:r>
              <a:rPr lang="pt-BR" baseline="0" dirty="0" smtClean="0"/>
              <a:t> da cobertura da atenção ao Pré-natal e Puerpério, a melhoria dos registros e a qualificação da atenção. Foi possível a melhoria da maioria dos indicadores e alcançar as metas estabelecidas. </a:t>
            </a:r>
          </a:p>
          <a:p>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x-none" sz="1200" kern="1200" smtClean="0">
                <a:solidFill>
                  <a:schemeClr val="tx1"/>
                </a:solidFill>
                <a:latin typeface="+mn-lt"/>
                <a:ea typeface="+mn-ea"/>
                <a:cs typeface="+mn-cs"/>
              </a:rPr>
              <a:t>Este novo conhecimento possibilitou um novo olhar sobre minhas experiências profissionais anteriores e uma nova visão sobre o papel profissional como enfermeira. Pude aprofundar o tema central em estudo e tomar contato com outras perspectivas. Posso referir aqui também o desenvolvimento de novas competências, como a reflexão e a colaboração, o desenvolvimento de um sentimento de auto-confiança, capacidade crítica, identidade profissional e vontade de intervir nas mais diversas situações.</a:t>
            </a:r>
            <a:endParaRPr lang="pt-BR" sz="1200" kern="1200" smtClean="0">
              <a:solidFill>
                <a:schemeClr val="tx1"/>
              </a:solidFill>
              <a:latin typeface="+mn-lt"/>
              <a:ea typeface="+mn-ea"/>
              <a:cs typeface="+mn-cs"/>
            </a:endParaRPr>
          </a:p>
          <a:p>
            <a:endParaRPr lang="pt-BR" sz="1200" kern="1200" dirty="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33</a:t>
            </a:fld>
            <a:endParaRPr lang="pt-BR"/>
          </a:p>
        </p:txBody>
      </p:sp>
    </p:spTree>
    <p:extLst>
      <p:ext uri="{BB962C8B-B14F-4D97-AF65-F5344CB8AC3E}">
        <p14:creationId xmlns:p14="http://schemas.microsoft.com/office/powerpoint/2010/main" xmlns="" val="965312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Unidade</a:t>
            </a:r>
            <a:r>
              <a:rPr lang="pt-BR" baseline="0" dirty="0" smtClean="0"/>
              <a:t> Zona Leste possui três equipes de Saúde da Família, sendo que na zona urbana tem apenas uma. A cidade possui ainda um centro de saúde, um hospital com laboratório de análises e uma unidade básica tradicional.</a:t>
            </a:r>
            <a:endParaRPr lang="pt-BR" dirty="0"/>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4</a:t>
            </a:fld>
            <a:endParaRPr lang="pt-BR"/>
          </a:p>
        </p:txBody>
      </p:sp>
    </p:spTree>
    <p:extLst>
      <p:ext uri="{BB962C8B-B14F-4D97-AF65-F5344CB8AC3E}">
        <p14:creationId xmlns:p14="http://schemas.microsoft.com/office/powerpoint/2010/main" xmlns="" val="2268294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buFont typeface="Arial" pitchFamily="34" charset="0"/>
              <a:buChar char="•"/>
            </a:pPr>
            <a:r>
              <a:rPr lang="pt-BR" sz="1200" b="0" dirty="0" smtClean="0">
                <a:solidFill>
                  <a:schemeClr val="tx1"/>
                </a:solidFill>
                <a:latin typeface="Arial" pitchFamily="34" charset="0"/>
                <a:cs typeface="Arial" pitchFamily="34" charset="0"/>
              </a:rPr>
              <a:t>Em maio de 2002, segundo estimativas do censo, havia 687 famílias cadastradas.</a:t>
            </a:r>
          </a:p>
          <a:p>
            <a:pPr algn="just">
              <a:buFont typeface="Arial" pitchFamily="34" charset="0"/>
              <a:buChar char="•"/>
            </a:pPr>
            <a:r>
              <a:rPr lang="pt-BR" sz="1200" b="0" dirty="0" smtClean="0">
                <a:solidFill>
                  <a:schemeClr val="tx1"/>
                </a:solidFill>
                <a:latin typeface="Arial" pitchFamily="34" charset="0"/>
                <a:cs typeface="Arial" pitchFamily="34" charset="0"/>
              </a:rPr>
              <a:t> Aproximadamente 8% dos moradores são analfabetos, menos 83% não conseguiu terminar o ensino fundamental. </a:t>
            </a:r>
          </a:p>
          <a:p>
            <a:pPr algn="just">
              <a:buFont typeface="Arial" pitchFamily="34" charset="0"/>
              <a:buChar char="•"/>
            </a:pPr>
            <a:r>
              <a:rPr lang="pt-BR" sz="1200" b="0" dirty="0" smtClean="0">
                <a:solidFill>
                  <a:schemeClr val="tx1"/>
                </a:solidFill>
                <a:latin typeface="Arial" pitchFamily="34" charset="0"/>
                <a:cs typeface="Arial" pitchFamily="34" charset="0"/>
              </a:rPr>
              <a:t>A renda média é de um salário mínimo por família e 70% das famílias estão inscritas no programa Bolsa Família.</a:t>
            </a:r>
          </a:p>
          <a:p>
            <a:endParaRPr lang="pt-BR" dirty="0"/>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5</a:t>
            </a:fld>
            <a:endParaRPr lang="pt-BR"/>
          </a:p>
        </p:txBody>
      </p:sp>
    </p:spTree>
    <p:extLst>
      <p:ext uri="{BB962C8B-B14F-4D97-AF65-F5344CB8AC3E}">
        <p14:creationId xmlns:p14="http://schemas.microsoft.com/office/powerpoint/2010/main" xmlns="" val="226829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Na</a:t>
            </a:r>
            <a:r>
              <a:rPr lang="pt-BR" baseline="0" dirty="0" smtClean="0"/>
              <a:t> Unidade são desenvolvidas algumas ações em relação ao pré-natal, como cuidado às gestantes, diagnóstico e tratamento de problemas clínicos e diagnóstico e controle de cânceres do colo de útero e mama. Só gostaria de ressaltar que no tempo de duração da intervenção não foi feito nenhum exame do colo de útero nas gestantes e demais usuários, devido à falta do foco e  problemas administrativos.</a:t>
            </a:r>
            <a:endParaRPr lang="pt-BR" dirty="0"/>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6</a:t>
            </a:fld>
            <a:endParaRPr lang="pt-BR"/>
          </a:p>
        </p:txBody>
      </p:sp>
    </p:spTree>
    <p:extLst>
      <p:ext uri="{BB962C8B-B14F-4D97-AF65-F5344CB8AC3E}">
        <p14:creationId xmlns:p14="http://schemas.microsoft.com/office/powerpoint/2010/main" xmlns="" val="2268294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latin typeface="Arial" pitchFamily="34" charset="0"/>
                <a:cs typeface="Arial" pitchFamily="34" charset="0"/>
              </a:rPr>
              <a:t>Na</a:t>
            </a:r>
            <a:r>
              <a:rPr lang="pt-BR" sz="1200" baseline="0" dirty="0" smtClean="0">
                <a:latin typeface="Arial" pitchFamily="34" charset="0"/>
                <a:cs typeface="Arial" pitchFamily="34" charset="0"/>
              </a:rPr>
              <a:t> Unidade, n</a:t>
            </a:r>
            <a:r>
              <a:rPr lang="pt-BR" sz="1200" dirty="0" smtClean="0">
                <a:latin typeface="Arial" pitchFamily="34" charset="0"/>
                <a:cs typeface="Arial" pitchFamily="34" charset="0"/>
              </a:rPr>
              <a:t>o âmbito da promoção e prevenção à saúde, eram realizadas</a:t>
            </a:r>
            <a:r>
              <a:rPr lang="pt-BR" sz="1200" baseline="0" dirty="0" smtClean="0">
                <a:latin typeface="Arial" pitchFamily="34" charset="0"/>
                <a:cs typeface="Arial" pitchFamily="34" charset="0"/>
              </a:rPr>
              <a:t> algumas atividades educativas em sentido geral, mas foi só após a intervenção</a:t>
            </a:r>
            <a:r>
              <a:rPr lang="pt-BR" sz="1200" dirty="0" smtClean="0">
                <a:latin typeface="Arial" pitchFamily="34" charset="0"/>
                <a:cs typeface="Arial" pitchFamily="34" charset="0"/>
              </a:rPr>
              <a:t>, com rodas de conversas e palestras, que temas</a:t>
            </a:r>
            <a:r>
              <a:rPr lang="pt-BR" sz="1200" baseline="0" dirty="0" smtClean="0">
                <a:latin typeface="Arial" pitchFamily="34" charset="0"/>
                <a:cs typeface="Arial" pitchFamily="34" charset="0"/>
              </a:rPr>
              <a:t> específicos do Pré-natal foram enfatizados com mais ênfase, proporcionando a promoção do aleitamento materno, de hábitos alimentares saudáveis,da atividade física, da saúde bucal e mental.</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aseline="0" dirty="0" smtClean="0">
                <a:latin typeface="Arial" pitchFamily="34" charset="0"/>
                <a:cs typeface="Arial" pitchFamily="34" charset="0"/>
              </a:rPr>
              <a:t>E com relação ao puerpério, eram realizadas as visitas domiciliares até o 10º dia do pós-parto.</a:t>
            </a:r>
            <a:endParaRPr lang="pt-BR" dirty="0"/>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7</a:t>
            </a:fld>
            <a:endParaRPr lang="pt-BR"/>
          </a:p>
        </p:txBody>
      </p:sp>
    </p:spTree>
    <p:extLst>
      <p:ext uri="{BB962C8B-B14F-4D97-AF65-F5344CB8AC3E}">
        <p14:creationId xmlns:p14="http://schemas.microsoft.com/office/powerpoint/2010/main" xmlns="" val="2268294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cs typeface="Times New Roman" pitchFamily="18" charset="0"/>
              </a:rPr>
              <a:t>Optei por fazer esta intervenção na área de Pré-natal e Puerpério porque além de identificação pessoal com este aspecto, observou-se que um</a:t>
            </a:r>
            <a:r>
              <a:rPr lang="pt-BR" sz="1200" dirty="0" smtClean="0"/>
              <a:t> dos grandes problemas diagnosticados pela equipe é a baixa adesão a procura do serviço nos primeiros três meses de gestação e a não frequência das gestantes em 4 a 6 consultas. Além disso, verificou-se também dificuldades relacionadas com a disponibilidade do município de ofertar exames mais específicos, tais como sorologias para toxoplasmose e hepatite B; referência no período pré e pós-parto, devido ausência de maternidade; e ausência de retorno no período puerperal, pontos fundamentais para  organizar a ação programática da equipe, sendo um primeiro passo para garantir às gestantes um processo de gestação e um parto mais humanizado.</a:t>
            </a:r>
          </a:p>
          <a:p>
            <a:endParaRPr lang="pt-BR" dirty="0"/>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8</a:t>
            </a:fld>
            <a:endParaRPr lang="pt-BR"/>
          </a:p>
        </p:txBody>
      </p:sp>
    </p:spTree>
    <p:extLst>
      <p:ext uri="{BB962C8B-B14F-4D97-AF65-F5344CB8AC3E}">
        <p14:creationId xmlns:p14="http://schemas.microsoft.com/office/powerpoint/2010/main" xmlns="" val="2268294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sz="1200" dirty="0" smtClean="0"/>
              <a:t>Para alcançar os objetivos citados foi realizado primeiramente uma análise situacional marcando a territorialização da Unidade Básica de Saúde em questão, e analisando como é realizado os serviços de atenção básica, inclusive o programa de Pré-Natal e Puerpério, onde detectou-se a necessidade de melhorar alguns indicadores, motivando-se assim, a intervenção. Depois foi realizado uma análise estratégica, mostrando cada ação e meta</a:t>
            </a:r>
            <a:r>
              <a:rPr lang="pt-BR" sz="1200" baseline="0" dirty="0" smtClean="0"/>
              <a:t> estabelecida, bem como a logística para cada ação. Ressaltando aqui a reunião com a equipe e com a secretária de saúde para apresentar o projeto de intervenção e as constantes reuniões para capacitação destes profissionais, </a:t>
            </a:r>
            <a:r>
              <a:rPr lang="pt-BR" sz="1200" dirty="0" smtClean="0"/>
              <a:t>busca ativa das gestantes, organização de registros e atividades educativas. </a:t>
            </a:r>
          </a:p>
          <a:p>
            <a:pPr algn="just"/>
            <a:endParaRPr lang="pt-BR" sz="1200" dirty="0" smtClean="0"/>
          </a:p>
          <a:p>
            <a:pPr algn="just"/>
            <a:r>
              <a:rPr lang="pt-BR" sz="1200" dirty="0" smtClean="0"/>
              <a:t>Foi utilizado o protocolo do Ministério da Saúde (2006 e 2012) </a:t>
            </a:r>
            <a:r>
              <a:rPr lang="pt-BR" sz="1200" baseline="0" dirty="0" smtClean="0"/>
              <a:t> para embasar a intervenção, visto que a Unidade não possuía protocolo específico.</a:t>
            </a:r>
            <a:r>
              <a:rPr lang="pt-BR" sz="1200" dirty="0" smtClean="0"/>
              <a:t> </a:t>
            </a:r>
          </a:p>
          <a:p>
            <a:pPr algn="just"/>
            <a:endParaRPr lang="pt-BR" sz="1200" dirty="0" smtClean="0"/>
          </a:p>
          <a:p>
            <a:pPr algn="just"/>
            <a:r>
              <a:rPr lang="pt-BR" sz="1200" b="1" dirty="0" smtClean="0"/>
              <a:t>Público Alvo:</a:t>
            </a:r>
            <a:r>
              <a:rPr lang="pt-BR" sz="1200" dirty="0" smtClean="0"/>
              <a:t> As Gestantes</a:t>
            </a:r>
          </a:p>
          <a:p>
            <a:pPr algn="just"/>
            <a:endParaRPr lang="pt-BR" sz="1200" dirty="0" smtClean="0"/>
          </a:p>
          <a:p>
            <a:pPr algn="just"/>
            <a:r>
              <a:rPr lang="pt-BR" sz="1200" b="1" dirty="0" smtClean="0"/>
              <a:t>Duração:</a:t>
            </a:r>
            <a:r>
              <a:rPr lang="pt-BR" sz="1200" dirty="0" smtClean="0"/>
              <a:t> 4 meses</a:t>
            </a:r>
            <a:endParaRPr lang="pt-BR" dirty="0"/>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11</a:t>
            </a:fld>
            <a:endParaRPr lang="pt-BR"/>
          </a:p>
        </p:txBody>
      </p:sp>
    </p:spTree>
    <p:extLst>
      <p:ext uri="{BB962C8B-B14F-4D97-AF65-F5344CB8AC3E}">
        <p14:creationId xmlns:p14="http://schemas.microsoft.com/office/powerpoint/2010/main" xmlns="" val="423302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A intervenção na unidade básica de saúde propiciou a ampliação da cobertura das gestantes da área que frequentam o programa de pré-natal,</a:t>
            </a:r>
            <a:r>
              <a:rPr lang="pt-BR" sz="1200" kern="1200" baseline="0" dirty="0" smtClean="0">
                <a:solidFill>
                  <a:schemeClr val="tx1"/>
                </a:solidFill>
                <a:latin typeface="+mn-lt"/>
                <a:ea typeface="+mn-ea"/>
                <a:cs typeface="+mn-cs"/>
              </a:rPr>
              <a:t> como é visto no gráfico 1, que no início da intervenção, tínhamos uma cobertura</a:t>
            </a:r>
            <a:r>
              <a:rPr lang="pt-BR" sz="1200" kern="1200" dirty="0" smtClean="0">
                <a:solidFill>
                  <a:schemeClr val="tx1"/>
                </a:solidFill>
                <a:latin typeface="+mn-lt"/>
                <a:ea typeface="+mn-ea"/>
                <a:cs typeface="+mn-cs"/>
              </a:rPr>
              <a:t> de 87,1%, com 54 gestantes, no segundo mês  totalizou-se 71 % de cobertura, no terceiro mês foram cadastradas mais 3 gestantes (75,8 %) e no final da intervenção alcançou-se 77,4,3%, com 48 gestantes. Assim, houve um aumento gradual na captação do número de gestantes (12 gestantes) atendidas ao longo dos quatro meses de intervenção, porém mesmo assim não se conseguiu atingir a meta 1, de realizar uma cobertura das gestantes na área adstrita de 90 %.</a:t>
            </a:r>
            <a:endParaRPr lang="pt-BR" sz="1200" kern="1200" dirty="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1B1DA6AF-C077-4876-9E6F-E73E2D846A9E}" type="slidenum">
              <a:rPr lang="pt-BR" smtClean="0"/>
              <a:pPr/>
              <a:t>12</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775356"/>
            <a:ext cx="7772400" cy="1225021"/>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AABE0078-7D47-458A-B802-D35373B046D1}" type="datetimeFigureOut">
              <a:rPr lang="pt-BR" smtClean="0"/>
              <a:pPr/>
              <a:t>09/09/2013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D767807-896D-4212-ADE4-F773F49EF510}" type="slidenum">
              <a:rPr lang="pt-BR" smtClean="0"/>
              <a:pPr/>
              <a:t>‹nº›</a:t>
            </a:fld>
            <a:endParaRPr lang="pt-BR"/>
          </a:p>
        </p:txBody>
      </p:sp>
    </p:spTree>
    <p:extLst>
      <p:ext uri="{BB962C8B-B14F-4D97-AF65-F5344CB8AC3E}">
        <p14:creationId xmlns:p14="http://schemas.microsoft.com/office/powerpoint/2010/main" xmlns="" val="114416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ABE0078-7D47-458A-B802-D35373B046D1}" type="datetimeFigureOut">
              <a:rPr lang="pt-BR" smtClean="0"/>
              <a:pPr/>
              <a:t>09/09/2013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D767807-896D-4212-ADE4-F773F49EF510}" type="slidenum">
              <a:rPr lang="pt-BR" smtClean="0"/>
              <a:pPr/>
              <a:t>‹nº›</a:t>
            </a:fld>
            <a:endParaRPr lang="pt-BR"/>
          </a:p>
        </p:txBody>
      </p:sp>
    </p:spTree>
    <p:extLst>
      <p:ext uri="{BB962C8B-B14F-4D97-AF65-F5344CB8AC3E}">
        <p14:creationId xmlns:p14="http://schemas.microsoft.com/office/powerpoint/2010/main" xmlns="" val="157757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90500"/>
            <a:ext cx="2057400" cy="4064000"/>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190500"/>
            <a:ext cx="6019800" cy="40640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ABE0078-7D47-458A-B802-D35373B046D1}" type="datetimeFigureOut">
              <a:rPr lang="pt-BR" smtClean="0"/>
              <a:pPr/>
              <a:t>09/09/2013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D767807-896D-4212-ADE4-F773F49EF510}" type="slidenum">
              <a:rPr lang="pt-BR" smtClean="0"/>
              <a:pPr/>
              <a:t>‹nº›</a:t>
            </a:fld>
            <a:endParaRPr lang="pt-BR"/>
          </a:p>
        </p:txBody>
      </p:sp>
    </p:spTree>
    <p:extLst>
      <p:ext uri="{BB962C8B-B14F-4D97-AF65-F5344CB8AC3E}">
        <p14:creationId xmlns:p14="http://schemas.microsoft.com/office/powerpoint/2010/main" xmlns="" val="203978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ABE0078-7D47-458A-B802-D35373B046D1}" type="datetimeFigureOut">
              <a:rPr lang="pt-BR" smtClean="0"/>
              <a:pPr/>
              <a:t>09/09/2013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D767807-896D-4212-ADE4-F773F49EF510}" type="slidenum">
              <a:rPr lang="pt-BR" smtClean="0"/>
              <a:pPr/>
              <a:t>‹nº›</a:t>
            </a:fld>
            <a:endParaRPr lang="pt-BR"/>
          </a:p>
        </p:txBody>
      </p:sp>
    </p:spTree>
    <p:extLst>
      <p:ext uri="{BB962C8B-B14F-4D97-AF65-F5344CB8AC3E}">
        <p14:creationId xmlns:p14="http://schemas.microsoft.com/office/powerpoint/2010/main" xmlns="" val="1862191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672418"/>
            <a:ext cx="7772400" cy="1135063"/>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AABE0078-7D47-458A-B802-D35373B046D1}" type="datetimeFigureOut">
              <a:rPr lang="pt-BR" smtClean="0"/>
              <a:pPr/>
              <a:t>09/09/2013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D767807-896D-4212-ADE4-F773F49EF510}" type="slidenum">
              <a:rPr lang="pt-BR" smtClean="0"/>
              <a:pPr/>
              <a:t>‹nº›</a:t>
            </a:fld>
            <a:endParaRPr lang="pt-BR"/>
          </a:p>
        </p:txBody>
      </p:sp>
    </p:spTree>
    <p:extLst>
      <p:ext uri="{BB962C8B-B14F-4D97-AF65-F5344CB8AC3E}">
        <p14:creationId xmlns:p14="http://schemas.microsoft.com/office/powerpoint/2010/main" xmlns="" val="320170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AABE0078-7D47-458A-B802-D35373B046D1}" type="datetimeFigureOut">
              <a:rPr lang="pt-BR" smtClean="0"/>
              <a:pPr/>
              <a:t>09/09/2013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D767807-896D-4212-ADE4-F773F49EF510}" type="slidenum">
              <a:rPr lang="pt-BR" smtClean="0"/>
              <a:pPr/>
              <a:t>‹nº›</a:t>
            </a:fld>
            <a:endParaRPr lang="pt-BR"/>
          </a:p>
        </p:txBody>
      </p:sp>
    </p:spTree>
    <p:extLst>
      <p:ext uri="{BB962C8B-B14F-4D97-AF65-F5344CB8AC3E}">
        <p14:creationId xmlns:p14="http://schemas.microsoft.com/office/powerpoint/2010/main" xmlns="" val="278232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865"/>
            <a:ext cx="8229600" cy="952500"/>
          </a:xfr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AABE0078-7D47-458A-B802-D35373B046D1}" type="datetimeFigureOut">
              <a:rPr lang="pt-BR" smtClean="0"/>
              <a:pPr/>
              <a:t>09/09/2013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D767807-896D-4212-ADE4-F773F49EF510}" type="slidenum">
              <a:rPr lang="pt-BR" smtClean="0"/>
              <a:pPr/>
              <a:t>‹nº›</a:t>
            </a:fld>
            <a:endParaRPr lang="pt-BR"/>
          </a:p>
        </p:txBody>
      </p:sp>
    </p:spTree>
    <p:extLst>
      <p:ext uri="{BB962C8B-B14F-4D97-AF65-F5344CB8AC3E}">
        <p14:creationId xmlns:p14="http://schemas.microsoft.com/office/powerpoint/2010/main" xmlns="" val="36959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AABE0078-7D47-458A-B802-D35373B046D1}" type="datetimeFigureOut">
              <a:rPr lang="pt-BR" smtClean="0"/>
              <a:pPr/>
              <a:t>09/09/2013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D767807-896D-4212-ADE4-F773F49EF510}" type="slidenum">
              <a:rPr lang="pt-BR" smtClean="0"/>
              <a:pPr/>
              <a:t>‹nº›</a:t>
            </a:fld>
            <a:endParaRPr lang="pt-BR"/>
          </a:p>
        </p:txBody>
      </p:sp>
    </p:spTree>
    <p:extLst>
      <p:ext uri="{BB962C8B-B14F-4D97-AF65-F5344CB8AC3E}">
        <p14:creationId xmlns:p14="http://schemas.microsoft.com/office/powerpoint/2010/main" xmlns="" val="56861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ABE0078-7D47-458A-B802-D35373B046D1}" type="datetimeFigureOut">
              <a:rPr lang="pt-BR" smtClean="0"/>
              <a:pPr/>
              <a:t>09/09/2013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D767807-896D-4212-ADE4-F773F49EF510}" type="slidenum">
              <a:rPr lang="pt-BR" smtClean="0"/>
              <a:pPr/>
              <a:t>‹nº›</a:t>
            </a:fld>
            <a:endParaRPr lang="pt-BR"/>
          </a:p>
        </p:txBody>
      </p:sp>
    </p:spTree>
    <p:extLst>
      <p:ext uri="{BB962C8B-B14F-4D97-AF65-F5344CB8AC3E}">
        <p14:creationId xmlns:p14="http://schemas.microsoft.com/office/powerpoint/2010/main" xmlns="" val="1968113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3" y="227543"/>
            <a:ext cx="3008313" cy="968375"/>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ABE0078-7D47-458A-B802-D35373B046D1}" type="datetimeFigureOut">
              <a:rPr lang="pt-BR" smtClean="0"/>
              <a:pPr/>
              <a:t>09/09/2013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D767807-896D-4212-ADE4-F773F49EF510}" type="slidenum">
              <a:rPr lang="pt-BR" smtClean="0"/>
              <a:pPr/>
              <a:t>‹nº›</a:t>
            </a:fld>
            <a:endParaRPr lang="pt-BR"/>
          </a:p>
        </p:txBody>
      </p:sp>
    </p:spTree>
    <p:extLst>
      <p:ext uri="{BB962C8B-B14F-4D97-AF65-F5344CB8AC3E}">
        <p14:creationId xmlns:p14="http://schemas.microsoft.com/office/powerpoint/2010/main" xmlns="" val="4220969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000500"/>
            <a:ext cx="5486400" cy="472282"/>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ABE0078-7D47-458A-B802-D35373B046D1}" type="datetimeFigureOut">
              <a:rPr lang="pt-BR" smtClean="0"/>
              <a:pPr/>
              <a:t>09/09/2013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D767807-896D-4212-ADE4-F773F49EF510}" type="slidenum">
              <a:rPr lang="pt-BR" smtClean="0"/>
              <a:pPr/>
              <a:t>‹nº›</a:t>
            </a:fld>
            <a:endParaRPr lang="pt-BR"/>
          </a:p>
        </p:txBody>
      </p:sp>
    </p:spTree>
    <p:extLst>
      <p:ext uri="{BB962C8B-B14F-4D97-AF65-F5344CB8AC3E}">
        <p14:creationId xmlns:p14="http://schemas.microsoft.com/office/powerpoint/2010/main" xmlns="" val="417166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AABE0078-7D47-458A-B802-D35373B046D1}" type="datetimeFigureOut">
              <a:rPr lang="pt-BR" smtClean="0"/>
              <a:pPr/>
              <a:t>09/09/2013</a:t>
            </a:fld>
            <a:endParaRPr lang="pt-BR"/>
          </a:p>
        </p:txBody>
      </p:sp>
      <p:sp>
        <p:nvSpPr>
          <p:cNvPr id="5" name="Espaço Reservado para Rodapé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FD767807-896D-4212-ADE4-F773F49EF510}" type="slidenum">
              <a:rPr lang="pt-BR" smtClean="0"/>
              <a:pPr/>
              <a:t>‹nº›</a:t>
            </a:fld>
            <a:endParaRPr lang="pt-BR"/>
          </a:p>
        </p:txBody>
      </p:sp>
    </p:spTree>
    <p:extLst>
      <p:ext uri="{BB962C8B-B14F-4D97-AF65-F5344CB8AC3E}">
        <p14:creationId xmlns:p14="http://schemas.microsoft.com/office/powerpoint/2010/main" xmlns="" val="1407576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0" y="1"/>
            <a:ext cx="3347864" cy="5715001"/>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ítulo 1"/>
          <p:cNvSpPr>
            <a:spLocks noGrp="1"/>
          </p:cNvSpPr>
          <p:nvPr>
            <p:ph type="ctrTitle"/>
          </p:nvPr>
        </p:nvSpPr>
        <p:spPr>
          <a:xfrm>
            <a:off x="1785918" y="1633364"/>
            <a:ext cx="7162706" cy="1905012"/>
          </a:xfrm>
        </p:spPr>
        <p:txBody>
          <a:bodyPr>
            <a:normAutofit fontScale="90000"/>
          </a:bodyPr>
          <a:lstStyle/>
          <a:p>
            <a:r>
              <a:rPr lang="pt-BR" sz="3200" b="1" dirty="0"/>
              <a:t>Melhoria da atenção ao Pré-natal e Puerpério na Unidade de Saúde da Família Zona Leste do município de </a:t>
            </a:r>
            <a:r>
              <a:rPr lang="pt-BR" sz="3200" b="1" dirty="0" smtClean="0"/>
              <a:t>Central-Bahia</a:t>
            </a:r>
            <a:endParaRPr lang="pt-BR" sz="3000" dirty="0"/>
          </a:p>
        </p:txBody>
      </p:sp>
      <p:sp>
        <p:nvSpPr>
          <p:cNvPr id="3" name="Subtítulo 2"/>
          <p:cNvSpPr>
            <a:spLocks noGrp="1"/>
          </p:cNvSpPr>
          <p:nvPr>
            <p:ph type="subTitle" idx="1"/>
          </p:nvPr>
        </p:nvSpPr>
        <p:spPr>
          <a:xfrm>
            <a:off x="3357554" y="3889382"/>
            <a:ext cx="5572164" cy="840326"/>
          </a:xfrm>
        </p:spPr>
        <p:txBody>
          <a:bodyPr>
            <a:normAutofit/>
          </a:bodyPr>
          <a:lstStyle/>
          <a:p>
            <a:r>
              <a:rPr lang="pt-BR" sz="2000" dirty="0" smtClean="0">
                <a:solidFill>
                  <a:schemeClr val="tx1"/>
                </a:solidFill>
                <a:latin typeface="Arial" pitchFamily="34" charset="0"/>
                <a:cs typeface="Arial" pitchFamily="34" charset="0"/>
              </a:rPr>
              <a:t>Aluna: </a:t>
            </a:r>
            <a:r>
              <a:rPr lang="pt-BR" sz="1900" dirty="0" smtClean="0">
                <a:solidFill>
                  <a:schemeClr val="tx1"/>
                </a:solidFill>
                <a:latin typeface="Arial" pitchFamily="34" charset="0"/>
                <a:cs typeface="Arial" pitchFamily="34" charset="0"/>
              </a:rPr>
              <a:t>Maria Aparecida Fernandes Monteiro</a:t>
            </a:r>
          </a:p>
          <a:p>
            <a:r>
              <a:rPr lang="pt-BR" sz="2000" dirty="0" smtClean="0">
                <a:solidFill>
                  <a:schemeClr val="tx1"/>
                </a:solidFill>
                <a:latin typeface="Arial" pitchFamily="34" charset="0"/>
                <a:cs typeface="Arial" pitchFamily="34" charset="0"/>
              </a:rPr>
              <a:t>Orientadora: Simone Dias de Oliveira</a:t>
            </a:r>
          </a:p>
        </p:txBody>
      </p:sp>
      <p:pic>
        <p:nvPicPr>
          <p:cNvPr id="11266" name="Picture 2" descr="Site Logo"/>
          <p:cNvPicPr>
            <a:picLocks noChangeAspect="1" noChangeArrowheads="1"/>
          </p:cNvPicPr>
          <p:nvPr/>
        </p:nvPicPr>
        <p:blipFill>
          <a:blip r:embed="rId3" cstate="print"/>
          <a:srcRect/>
          <a:stretch>
            <a:fillRect/>
          </a:stretch>
        </p:blipFill>
        <p:spPr bwMode="auto">
          <a:xfrm>
            <a:off x="2555776" y="265894"/>
            <a:ext cx="6191250" cy="984251"/>
          </a:xfrm>
          <a:prstGeom prst="rect">
            <a:avLst/>
          </a:prstGeom>
          <a:noFill/>
        </p:spPr>
      </p:pic>
      <p:sp>
        <p:nvSpPr>
          <p:cNvPr id="4" name="Retângulo 3"/>
          <p:cNvSpPr/>
          <p:nvPr/>
        </p:nvSpPr>
        <p:spPr>
          <a:xfrm>
            <a:off x="4200011" y="4945732"/>
            <a:ext cx="4572000" cy="646331"/>
          </a:xfrm>
          <a:prstGeom prst="rect">
            <a:avLst/>
          </a:prstGeom>
        </p:spPr>
        <p:txBody>
          <a:bodyPr>
            <a:spAutoFit/>
          </a:bodyPr>
          <a:lstStyle/>
          <a:p>
            <a:pPr algn="ctr"/>
            <a:r>
              <a:rPr lang="pt-BR" dirty="0">
                <a:latin typeface="Arial" pitchFamily="34" charset="0"/>
                <a:cs typeface="Arial" pitchFamily="34" charset="0"/>
              </a:rPr>
              <a:t> Salvador-Bahia </a:t>
            </a:r>
          </a:p>
          <a:p>
            <a:pPr algn="ctr"/>
            <a:r>
              <a:rPr lang="pt-BR" dirty="0">
                <a:latin typeface="Arial" pitchFamily="34" charset="0"/>
                <a:cs typeface="Arial" pitchFamily="34" charset="0"/>
              </a:rPr>
              <a:t>24 de setembro de 2013</a:t>
            </a:r>
          </a:p>
        </p:txBody>
      </p:sp>
    </p:spTree>
    <p:extLst>
      <p:ext uri="{BB962C8B-B14F-4D97-AF65-F5344CB8AC3E}">
        <p14:creationId xmlns:p14="http://schemas.microsoft.com/office/powerpoint/2010/main" xmlns="" val="1051744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553244"/>
            <a:ext cx="6188224" cy="480053"/>
          </a:xfrm>
          <a:solidFill>
            <a:schemeClr val="bg2">
              <a:lumMod val="90000"/>
            </a:schemeClr>
          </a:solidFill>
        </p:spPr>
        <p:txBody>
          <a:bodyPr>
            <a:normAutofit fontScale="90000"/>
          </a:bodyPr>
          <a:lstStyle/>
          <a:p>
            <a:r>
              <a:rPr lang="pt-BR" dirty="0" smtClean="0">
                <a:latin typeface="Arial" pitchFamily="34" charset="0"/>
                <a:cs typeface="Arial" pitchFamily="34" charset="0"/>
              </a:rPr>
              <a:t>Objetivos Específicos</a:t>
            </a:r>
            <a:endParaRPr lang="pt-BR" dirty="0">
              <a:latin typeface="Arial" pitchFamily="34" charset="0"/>
              <a:cs typeface="Arial"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4544" y="3513695"/>
            <a:ext cx="4320480" cy="218693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ubtítulo 2"/>
          <p:cNvSpPr>
            <a:spLocks noGrp="1"/>
          </p:cNvSpPr>
          <p:nvPr>
            <p:ph type="subTitle" idx="1"/>
          </p:nvPr>
        </p:nvSpPr>
        <p:spPr>
          <a:xfrm>
            <a:off x="2051720" y="1705372"/>
            <a:ext cx="6552728" cy="2592288"/>
          </a:xfrm>
        </p:spPr>
        <p:txBody>
          <a:bodyPr>
            <a:noAutofit/>
          </a:bodyPr>
          <a:lstStyle/>
          <a:p>
            <a:r>
              <a:rPr lang="pt-BR" sz="2400" b="1" dirty="0" smtClean="0">
                <a:solidFill>
                  <a:schemeClr val="bg2">
                    <a:lumMod val="50000"/>
                  </a:schemeClr>
                </a:solidFill>
              </a:rPr>
              <a:t>Ampliar</a:t>
            </a:r>
            <a:r>
              <a:rPr lang="pt-BR" sz="2400" dirty="0" smtClean="0">
                <a:solidFill>
                  <a:schemeClr val="tx1"/>
                </a:solidFill>
              </a:rPr>
              <a:t> a cobertura ao pré-natal e puerpério</a:t>
            </a:r>
          </a:p>
          <a:p>
            <a:r>
              <a:rPr lang="pt-BR" sz="2400" b="1" dirty="0" smtClean="0">
                <a:solidFill>
                  <a:schemeClr val="bg2">
                    <a:lumMod val="50000"/>
                  </a:schemeClr>
                </a:solidFill>
              </a:rPr>
              <a:t>Melhorar a adesão </a:t>
            </a:r>
            <a:r>
              <a:rPr lang="pt-BR" sz="2400" dirty="0" smtClean="0">
                <a:solidFill>
                  <a:schemeClr val="tx1"/>
                </a:solidFill>
              </a:rPr>
              <a:t>ao pré-natal e ao puerpério </a:t>
            </a:r>
          </a:p>
          <a:p>
            <a:r>
              <a:rPr lang="pt-BR" sz="2400" b="1" dirty="0" smtClean="0">
                <a:solidFill>
                  <a:schemeClr val="bg2">
                    <a:lumMod val="50000"/>
                  </a:schemeClr>
                </a:solidFill>
              </a:rPr>
              <a:t>Melhorar a qualidade da atenção </a:t>
            </a:r>
            <a:r>
              <a:rPr lang="pt-BR" sz="2400" dirty="0" smtClean="0">
                <a:solidFill>
                  <a:schemeClr val="tx1"/>
                </a:solidFill>
              </a:rPr>
              <a:t>ao pré-natal e puerpério realizado na Unidade</a:t>
            </a:r>
          </a:p>
          <a:p>
            <a:r>
              <a:rPr lang="pt-BR" sz="2400" b="1" dirty="0" smtClean="0">
                <a:solidFill>
                  <a:schemeClr val="bg2">
                    <a:lumMod val="50000"/>
                  </a:schemeClr>
                </a:solidFill>
              </a:rPr>
              <a:t>Melhorar registros </a:t>
            </a:r>
            <a:r>
              <a:rPr lang="pt-BR" sz="2400" dirty="0" smtClean="0">
                <a:solidFill>
                  <a:schemeClr val="tx1"/>
                </a:solidFill>
              </a:rPr>
              <a:t>das informações</a:t>
            </a:r>
          </a:p>
          <a:p>
            <a:r>
              <a:rPr lang="pt-BR" sz="2400" b="1" dirty="0" smtClean="0">
                <a:solidFill>
                  <a:schemeClr val="bg2">
                    <a:lumMod val="50000"/>
                  </a:schemeClr>
                </a:solidFill>
              </a:rPr>
              <a:t>Mapear</a:t>
            </a:r>
            <a:r>
              <a:rPr lang="pt-BR" sz="2400" dirty="0" smtClean="0">
                <a:solidFill>
                  <a:schemeClr val="tx1"/>
                </a:solidFill>
              </a:rPr>
              <a:t> as gestantes de risco  </a:t>
            </a:r>
          </a:p>
          <a:p>
            <a:r>
              <a:rPr lang="pt-BR" sz="2400" dirty="0" smtClean="0">
                <a:solidFill>
                  <a:schemeClr val="tx1"/>
                </a:solidFill>
              </a:rPr>
              <a:t>Realizar </a:t>
            </a:r>
            <a:r>
              <a:rPr lang="pt-BR" sz="2400" b="1" dirty="0" smtClean="0">
                <a:solidFill>
                  <a:schemeClr val="bg2">
                    <a:lumMod val="50000"/>
                  </a:schemeClr>
                </a:solidFill>
              </a:rPr>
              <a:t>promoção</a:t>
            </a:r>
            <a:r>
              <a:rPr lang="pt-BR" sz="2400" dirty="0" smtClean="0">
                <a:solidFill>
                  <a:schemeClr val="tx1"/>
                </a:solidFill>
              </a:rPr>
              <a:t> da Saúde</a:t>
            </a:r>
            <a:endParaRPr lang="pt-BR" sz="2400" dirty="0">
              <a:solidFill>
                <a:schemeClr val="tx1"/>
              </a:solidFill>
            </a:endParaRPr>
          </a:p>
        </p:txBody>
      </p:sp>
    </p:spTree>
    <p:extLst>
      <p:ext uri="{BB962C8B-B14F-4D97-AF65-F5344CB8AC3E}">
        <p14:creationId xmlns:p14="http://schemas.microsoft.com/office/powerpoint/2010/main" xmlns="" val="37598509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868144" y="625252"/>
            <a:ext cx="3059832" cy="472970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ítulo 1"/>
          <p:cNvSpPr>
            <a:spLocks noGrp="1"/>
          </p:cNvSpPr>
          <p:nvPr>
            <p:ph type="ctrTitle"/>
          </p:nvPr>
        </p:nvSpPr>
        <p:spPr>
          <a:xfrm>
            <a:off x="0" y="481236"/>
            <a:ext cx="6188224" cy="480053"/>
          </a:xfrm>
          <a:solidFill>
            <a:schemeClr val="bg2">
              <a:lumMod val="90000"/>
            </a:schemeClr>
          </a:solidFill>
        </p:spPr>
        <p:txBody>
          <a:bodyPr>
            <a:normAutofit fontScale="90000"/>
          </a:bodyPr>
          <a:lstStyle/>
          <a:p>
            <a:r>
              <a:rPr lang="pt-BR" dirty="0" smtClean="0">
                <a:latin typeface="Arial" pitchFamily="34" charset="0"/>
                <a:cs typeface="Arial" pitchFamily="34" charset="0"/>
              </a:rPr>
              <a:t>Metodologia</a:t>
            </a:r>
            <a:endParaRPr lang="pt-BR" dirty="0">
              <a:latin typeface="Arial" pitchFamily="34" charset="0"/>
              <a:cs typeface="Arial" pitchFamily="34" charset="0"/>
            </a:endParaRPr>
          </a:p>
        </p:txBody>
      </p:sp>
      <p:sp>
        <p:nvSpPr>
          <p:cNvPr id="5" name="CaixaDeTexto 4"/>
          <p:cNvSpPr txBox="1"/>
          <p:nvPr/>
        </p:nvSpPr>
        <p:spPr>
          <a:xfrm>
            <a:off x="611560" y="1376104"/>
            <a:ext cx="8208912" cy="3785652"/>
          </a:xfrm>
          <a:prstGeom prst="rect">
            <a:avLst/>
          </a:prstGeom>
          <a:noFill/>
        </p:spPr>
        <p:txBody>
          <a:bodyPr wrap="square" rtlCol="0">
            <a:spAutoFit/>
          </a:bodyPr>
          <a:lstStyle/>
          <a:p>
            <a:pPr algn="just"/>
            <a:r>
              <a:rPr lang="pt-BR" sz="2000" b="1" dirty="0">
                <a:solidFill>
                  <a:schemeClr val="bg2">
                    <a:lumMod val="50000"/>
                  </a:schemeClr>
                </a:solidFill>
              </a:rPr>
              <a:t>A</a:t>
            </a:r>
            <a:r>
              <a:rPr lang="pt-BR" sz="2000" b="1" dirty="0" smtClean="0">
                <a:solidFill>
                  <a:schemeClr val="bg2">
                    <a:lumMod val="50000"/>
                  </a:schemeClr>
                </a:solidFill>
              </a:rPr>
              <a:t>nálise situacional</a:t>
            </a:r>
          </a:p>
          <a:p>
            <a:pPr algn="just"/>
            <a:r>
              <a:rPr lang="pt-BR" sz="2000" dirty="0" err="1"/>
              <a:t>T</a:t>
            </a:r>
            <a:r>
              <a:rPr lang="pt-BR" sz="2000" dirty="0" err="1" smtClean="0"/>
              <a:t>erritorialização</a:t>
            </a:r>
            <a:r>
              <a:rPr lang="pt-BR" sz="2000" dirty="0" smtClean="0"/>
              <a:t> da Unidade Básica de Saúde </a:t>
            </a:r>
          </a:p>
          <a:p>
            <a:pPr algn="just"/>
            <a:r>
              <a:rPr lang="pt-BR" sz="2000" dirty="0" smtClean="0"/>
              <a:t>Análise do serviço de atenção básica</a:t>
            </a:r>
          </a:p>
          <a:p>
            <a:pPr algn="just"/>
            <a:endParaRPr lang="pt-BR" sz="2000" dirty="0"/>
          </a:p>
          <a:p>
            <a:pPr algn="just"/>
            <a:r>
              <a:rPr lang="pt-BR" sz="2000" b="1" dirty="0" smtClean="0">
                <a:solidFill>
                  <a:schemeClr val="bg2">
                    <a:lumMod val="50000"/>
                  </a:schemeClr>
                </a:solidFill>
              </a:rPr>
              <a:t>Análise Estratégica </a:t>
            </a:r>
            <a:r>
              <a:rPr lang="pt-BR" sz="2000" dirty="0" smtClean="0"/>
              <a:t>– Projeto de Intervenção</a:t>
            </a:r>
          </a:p>
          <a:p>
            <a:pPr algn="just"/>
            <a:r>
              <a:rPr lang="pt-BR" sz="2000" dirty="0" smtClean="0"/>
              <a:t>Reunião com a Equipe e com a Secretaria de Saúde</a:t>
            </a:r>
          </a:p>
          <a:p>
            <a:pPr algn="just"/>
            <a:endParaRPr lang="pt-BR" sz="2000" dirty="0" smtClean="0"/>
          </a:p>
          <a:p>
            <a:pPr algn="just"/>
            <a:r>
              <a:rPr lang="pt-BR" sz="2000" b="1" dirty="0">
                <a:solidFill>
                  <a:schemeClr val="bg2">
                    <a:lumMod val="50000"/>
                  </a:schemeClr>
                </a:solidFill>
              </a:rPr>
              <a:t>P</a:t>
            </a:r>
            <a:r>
              <a:rPr lang="pt-BR" sz="2000" b="1" dirty="0" smtClean="0">
                <a:solidFill>
                  <a:schemeClr val="bg2">
                    <a:lumMod val="50000"/>
                  </a:schemeClr>
                </a:solidFill>
              </a:rPr>
              <a:t>rotocolo do Ministério da Saúde (2006 e 2012)</a:t>
            </a:r>
          </a:p>
          <a:p>
            <a:pPr algn="just"/>
            <a:endParaRPr lang="pt-BR" sz="2000" dirty="0" smtClean="0"/>
          </a:p>
          <a:p>
            <a:pPr algn="just"/>
            <a:r>
              <a:rPr lang="pt-BR" sz="2000" b="1" dirty="0" smtClean="0">
                <a:solidFill>
                  <a:schemeClr val="bg2">
                    <a:lumMod val="50000"/>
                  </a:schemeClr>
                </a:solidFill>
              </a:rPr>
              <a:t>Público Alvo:</a:t>
            </a:r>
            <a:r>
              <a:rPr lang="pt-BR" sz="2000" dirty="0" smtClean="0">
                <a:solidFill>
                  <a:schemeClr val="bg2">
                    <a:lumMod val="50000"/>
                  </a:schemeClr>
                </a:solidFill>
              </a:rPr>
              <a:t> </a:t>
            </a:r>
            <a:r>
              <a:rPr lang="pt-BR" sz="2000" dirty="0" smtClean="0"/>
              <a:t>As gestantes</a:t>
            </a:r>
          </a:p>
          <a:p>
            <a:pPr algn="just"/>
            <a:endParaRPr lang="pt-BR" sz="2000" dirty="0" smtClean="0"/>
          </a:p>
          <a:p>
            <a:pPr algn="just"/>
            <a:r>
              <a:rPr lang="pt-BR" sz="2000" b="1" dirty="0" smtClean="0">
                <a:solidFill>
                  <a:schemeClr val="bg2">
                    <a:lumMod val="50000"/>
                  </a:schemeClr>
                </a:solidFill>
              </a:rPr>
              <a:t>Duração:</a:t>
            </a:r>
            <a:r>
              <a:rPr lang="pt-BR" sz="2000" dirty="0" smtClean="0">
                <a:solidFill>
                  <a:schemeClr val="bg2">
                    <a:lumMod val="50000"/>
                  </a:schemeClr>
                </a:solidFill>
              </a:rPr>
              <a:t> </a:t>
            </a:r>
            <a:r>
              <a:rPr lang="pt-BR" sz="2000" dirty="0" smtClean="0"/>
              <a:t>4 meses</a:t>
            </a:r>
            <a:endParaRPr lang="pt-BR" sz="2000" dirty="0" smtClean="0">
              <a:solidFill>
                <a:srgbClr val="FF0000"/>
              </a:solidFill>
            </a:endParaRPr>
          </a:p>
        </p:txBody>
      </p:sp>
    </p:spTree>
    <p:extLst>
      <p:ext uri="{BB962C8B-B14F-4D97-AF65-F5344CB8AC3E}">
        <p14:creationId xmlns:p14="http://schemas.microsoft.com/office/powerpoint/2010/main" xmlns="" val="14275514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481236"/>
            <a:ext cx="6188224" cy="480053"/>
          </a:xfrm>
          <a:solidFill>
            <a:schemeClr val="bg2">
              <a:lumMod val="90000"/>
            </a:schemeClr>
          </a:solidFill>
        </p:spPr>
        <p:txBody>
          <a:bodyPr>
            <a:normAutofit fontScale="90000"/>
          </a:bodyPr>
          <a:lstStyle/>
          <a:p>
            <a:r>
              <a:rPr lang="pt-BR" dirty="0" smtClean="0">
                <a:latin typeface="Arial" pitchFamily="34" charset="0"/>
                <a:cs typeface="Arial" pitchFamily="34" charset="0"/>
              </a:rPr>
              <a:t>Resultados</a:t>
            </a:r>
            <a:endParaRPr lang="pt-BR" dirty="0">
              <a:latin typeface="Arial" pitchFamily="34" charset="0"/>
              <a:cs typeface="Arial" pitchFamily="34" charset="0"/>
            </a:endParaRPr>
          </a:p>
        </p:txBody>
      </p:sp>
      <p:sp>
        <p:nvSpPr>
          <p:cNvPr id="4" name="Retângulo 3"/>
          <p:cNvSpPr/>
          <p:nvPr/>
        </p:nvSpPr>
        <p:spPr>
          <a:xfrm>
            <a:off x="324328" y="1201316"/>
            <a:ext cx="8424936" cy="1015663"/>
          </a:xfrm>
          <a:prstGeom prst="rect">
            <a:avLst/>
          </a:prstGeom>
        </p:spPr>
        <p:txBody>
          <a:bodyPr wrap="square">
            <a:spAutoFit/>
          </a:bodyPr>
          <a:lstStyle/>
          <a:p>
            <a:pPr lvl="0" algn="just" fontAlgn="base">
              <a:spcBef>
                <a:spcPct val="0"/>
              </a:spcBef>
              <a:spcAft>
                <a:spcPct val="0"/>
              </a:spcAft>
            </a:pPr>
            <a:r>
              <a:rPr lang="pt-BR" sz="2000" b="1" dirty="0" smtClean="0">
                <a:solidFill>
                  <a:schemeClr val="bg2">
                    <a:lumMod val="50000"/>
                  </a:schemeClr>
                </a:solidFill>
                <a:latin typeface="Arial" pitchFamily="34" charset="0"/>
                <a:ea typeface="Calibri" pitchFamily="34" charset="0"/>
                <a:cs typeface="Arial" pitchFamily="34" charset="0"/>
              </a:rPr>
              <a:t>Meta 1: </a:t>
            </a:r>
            <a:r>
              <a:rPr lang="pt-BR" sz="2000" b="1" dirty="0" smtClean="0">
                <a:solidFill>
                  <a:srgbClr val="000000"/>
                </a:solidFill>
                <a:latin typeface="Arial" pitchFamily="34" charset="0"/>
                <a:ea typeface="Calibri" pitchFamily="34" charset="0"/>
                <a:cs typeface="Arial" pitchFamily="34" charset="0"/>
              </a:rPr>
              <a:t>Ampliar a cobertura das gestantes da área com pré-natal na Unidade Básica de Saúde (UBS) para 90% </a:t>
            </a:r>
            <a:endParaRPr lang="pt-BR" sz="2000" dirty="0" smtClean="0">
              <a:latin typeface="Arial" pitchFamily="34" charset="0"/>
              <a:cs typeface="Arial" pitchFamily="34" charset="0"/>
            </a:endParaRPr>
          </a:p>
          <a:p>
            <a:pPr lvl="0" algn="just" eaLnBrk="0" fontAlgn="base" hangingPunct="0">
              <a:spcBef>
                <a:spcPct val="0"/>
              </a:spcBef>
              <a:spcAft>
                <a:spcPct val="0"/>
              </a:spcAft>
            </a:pPr>
            <a:r>
              <a:rPr lang="pt-BR" sz="2000" b="1" dirty="0" smtClean="0">
                <a:solidFill>
                  <a:schemeClr val="bg2">
                    <a:lumMod val="50000"/>
                  </a:schemeClr>
                </a:solidFill>
                <a:latin typeface="Arial" pitchFamily="34" charset="0"/>
                <a:ea typeface="Calibri" pitchFamily="34" charset="0"/>
                <a:cs typeface="Arial" pitchFamily="34" charset="0"/>
              </a:rPr>
              <a:t>Indicador 1: </a:t>
            </a:r>
            <a:r>
              <a:rPr lang="pt-BR" sz="2000" b="1" dirty="0" smtClean="0">
                <a:solidFill>
                  <a:srgbClr val="000000"/>
                </a:solidFill>
                <a:latin typeface="Arial" pitchFamily="34" charset="0"/>
                <a:ea typeface="Calibri" pitchFamily="34" charset="0"/>
                <a:cs typeface="Arial" pitchFamily="34" charset="0"/>
              </a:rPr>
              <a:t>Cobertura do programa de pré-natal na UBS.</a:t>
            </a:r>
            <a:endParaRPr lang="pt-BR" sz="2000" dirty="0" smtClean="0">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971600" y="2231996"/>
            <a:ext cx="6840760" cy="2975898"/>
          </a:xfrm>
          <a:prstGeom prst="rect">
            <a:avLst/>
          </a:prstGeom>
          <a:noFill/>
          <a:ln w="9525">
            <a:noFill/>
            <a:miter lim="800000"/>
            <a:headEnd/>
            <a:tailEnd/>
          </a:ln>
        </p:spPr>
      </p:pic>
    </p:spTree>
    <p:extLst>
      <p:ext uri="{BB962C8B-B14F-4D97-AF65-F5344CB8AC3E}">
        <p14:creationId xmlns:p14="http://schemas.microsoft.com/office/powerpoint/2010/main" xmlns="" val="22462177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251520" y="265212"/>
            <a:ext cx="8640960"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Meta 2: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Garantir a frequência de 90% das gestantes nas consultas de acordo com os períodos preconizados pelo protocolo na Unidade Básica de Saúde (UBS). </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Indicador 2: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Proporção de gestantes com consultas em dia de acordo com os períodos preconizados pelo protocolo.</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043608" y="1993404"/>
            <a:ext cx="6912768" cy="331236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179512" y="134072"/>
            <a:ext cx="856895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Meta 3: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Garantir a captação de 90% das gestantes no primeiro trimestre de gestação na Unidade Básica de Saúde (UBS). (Gráfico 3)</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Indicador 3: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Proporção de gestantes com início do pré-natal no primeiro trimestre de gestação.</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043608" y="1633364"/>
            <a:ext cx="7128792" cy="36004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560" y="481237"/>
            <a:ext cx="7344816" cy="2806987"/>
          </a:xfrm>
          <a:prstGeom prst="rect">
            <a:avLst/>
          </a:prstGeom>
        </p:spPr>
        <p:txBody>
          <a:bodyPr wrap="square">
            <a:spAutoFit/>
          </a:bodyPr>
          <a:lstStyle/>
          <a:p>
            <a:pPr algn="just">
              <a:lnSpc>
                <a:spcPct val="150000"/>
              </a:lnSpc>
            </a:pPr>
            <a:r>
              <a:rPr lang="pt-BR" sz="2000" dirty="0" smtClean="0">
                <a:solidFill>
                  <a:srgbClr val="000000"/>
                </a:solidFill>
                <a:latin typeface="+mj-lt"/>
                <a:ea typeface="Calibri" pitchFamily="34" charset="0"/>
                <a:cs typeface="Times New Roman" pitchFamily="18" charset="0"/>
              </a:rPr>
              <a:t>Com relação ao indicador 4: </a:t>
            </a:r>
            <a:r>
              <a:rPr lang="pt-BR" sz="2000" b="1" dirty="0" smtClean="0">
                <a:solidFill>
                  <a:srgbClr val="000000"/>
                </a:solidFill>
                <a:latin typeface="+mj-lt"/>
                <a:ea typeface="Calibri" pitchFamily="34" charset="0"/>
                <a:cs typeface="Times New Roman" pitchFamily="18" charset="0"/>
              </a:rPr>
              <a:t>Proporção de gestantes com exame ginecológico em dia</a:t>
            </a:r>
            <a:r>
              <a:rPr lang="pt-BR" sz="2000" dirty="0" smtClean="0">
                <a:solidFill>
                  <a:srgbClr val="000000"/>
                </a:solidFill>
                <a:latin typeface="+mj-lt"/>
                <a:ea typeface="Calibri" pitchFamily="34" charset="0"/>
                <a:cs typeface="Times New Roman" pitchFamily="18" charset="0"/>
              </a:rPr>
              <a:t>, cuja meta </a:t>
            </a:r>
            <a:r>
              <a:rPr lang="pt-BR" sz="2000" dirty="0" smtClean="0">
                <a:latin typeface="+mj-lt"/>
                <a:ea typeface="Calibri" pitchFamily="34" charset="0"/>
                <a:cs typeface="Times New Roman" pitchFamily="18" charset="0"/>
              </a:rPr>
              <a:t>seria r</a:t>
            </a:r>
            <a:r>
              <a:rPr lang="pt-BR" sz="2000" dirty="0" smtClean="0">
                <a:solidFill>
                  <a:srgbClr val="000000"/>
                </a:solidFill>
                <a:latin typeface="+mj-lt"/>
                <a:ea typeface="Calibri" pitchFamily="34" charset="0"/>
                <a:cs typeface="Times New Roman" pitchFamily="18" charset="0"/>
              </a:rPr>
              <a:t>ealizar pelo menos um exame ginecológico em 90% das gestantes durante o pré-natal na Unidade Básica de Saúde (UBS), esta teve índice zero, uma vez que não foi possível realizar nenhum </a:t>
            </a:r>
            <a:r>
              <a:rPr lang="pt-BR" sz="2000" dirty="0" smtClean="0">
                <a:latin typeface="+mj-lt"/>
                <a:ea typeface="Calibri" pitchFamily="34" charset="0"/>
                <a:cs typeface="Times New Roman" pitchFamily="18" charset="0"/>
              </a:rPr>
              <a:t>exame ginecológico trimestral, por questões técnicas e por não terem o material necessário.</a:t>
            </a:r>
            <a:endParaRPr lang="pt-BR" sz="2000" dirty="0">
              <a:latin typeface="+mj-lt"/>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323528" y="419100"/>
            <a:ext cx="842493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Meta 5: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Realizar pelo menos um exame de mamas em 90% das gestantes durante o pré-natal na Unidade Básica de Saúde (UBS). </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Indicador 5: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Proporção de gestantes com exame de mamas em dia.</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827584" y="1561356"/>
            <a:ext cx="7056784" cy="36004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467544" y="409228"/>
            <a:ext cx="813690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Meta 6: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Realizar avaliação do IMC em 90% das gestantes durante o pré-natal na Unidade Básica de Saúde (UBS).</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Indicador 6: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Proporção de gestantes com registro de IMC na última consulta.</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1043608" y="1777380"/>
            <a:ext cx="7128792" cy="345638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251520" y="265212"/>
            <a:ext cx="856895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Meta 7: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Garantir a 90% das gestantes a prescrição de suplementação de sulfato ferroso conforme protocolo, durante o pré-natal na Unidade Básica de Saúde (UBS).</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Indicador 7: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Proporção de gestantes com prescrição de suplementação de sulfato ferroso conforme protocolo.</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971600" y="1921396"/>
            <a:ext cx="7200800" cy="345638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323528" y="361705"/>
            <a:ext cx="842493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Meta 8: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Garantir a 90% das gestantes a prescrição de suplementação de ácido fólico conforme protocolo, durante o pré-natal na Unidade Básica de Saúde (UBS). </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Indicador 8: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Proporção de gestantes com prescrição de suplementação de ácido fólico conforme protocolo.</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0" name="Picture 2"/>
          <p:cNvPicPr>
            <a:picLocks noChangeAspect="1" noChangeArrowheads="1"/>
          </p:cNvPicPr>
          <p:nvPr/>
        </p:nvPicPr>
        <p:blipFill>
          <a:blip r:embed="rId3" cstate="print"/>
          <a:srcRect/>
          <a:stretch>
            <a:fillRect/>
          </a:stretch>
        </p:blipFill>
        <p:spPr bwMode="auto">
          <a:xfrm>
            <a:off x="1115616" y="1993404"/>
            <a:ext cx="6552728" cy="338437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795"/>
            <a:ext cx="2051720" cy="57072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tângulo 4"/>
          <p:cNvSpPr/>
          <p:nvPr/>
        </p:nvSpPr>
        <p:spPr>
          <a:xfrm>
            <a:off x="2555776" y="2191015"/>
            <a:ext cx="3244094" cy="1200329"/>
          </a:xfrm>
          <a:prstGeom prst="rect">
            <a:avLst/>
          </a:prstGeom>
          <a:ln>
            <a:solidFill>
              <a:schemeClr val="tx1"/>
            </a:solidFill>
          </a:ln>
        </p:spPr>
        <p:txBody>
          <a:bodyPr wrap="none">
            <a:spAutoFit/>
          </a:bodyPr>
          <a:lstStyle/>
          <a:p>
            <a:pPr algn="ctr"/>
            <a:r>
              <a:rPr lang="pt-BR" sz="2400" dirty="0" smtClean="0"/>
              <a:t>Assistência Humanizada </a:t>
            </a:r>
          </a:p>
          <a:p>
            <a:pPr algn="ctr"/>
            <a:r>
              <a:rPr lang="pt-BR" sz="2400" dirty="0"/>
              <a:t>e</a:t>
            </a:r>
            <a:endParaRPr lang="pt-BR" sz="2400" dirty="0" smtClean="0"/>
          </a:p>
          <a:p>
            <a:pPr algn="ctr"/>
            <a:r>
              <a:rPr lang="pt-BR" sz="2400" dirty="0" smtClean="0"/>
              <a:t>Qualificada</a:t>
            </a:r>
            <a:endParaRPr lang="pt-BR" sz="2400" dirty="0"/>
          </a:p>
        </p:txBody>
      </p:sp>
      <p:sp>
        <p:nvSpPr>
          <p:cNvPr id="7" name="Retângulo 6"/>
          <p:cNvSpPr/>
          <p:nvPr/>
        </p:nvSpPr>
        <p:spPr>
          <a:xfrm>
            <a:off x="5626275" y="985292"/>
            <a:ext cx="1475147" cy="707886"/>
          </a:xfrm>
          <a:prstGeom prst="rect">
            <a:avLst/>
          </a:prstGeom>
          <a:ln>
            <a:solidFill>
              <a:schemeClr val="tx1"/>
            </a:solidFill>
          </a:ln>
        </p:spPr>
        <p:txBody>
          <a:bodyPr wrap="none">
            <a:spAutoFit/>
          </a:bodyPr>
          <a:lstStyle/>
          <a:p>
            <a:pPr algn="ctr"/>
            <a:r>
              <a:rPr lang="pt-BR" sz="2000" dirty="0" smtClean="0"/>
              <a:t>Índices de </a:t>
            </a:r>
          </a:p>
          <a:p>
            <a:pPr algn="ctr"/>
            <a:r>
              <a:rPr lang="pt-BR" sz="2000" dirty="0" smtClean="0"/>
              <a:t>Mortalidade</a:t>
            </a:r>
          </a:p>
        </p:txBody>
      </p:sp>
      <p:sp>
        <p:nvSpPr>
          <p:cNvPr id="8" name="Retângulo 7"/>
          <p:cNvSpPr/>
          <p:nvPr/>
        </p:nvSpPr>
        <p:spPr>
          <a:xfrm>
            <a:off x="6900497" y="2186227"/>
            <a:ext cx="1221488" cy="400110"/>
          </a:xfrm>
          <a:prstGeom prst="rect">
            <a:avLst/>
          </a:prstGeom>
          <a:ln>
            <a:solidFill>
              <a:schemeClr val="tx1"/>
            </a:solidFill>
          </a:ln>
        </p:spPr>
        <p:txBody>
          <a:bodyPr wrap="none">
            <a:spAutoFit/>
          </a:bodyPr>
          <a:lstStyle/>
          <a:p>
            <a:pPr algn="ctr"/>
            <a:r>
              <a:rPr lang="pt-BR" sz="2000" dirty="0" smtClean="0"/>
              <a:t>Liberdade</a:t>
            </a:r>
          </a:p>
        </p:txBody>
      </p:sp>
      <p:sp>
        <p:nvSpPr>
          <p:cNvPr id="9" name="Retângulo 8"/>
          <p:cNvSpPr/>
          <p:nvPr/>
        </p:nvSpPr>
        <p:spPr>
          <a:xfrm>
            <a:off x="6926610" y="3169050"/>
            <a:ext cx="1259320" cy="400110"/>
          </a:xfrm>
          <a:prstGeom prst="rect">
            <a:avLst/>
          </a:prstGeom>
          <a:noFill/>
          <a:ln>
            <a:solidFill>
              <a:schemeClr val="tx1"/>
            </a:solidFill>
          </a:ln>
        </p:spPr>
        <p:txBody>
          <a:bodyPr wrap="none">
            <a:spAutoFit/>
          </a:bodyPr>
          <a:lstStyle/>
          <a:p>
            <a:pPr algn="ctr"/>
            <a:r>
              <a:rPr lang="pt-BR" sz="2000" dirty="0" smtClean="0"/>
              <a:t>Segurança</a:t>
            </a:r>
          </a:p>
        </p:txBody>
      </p:sp>
      <p:sp>
        <p:nvSpPr>
          <p:cNvPr id="10" name="Retângulo 9"/>
          <p:cNvSpPr/>
          <p:nvPr/>
        </p:nvSpPr>
        <p:spPr>
          <a:xfrm>
            <a:off x="5626275" y="4009628"/>
            <a:ext cx="1255472" cy="707886"/>
          </a:xfrm>
          <a:prstGeom prst="rect">
            <a:avLst/>
          </a:prstGeom>
          <a:ln>
            <a:solidFill>
              <a:schemeClr val="tx1"/>
            </a:solidFill>
          </a:ln>
        </p:spPr>
        <p:txBody>
          <a:bodyPr wrap="none">
            <a:spAutoFit/>
          </a:bodyPr>
          <a:lstStyle/>
          <a:p>
            <a:pPr algn="ctr"/>
            <a:r>
              <a:rPr lang="pt-BR" sz="2000" dirty="0" smtClean="0"/>
              <a:t>Qualidade</a:t>
            </a:r>
          </a:p>
          <a:p>
            <a:pPr algn="ctr"/>
            <a:r>
              <a:rPr lang="pt-BR" sz="2000" dirty="0" smtClean="0"/>
              <a:t>De Vida</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395536" y="409228"/>
            <a:ext cx="864096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Meta 9: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Garantir a 90% das gestantes a solicitação de todos exames laboratoriais preconizados para primeira consulta do pré-natal na Unidade Básica de Saúde (UBS). </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Indicador 9: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Proporção de gestantes com todos exames laboratoriais preconizados para primeira consulta.</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4" name="Picture 2"/>
          <p:cNvPicPr>
            <a:picLocks noChangeAspect="1" noChangeArrowheads="1"/>
          </p:cNvPicPr>
          <p:nvPr/>
        </p:nvPicPr>
        <p:blipFill>
          <a:blip r:embed="rId3" cstate="print"/>
          <a:srcRect/>
          <a:stretch>
            <a:fillRect/>
          </a:stretch>
        </p:blipFill>
        <p:spPr bwMode="auto">
          <a:xfrm>
            <a:off x="971600" y="1993404"/>
            <a:ext cx="7344816" cy="345638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323528" y="193204"/>
            <a:ext cx="86409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Meta 10: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Garantir que 90% das gestantes completem o esquema da vacina antitetânica na Unidade Básica de Saúde (UBS). </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Indicador 10: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Proporção de gestantes com a vacina antitetânica em dia.</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8" name="Picture 2"/>
          <p:cNvPicPr>
            <a:picLocks noChangeAspect="1" noChangeArrowheads="1"/>
          </p:cNvPicPr>
          <p:nvPr/>
        </p:nvPicPr>
        <p:blipFill>
          <a:blip r:embed="rId3" cstate="print"/>
          <a:srcRect/>
          <a:stretch>
            <a:fillRect/>
          </a:stretch>
        </p:blipFill>
        <p:spPr bwMode="auto">
          <a:xfrm>
            <a:off x="971600" y="1561356"/>
            <a:ext cx="7128792" cy="358824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395536" y="265212"/>
            <a:ext cx="86409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Meta 11: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Garantir que 90% das gestantes completem o esquema da vacina de Hepatite B na Unidade Básica de Saúde (UBS)</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Indicador 11: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Proporção de gestantes com a vacina contra a hepatite B em dia.</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2" name="Picture 2"/>
          <p:cNvPicPr>
            <a:picLocks noChangeAspect="1" noChangeArrowheads="1"/>
          </p:cNvPicPr>
          <p:nvPr/>
        </p:nvPicPr>
        <p:blipFill>
          <a:blip r:embed="rId3" cstate="print"/>
          <a:srcRect/>
          <a:stretch>
            <a:fillRect/>
          </a:stretch>
        </p:blipFill>
        <p:spPr bwMode="auto">
          <a:xfrm>
            <a:off x="899592" y="1633364"/>
            <a:ext cx="7247291" cy="374441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Gráfico 12"/>
          <p:cNvPicPr>
            <a:picLocks noChangeArrowheads="1"/>
          </p:cNvPicPr>
          <p:nvPr/>
        </p:nvPicPr>
        <p:blipFill>
          <a:blip r:embed="rId3" cstate="print"/>
          <a:srcRect/>
          <a:stretch>
            <a:fillRect/>
          </a:stretch>
        </p:blipFill>
        <p:spPr bwMode="auto">
          <a:xfrm>
            <a:off x="827584" y="1993404"/>
            <a:ext cx="7272808" cy="3240360"/>
          </a:xfrm>
          <a:prstGeom prst="rect">
            <a:avLst/>
          </a:prstGeom>
          <a:noFill/>
        </p:spPr>
      </p:pic>
      <p:sp>
        <p:nvSpPr>
          <p:cNvPr id="38915" name="Rectangle 3"/>
          <p:cNvSpPr>
            <a:spLocks noChangeArrowheads="1"/>
          </p:cNvSpPr>
          <p:nvPr/>
        </p:nvSpPr>
        <p:spPr bwMode="auto">
          <a:xfrm>
            <a:off x="179512" y="265212"/>
            <a:ext cx="856895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Meta 12:</a:t>
            </a:r>
            <a:r>
              <a:rPr kumimoji="0" lang="pt-BR" sz="2000" b="1" i="0" u="none" strike="noStrike" cap="none" normalizeH="0" dirty="0" smtClean="0">
                <a:ln>
                  <a:noFill/>
                </a:ln>
                <a:solidFill>
                  <a:schemeClr val="bg2">
                    <a:lumMod val="50000"/>
                  </a:schemeClr>
                </a:solidFill>
                <a:effectLst/>
                <a:latin typeface="Arial" pitchFamily="34" charset="0"/>
                <a:ea typeface="Calibri" pitchFamily="34" charset="0"/>
                <a:cs typeface="Arial" pitchFamily="34" charset="0"/>
              </a:rPr>
              <a:t>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Realizar pelo menos uma avaliação de saúde bucal em 90% das gestantes durante o pré-natal na Unidade Básica de Saúde (UBS). </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Indicador 12: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Proporção de gestantes com avaliação de saúde bucal.</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395536" y="491108"/>
            <a:ext cx="83529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Meta 13: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Promover orientação nutricional junto a 90% das gestantes durante o pré-natal na Unidade Básica de Saúde (UBS). </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Indicador 13: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Proporção de gestantes que receberam orientação nutricional.</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6" name="Picture 2"/>
          <p:cNvPicPr>
            <a:picLocks noChangeAspect="1" noChangeArrowheads="1"/>
          </p:cNvPicPr>
          <p:nvPr/>
        </p:nvPicPr>
        <p:blipFill>
          <a:blip r:embed="rId3" cstate="print"/>
          <a:srcRect/>
          <a:stretch>
            <a:fillRect/>
          </a:stretch>
        </p:blipFill>
        <p:spPr bwMode="auto">
          <a:xfrm>
            <a:off x="971600" y="1777380"/>
            <a:ext cx="6912768" cy="36004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251520" y="481236"/>
            <a:ext cx="864096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Meta 14</a:t>
            </a:r>
            <a:r>
              <a:rPr lang="pt-BR" sz="2000" b="1" dirty="0">
                <a:solidFill>
                  <a:schemeClr val="bg2">
                    <a:lumMod val="50000"/>
                  </a:schemeClr>
                </a:solidFill>
                <a:latin typeface="Arial" pitchFamily="34" charset="0"/>
                <a:ea typeface="Calibri" pitchFamily="34" charset="0"/>
                <a:cs typeface="Arial" pitchFamily="34" charset="0"/>
              </a:rPr>
              <a:t>:</a:t>
            </a: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Promover orientações sobre aleitamento materno junto a 90% das gestantes durante o pré-natal na Unidade Básica de Saúde (UBS). </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Indicador 14: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Proporção de gestantes que receberam orientação sobre aleitamento materno exclusivo.</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90" name="Picture 2"/>
          <p:cNvPicPr>
            <a:picLocks noChangeAspect="1" noChangeArrowheads="1"/>
          </p:cNvPicPr>
          <p:nvPr/>
        </p:nvPicPr>
        <p:blipFill>
          <a:blip r:embed="rId3" cstate="print"/>
          <a:srcRect/>
          <a:stretch>
            <a:fillRect/>
          </a:stretch>
        </p:blipFill>
        <p:spPr bwMode="auto">
          <a:xfrm>
            <a:off x="827584" y="2137420"/>
            <a:ext cx="7416824" cy="338437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346098" y="337220"/>
            <a:ext cx="83529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Meta 15: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Orientar 90 % das gestantes sobre os cuidados com o recém-nascido (teste do pezinho, decúbito dorsal para dormir). </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Indicador 15: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Proporção de gestantes que receberam orientação sobre cuidados com o recém-nascido.</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314" name="Picture 2"/>
          <p:cNvPicPr>
            <a:picLocks noChangeAspect="1" noChangeArrowheads="1"/>
          </p:cNvPicPr>
          <p:nvPr/>
        </p:nvPicPr>
        <p:blipFill>
          <a:blip r:embed="rId3" cstate="print"/>
          <a:srcRect/>
          <a:stretch>
            <a:fillRect/>
          </a:stretch>
        </p:blipFill>
        <p:spPr bwMode="auto">
          <a:xfrm>
            <a:off x="890318" y="1777380"/>
            <a:ext cx="7287912" cy="374441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395536" y="337220"/>
            <a:ext cx="842493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Meta 16: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Orientar 90 % das gestantes sobre os riscos do tabagismo, de álcool e de drogas na gestação </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Indicador 16: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Proporção de gestantes que receberam orientação sobre riscos do tabagismo, álcool e drogas.</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338" name="Picture 2"/>
          <p:cNvPicPr>
            <a:picLocks noChangeAspect="1" noChangeArrowheads="1"/>
          </p:cNvPicPr>
          <p:nvPr/>
        </p:nvPicPr>
        <p:blipFill>
          <a:blip r:embed="rId2" cstate="print"/>
          <a:srcRect/>
          <a:stretch>
            <a:fillRect/>
          </a:stretch>
        </p:blipFill>
        <p:spPr bwMode="auto">
          <a:xfrm>
            <a:off x="1043608" y="1633364"/>
            <a:ext cx="7056784" cy="374441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395536" y="409228"/>
            <a:ext cx="835292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Meta 17: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Orientar 90 % das gestantes sobre anticoncepção após o parto </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Indicador 17: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Proporção de gestantes com orientação sobre anticoncepção para o período pós-parto.</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187624" y="1777380"/>
            <a:ext cx="6552728" cy="3702291"/>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5536" y="265212"/>
            <a:ext cx="820891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Meta 18: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Orientar 90 % das gestantes com avaliação de risco na gestação </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Indicador 18: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Proporção de gestantes com avaliação de risco na primeira consulta.</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3" name="Picture 3"/>
          <p:cNvPicPr>
            <a:picLocks noChangeAspect="1" noChangeArrowheads="1"/>
          </p:cNvPicPr>
          <p:nvPr/>
        </p:nvPicPr>
        <p:blipFill>
          <a:blip r:embed="rId3" cstate="print"/>
          <a:srcRect/>
          <a:stretch>
            <a:fillRect/>
          </a:stretch>
        </p:blipFill>
        <p:spPr bwMode="auto">
          <a:xfrm>
            <a:off x="827584" y="1633364"/>
            <a:ext cx="7200800" cy="374441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481400" y="3922636"/>
            <a:ext cx="3384375" cy="1311128"/>
          </a:xfrm>
          <a:prstGeom prst="rect">
            <a:avLst/>
          </a:prstGeom>
          <a:ln>
            <a:solidFill>
              <a:schemeClr val="tx1"/>
            </a:solidFill>
          </a:ln>
        </p:spPr>
        <p:txBody>
          <a:bodyPr wrap="square">
            <a:spAutoFit/>
          </a:bodyPr>
          <a:lstStyle/>
          <a:p>
            <a:pPr algn="ctr">
              <a:lnSpc>
                <a:spcPct val="110000"/>
              </a:lnSpc>
            </a:pPr>
            <a:r>
              <a:rPr lang="pt-BR" sz="2400" dirty="0" smtClean="0">
                <a:latin typeface="Arial" pitchFamily="34" charset="0"/>
                <a:cs typeface="Arial" pitchFamily="34" charset="0"/>
              </a:rPr>
              <a:t>602,414 </a:t>
            </a:r>
            <a:r>
              <a:rPr lang="pt-BR" sz="2400" dirty="0">
                <a:latin typeface="Arial" pitchFamily="34" charset="0"/>
                <a:cs typeface="Arial" pitchFamily="34" charset="0"/>
              </a:rPr>
              <a:t>km</a:t>
            </a:r>
            <a:r>
              <a:rPr lang="pt-BR" sz="2400" baseline="30000" dirty="0">
                <a:latin typeface="Arial" pitchFamily="34" charset="0"/>
                <a:cs typeface="Arial" pitchFamily="34" charset="0"/>
              </a:rPr>
              <a:t>2  </a:t>
            </a:r>
            <a:endParaRPr lang="pt-BR" sz="2400" dirty="0">
              <a:latin typeface="Arial" pitchFamily="34" charset="0"/>
              <a:cs typeface="Arial" pitchFamily="34" charset="0"/>
            </a:endParaRPr>
          </a:p>
          <a:p>
            <a:pPr algn="ctr">
              <a:lnSpc>
                <a:spcPct val="110000"/>
              </a:lnSpc>
            </a:pPr>
            <a:r>
              <a:rPr lang="pt-BR" sz="2400" dirty="0" smtClean="0">
                <a:latin typeface="Arial" pitchFamily="34" charset="0"/>
                <a:cs typeface="Arial" pitchFamily="34" charset="0"/>
              </a:rPr>
              <a:t>17.000 habitantes</a:t>
            </a:r>
          </a:p>
          <a:p>
            <a:pPr algn="ctr">
              <a:lnSpc>
                <a:spcPct val="110000"/>
              </a:lnSpc>
            </a:pPr>
            <a:r>
              <a:rPr lang="pt-BR" sz="2400" dirty="0" smtClean="0">
                <a:latin typeface="Arial" pitchFamily="34" charset="0"/>
                <a:cs typeface="Arial" pitchFamily="34" charset="0"/>
              </a:rPr>
              <a:t>95</a:t>
            </a:r>
            <a:r>
              <a:rPr lang="pt-BR" sz="2400" dirty="0">
                <a:latin typeface="Arial" pitchFamily="34" charset="0"/>
                <a:cs typeface="Arial" pitchFamily="34" charset="0"/>
              </a:rPr>
              <a:t>% </a:t>
            </a:r>
            <a:r>
              <a:rPr lang="pt-BR" sz="2400" dirty="0" smtClean="0">
                <a:latin typeface="Arial" pitchFamily="34" charset="0"/>
                <a:cs typeface="Arial" pitchFamily="34" charset="0"/>
              </a:rPr>
              <a:t>SUS</a:t>
            </a:r>
            <a:endParaRPr lang="pt-BR" sz="2400" dirty="0">
              <a:latin typeface="Arial" pitchFamily="34" charset="0"/>
              <a:cs typeface="Arial"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6" y="1194102"/>
            <a:ext cx="2980041" cy="22126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11960" y="593930"/>
            <a:ext cx="4484897" cy="46475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tângulo 3"/>
          <p:cNvSpPr/>
          <p:nvPr/>
        </p:nvSpPr>
        <p:spPr>
          <a:xfrm>
            <a:off x="0" y="224598"/>
            <a:ext cx="3059832" cy="523220"/>
          </a:xfrm>
          <a:prstGeom prst="rect">
            <a:avLst/>
          </a:prstGeom>
          <a:solidFill>
            <a:schemeClr val="bg2">
              <a:lumMod val="90000"/>
            </a:schemeClr>
          </a:solidFill>
        </p:spPr>
        <p:txBody>
          <a:bodyPr wrap="square">
            <a:spAutoFit/>
          </a:bodyPr>
          <a:lstStyle/>
          <a:p>
            <a:pPr algn="ctr"/>
            <a:r>
              <a:rPr lang="pt-BR" sz="2800" dirty="0">
                <a:latin typeface="Arial" pitchFamily="34" charset="0"/>
                <a:cs typeface="Arial" pitchFamily="34" charset="0"/>
              </a:rPr>
              <a:t>Central/Ba</a:t>
            </a:r>
            <a:endParaRPr lang="pt-BR" sz="2800" dirty="0"/>
          </a:p>
        </p:txBody>
      </p:sp>
    </p:spTree>
    <p:extLst>
      <p:ext uri="{BB962C8B-B14F-4D97-AF65-F5344CB8AC3E}">
        <p14:creationId xmlns:p14="http://schemas.microsoft.com/office/powerpoint/2010/main" xmlns="" val="42565614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467544" y="337220"/>
            <a:ext cx="8496944"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Meta 19: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Realizar exame de puerpério em 90 % das gestantes entre o 30 º e 42º dia do pós-parto </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2">
                    <a:lumMod val="50000"/>
                  </a:schemeClr>
                </a:solidFill>
                <a:effectLst/>
                <a:latin typeface="Arial" pitchFamily="34" charset="0"/>
                <a:ea typeface="Calibri" pitchFamily="34" charset="0"/>
                <a:cs typeface="Arial" pitchFamily="34" charset="0"/>
              </a:rPr>
              <a:t>Indicador 19: </a:t>
            </a:r>
            <a:r>
              <a:rPr kumimoji="0" lang="pt-BR"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Proporção de gestantes com exame de puerpério entre o 30 º e 42º dia do pós-parto.</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p:cNvPicPr>
            <a:picLocks noChangeAspect="1" noChangeArrowheads="1"/>
          </p:cNvPicPr>
          <p:nvPr/>
        </p:nvPicPr>
        <p:blipFill>
          <a:blip r:embed="rId3" cstate="print"/>
          <a:srcRect/>
          <a:stretch>
            <a:fillRect/>
          </a:stretch>
        </p:blipFill>
        <p:spPr bwMode="auto">
          <a:xfrm>
            <a:off x="971600" y="1705372"/>
            <a:ext cx="7272808" cy="367240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6516216" y="0"/>
            <a:ext cx="2705100" cy="57150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ítulo 1"/>
          <p:cNvSpPr>
            <a:spLocks noGrp="1"/>
          </p:cNvSpPr>
          <p:nvPr>
            <p:ph type="ctrTitle"/>
          </p:nvPr>
        </p:nvSpPr>
        <p:spPr>
          <a:xfrm>
            <a:off x="0" y="481236"/>
            <a:ext cx="6188224" cy="480053"/>
          </a:xfrm>
          <a:solidFill>
            <a:schemeClr val="bg2">
              <a:lumMod val="90000"/>
            </a:schemeClr>
          </a:solidFill>
        </p:spPr>
        <p:txBody>
          <a:bodyPr>
            <a:normAutofit fontScale="90000"/>
          </a:bodyPr>
          <a:lstStyle/>
          <a:p>
            <a:r>
              <a:rPr lang="pt-BR" dirty="0" smtClean="0">
                <a:latin typeface="Arial" pitchFamily="34" charset="0"/>
                <a:cs typeface="Arial" pitchFamily="34" charset="0"/>
              </a:rPr>
              <a:t>Discussão</a:t>
            </a:r>
            <a:endParaRPr lang="pt-BR" dirty="0">
              <a:latin typeface="Arial" pitchFamily="34" charset="0"/>
              <a:cs typeface="Arial" pitchFamily="34" charset="0"/>
            </a:endParaRPr>
          </a:p>
        </p:txBody>
      </p:sp>
      <p:sp>
        <p:nvSpPr>
          <p:cNvPr id="3" name="CaixaDeTexto 2"/>
          <p:cNvSpPr txBox="1"/>
          <p:nvPr/>
        </p:nvSpPr>
        <p:spPr>
          <a:xfrm>
            <a:off x="827584" y="1345332"/>
            <a:ext cx="7488832" cy="4370427"/>
          </a:xfrm>
          <a:prstGeom prst="rect">
            <a:avLst/>
          </a:prstGeom>
          <a:noFill/>
        </p:spPr>
        <p:txBody>
          <a:bodyPr wrap="square" rtlCol="0">
            <a:spAutoFit/>
          </a:bodyPr>
          <a:lstStyle/>
          <a:p>
            <a:pPr marL="285750" indent="-285750" algn="just">
              <a:buFont typeface="Wingdings" pitchFamily="2" charset="2"/>
              <a:buChar char="ü"/>
            </a:pPr>
            <a:r>
              <a:rPr lang="pt-BR" sz="2000" b="1" dirty="0" smtClean="0">
                <a:solidFill>
                  <a:schemeClr val="bg2">
                    <a:lumMod val="50000"/>
                  </a:schemeClr>
                </a:solidFill>
                <a:latin typeface="Times New Roman" pitchFamily="18" charset="0"/>
                <a:cs typeface="Times New Roman" pitchFamily="18" charset="0"/>
              </a:rPr>
              <a:t> Integração e Redistribuição </a:t>
            </a:r>
            <a:r>
              <a:rPr lang="pt-BR" sz="2000" dirty="0" smtClean="0">
                <a:latin typeface="Times New Roman" pitchFamily="18" charset="0"/>
                <a:cs typeface="Times New Roman" pitchFamily="18" charset="0"/>
              </a:rPr>
              <a:t>de responsabilidades entre a equipe</a:t>
            </a:r>
          </a:p>
          <a:p>
            <a:pPr marL="285750" indent="-285750" algn="just">
              <a:buFont typeface="Wingdings" pitchFamily="2" charset="2"/>
              <a:buChar char="ü"/>
            </a:pPr>
            <a:endParaRPr lang="pt-BR" sz="2000" dirty="0" smtClean="0">
              <a:latin typeface="Times New Roman" pitchFamily="18" charset="0"/>
              <a:cs typeface="Times New Roman" pitchFamily="18" charset="0"/>
            </a:endParaRPr>
          </a:p>
          <a:p>
            <a:pPr marL="285750" indent="-285750" algn="just">
              <a:buFont typeface="Wingdings" pitchFamily="2" charset="2"/>
              <a:buChar char="ü"/>
            </a:pPr>
            <a:endParaRPr lang="pt-BR" sz="2000" dirty="0" smtClean="0">
              <a:latin typeface="Times New Roman" pitchFamily="18" charset="0"/>
              <a:cs typeface="Times New Roman" pitchFamily="18" charset="0"/>
            </a:endParaRPr>
          </a:p>
          <a:p>
            <a:pPr marL="285750" indent="-285750" algn="just">
              <a:buFont typeface="Wingdings" pitchFamily="2" charset="2"/>
              <a:buChar char="ü"/>
            </a:pPr>
            <a:r>
              <a:rPr lang="pt-BR" sz="2000" dirty="0" smtClean="0">
                <a:latin typeface="Times New Roman" pitchFamily="18" charset="0"/>
                <a:cs typeface="Times New Roman" pitchFamily="18" charset="0"/>
              </a:rPr>
              <a:t>A </a:t>
            </a:r>
            <a:r>
              <a:rPr lang="pt-BR" sz="2000" dirty="0">
                <a:latin typeface="Times New Roman" pitchFamily="18" charset="0"/>
                <a:cs typeface="Times New Roman" pitchFamily="18" charset="0"/>
              </a:rPr>
              <a:t>realização da avaliação desencadeou um </a:t>
            </a:r>
            <a:r>
              <a:rPr lang="pt-BR" sz="2000" b="1" dirty="0">
                <a:solidFill>
                  <a:schemeClr val="bg2">
                    <a:lumMod val="50000"/>
                  </a:schemeClr>
                </a:solidFill>
                <a:latin typeface="Times New Roman" pitchFamily="18" charset="0"/>
                <a:cs typeface="Times New Roman" pitchFamily="18" charset="0"/>
              </a:rPr>
              <a:t>produtivo debate </a:t>
            </a:r>
            <a:r>
              <a:rPr lang="pt-BR" sz="2000" dirty="0">
                <a:latin typeface="Times New Roman" pitchFamily="18" charset="0"/>
                <a:cs typeface="Times New Roman" pitchFamily="18" charset="0"/>
              </a:rPr>
              <a:t>entre pesquisador e equipe de saúde da UBS, sobre o preenchimento de fichas de pré-natal e a qualidade do atendimento às </a:t>
            </a:r>
            <a:r>
              <a:rPr lang="pt-BR" sz="2000" dirty="0" smtClean="0">
                <a:latin typeface="Times New Roman" pitchFamily="18" charset="0"/>
                <a:cs typeface="Times New Roman" pitchFamily="18" charset="0"/>
              </a:rPr>
              <a:t>gestantes. </a:t>
            </a:r>
          </a:p>
          <a:p>
            <a:pPr marL="285750" indent="-285750" algn="just">
              <a:buFont typeface="Wingdings" pitchFamily="2" charset="2"/>
              <a:buChar char="ü"/>
            </a:pPr>
            <a:endParaRPr lang="pt-BR" sz="2000" dirty="0" smtClean="0">
              <a:latin typeface="Times New Roman" pitchFamily="18" charset="0"/>
              <a:cs typeface="Times New Roman" pitchFamily="18" charset="0"/>
            </a:endParaRPr>
          </a:p>
          <a:p>
            <a:pPr marL="285750" indent="-285750" algn="just">
              <a:buFont typeface="Wingdings" pitchFamily="2" charset="2"/>
              <a:buChar char="ü"/>
            </a:pPr>
            <a:endParaRPr lang="pt-BR" sz="2000" dirty="0" smtClean="0">
              <a:latin typeface="Times New Roman" pitchFamily="18" charset="0"/>
              <a:cs typeface="Times New Roman" pitchFamily="18" charset="0"/>
            </a:endParaRPr>
          </a:p>
          <a:p>
            <a:pPr marL="285750" indent="-285750" algn="just">
              <a:buFont typeface="Wingdings" pitchFamily="2" charset="2"/>
              <a:buChar char="ü"/>
            </a:pPr>
            <a:r>
              <a:rPr lang="pt-BR" sz="2000" dirty="0" smtClean="0">
                <a:latin typeface="Times New Roman" pitchFamily="18" charset="0"/>
                <a:cs typeface="Times New Roman" pitchFamily="18" charset="0"/>
              </a:rPr>
              <a:t>A </a:t>
            </a:r>
            <a:r>
              <a:rPr lang="pt-BR" sz="2000" dirty="0">
                <a:latin typeface="Times New Roman" pitchFamily="18" charset="0"/>
                <a:cs typeface="Times New Roman" pitchFamily="18" charset="0"/>
              </a:rPr>
              <a:t>avaliação do preenchimento das fichas de pré-natal e a descrição dos indicadores relativos à qualidade do cuidado prestado </a:t>
            </a:r>
            <a:r>
              <a:rPr lang="pt-BR" sz="2000" dirty="0" smtClean="0">
                <a:latin typeface="Times New Roman" pitchFamily="18" charset="0"/>
                <a:cs typeface="Times New Roman" pitchFamily="18" charset="0"/>
              </a:rPr>
              <a:t>contribuíram </a:t>
            </a:r>
            <a:r>
              <a:rPr lang="pt-BR" sz="2000" dirty="0">
                <a:latin typeface="Times New Roman" pitchFamily="18" charset="0"/>
                <a:cs typeface="Times New Roman" pitchFamily="18" charset="0"/>
              </a:rPr>
              <a:t>com o </a:t>
            </a:r>
            <a:r>
              <a:rPr lang="pt-BR" sz="2000" b="1" dirty="0">
                <a:solidFill>
                  <a:schemeClr val="bg2">
                    <a:lumMod val="50000"/>
                  </a:schemeClr>
                </a:solidFill>
                <a:latin typeface="Times New Roman" pitchFamily="18" charset="0"/>
                <a:cs typeface="Times New Roman" pitchFamily="18" charset="0"/>
              </a:rPr>
              <a:t>planejamento das ações </a:t>
            </a:r>
            <a:r>
              <a:rPr lang="pt-BR" sz="2000" dirty="0">
                <a:latin typeface="Times New Roman" pitchFamily="18" charset="0"/>
                <a:cs typeface="Times New Roman" pitchFamily="18" charset="0"/>
              </a:rPr>
              <a:t>e consequentemente com o </a:t>
            </a:r>
            <a:r>
              <a:rPr lang="pt-BR" sz="2000" b="1" dirty="0">
                <a:solidFill>
                  <a:schemeClr val="bg2">
                    <a:lumMod val="50000"/>
                  </a:schemeClr>
                </a:solidFill>
                <a:latin typeface="Times New Roman" pitchFamily="18" charset="0"/>
                <a:cs typeface="Times New Roman" pitchFamily="18" charset="0"/>
              </a:rPr>
              <a:t>atendimento mais qualificado e equânime </a:t>
            </a:r>
            <a:r>
              <a:rPr lang="pt-BR" sz="2000" dirty="0">
                <a:latin typeface="Times New Roman" pitchFamily="18" charset="0"/>
                <a:cs typeface="Times New Roman" pitchFamily="18" charset="0"/>
              </a:rPr>
              <a:t>para as futuras gestantes. </a:t>
            </a:r>
          </a:p>
          <a:p>
            <a:pPr marL="285750" indent="-285750">
              <a:buFont typeface="Wingdings" pitchFamily="2" charset="2"/>
              <a:buChar char="ü"/>
            </a:pPr>
            <a:endParaRPr lang="pt-BR" dirty="0"/>
          </a:p>
        </p:txBody>
      </p:sp>
    </p:spTree>
    <p:extLst>
      <p:ext uri="{BB962C8B-B14F-4D97-AF65-F5344CB8AC3E}">
        <p14:creationId xmlns:p14="http://schemas.microsoft.com/office/powerpoint/2010/main" xmlns="" val="13061519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5364088" y="553244"/>
            <a:ext cx="3779912" cy="516175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ítulo 1"/>
          <p:cNvSpPr>
            <a:spLocks noGrp="1"/>
          </p:cNvSpPr>
          <p:nvPr>
            <p:ph type="ctrTitle"/>
          </p:nvPr>
        </p:nvSpPr>
        <p:spPr>
          <a:xfrm>
            <a:off x="0" y="481236"/>
            <a:ext cx="6188224" cy="480053"/>
          </a:xfrm>
          <a:solidFill>
            <a:schemeClr val="bg2">
              <a:lumMod val="90000"/>
            </a:schemeClr>
          </a:solidFill>
        </p:spPr>
        <p:txBody>
          <a:bodyPr>
            <a:normAutofit fontScale="90000"/>
          </a:bodyPr>
          <a:lstStyle/>
          <a:p>
            <a:r>
              <a:rPr lang="pt-BR" dirty="0" smtClean="0">
                <a:latin typeface="Arial" pitchFamily="34" charset="0"/>
                <a:cs typeface="Arial" pitchFamily="34" charset="0"/>
              </a:rPr>
              <a:t>Discussão</a:t>
            </a:r>
            <a:endParaRPr lang="pt-BR" dirty="0">
              <a:latin typeface="Arial" pitchFamily="34" charset="0"/>
              <a:cs typeface="Arial" pitchFamily="34" charset="0"/>
            </a:endParaRPr>
          </a:p>
        </p:txBody>
      </p:sp>
      <p:sp>
        <p:nvSpPr>
          <p:cNvPr id="3" name="CaixaDeTexto 2"/>
          <p:cNvSpPr txBox="1"/>
          <p:nvPr/>
        </p:nvSpPr>
        <p:spPr>
          <a:xfrm>
            <a:off x="683568" y="1734403"/>
            <a:ext cx="7488832" cy="3139321"/>
          </a:xfrm>
          <a:prstGeom prst="rect">
            <a:avLst/>
          </a:prstGeom>
          <a:noFill/>
        </p:spPr>
        <p:txBody>
          <a:bodyPr wrap="square" rtlCol="0">
            <a:spAutoFit/>
          </a:bodyPr>
          <a:lstStyle/>
          <a:p>
            <a:pPr marL="285750" indent="-285750" algn="ctr">
              <a:buFont typeface="Wingdings" pitchFamily="2" charset="2"/>
              <a:buChar char="ü"/>
            </a:pPr>
            <a:r>
              <a:rPr lang="pt-BR" sz="2000" b="1" dirty="0" smtClean="0">
                <a:solidFill>
                  <a:schemeClr val="bg2">
                    <a:lumMod val="50000"/>
                  </a:schemeClr>
                </a:solidFill>
                <a:latin typeface="Times New Roman" pitchFamily="18" charset="0"/>
                <a:cs typeface="Times New Roman" pitchFamily="18" charset="0"/>
              </a:rPr>
              <a:t> </a:t>
            </a:r>
            <a:r>
              <a:rPr lang="pt-BR" sz="2000" dirty="0">
                <a:latin typeface="Arial" pitchFamily="34" charset="0"/>
                <a:cs typeface="Arial" pitchFamily="34" charset="0"/>
              </a:rPr>
              <a:t>As gestantes demonstram </a:t>
            </a:r>
            <a:r>
              <a:rPr lang="pt-BR" sz="2000" b="1" dirty="0">
                <a:solidFill>
                  <a:schemeClr val="bg2">
                    <a:lumMod val="50000"/>
                  </a:schemeClr>
                </a:solidFill>
                <a:latin typeface="Arial" pitchFamily="34" charset="0"/>
                <a:cs typeface="Arial" pitchFamily="34" charset="0"/>
              </a:rPr>
              <a:t>satisfação com o atendimento</a:t>
            </a:r>
            <a:r>
              <a:rPr lang="pt-BR" sz="2000" dirty="0">
                <a:latin typeface="Arial" pitchFamily="34" charset="0"/>
                <a:cs typeface="Arial" pitchFamily="34" charset="0"/>
              </a:rPr>
              <a:t>, declaram que este é feito de forma individualizada e com </a:t>
            </a:r>
            <a:r>
              <a:rPr lang="pt-BR" sz="2000" dirty="0" smtClean="0">
                <a:latin typeface="Arial" pitchFamily="34" charset="0"/>
                <a:cs typeface="Arial" pitchFamily="34" charset="0"/>
              </a:rPr>
              <a:t>qualidade</a:t>
            </a:r>
          </a:p>
          <a:p>
            <a:pPr marL="285750" indent="-285750" algn="ctr">
              <a:buFont typeface="Wingdings" pitchFamily="2" charset="2"/>
              <a:buChar char="ü"/>
            </a:pPr>
            <a:endParaRPr lang="pt-BR" sz="2000" dirty="0" smtClean="0">
              <a:latin typeface="Arial" pitchFamily="34" charset="0"/>
              <a:cs typeface="Arial" pitchFamily="34" charset="0"/>
            </a:endParaRPr>
          </a:p>
          <a:p>
            <a:pPr marL="285750" indent="-285750" algn="ctr">
              <a:buFont typeface="Wingdings" pitchFamily="2" charset="2"/>
              <a:buChar char="ü"/>
            </a:pPr>
            <a:r>
              <a:rPr lang="pt-BR" sz="2000" dirty="0" smtClean="0">
                <a:latin typeface="Arial" pitchFamily="34" charset="0"/>
                <a:cs typeface="Arial" pitchFamily="34" charset="0"/>
              </a:rPr>
              <a:t> </a:t>
            </a:r>
            <a:r>
              <a:rPr lang="pt-BR" sz="2000" b="1" dirty="0" smtClean="0">
                <a:solidFill>
                  <a:schemeClr val="bg2">
                    <a:lumMod val="50000"/>
                  </a:schemeClr>
                </a:solidFill>
                <a:latin typeface="Arial" pitchFamily="34" charset="0"/>
                <a:cs typeface="Arial" pitchFamily="34" charset="0"/>
              </a:rPr>
              <a:t>Atividades educativas </a:t>
            </a:r>
            <a:r>
              <a:rPr lang="pt-BR" sz="2000" dirty="0" smtClean="0">
                <a:latin typeface="Arial" pitchFamily="34" charset="0"/>
                <a:cs typeface="Arial" pitchFamily="34" charset="0"/>
              </a:rPr>
              <a:t>- possibilidade </a:t>
            </a:r>
            <a:r>
              <a:rPr lang="pt-BR" sz="2000" dirty="0">
                <a:latin typeface="Arial" pitchFamily="34" charset="0"/>
                <a:cs typeface="Arial" pitchFamily="34" charset="0"/>
              </a:rPr>
              <a:t>de discutir, esclarecer dúvidas e trocar experiências, transmitindo nesse momento o </a:t>
            </a:r>
            <a:r>
              <a:rPr lang="pt-BR" sz="2000" b="1" dirty="0">
                <a:solidFill>
                  <a:schemeClr val="bg2">
                    <a:lumMod val="50000"/>
                  </a:schemeClr>
                </a:solidFill>
                <a:latin typeface="Arial" pitchFamily="34" charset="0"/>
                <a:cs typeface="Arial" pitchFamily="34" charset="0"/>
              </a:rPr>
              <a:t>apoio e a confiança </a:t>
            </a:r>
            <a:r>
              <a:rPr lang="pt-BR" sz="2000" dirty="0">
                <a:latin typeface="Arial" pitchFamily="34" charset="0"/>
                <a:cs typeface="Arial" pitchFamily="34" charset="0"/>
              </a:rPr>
              <a:t>necessários para que a gestante possa conduzir com autonomia a gestação e o parto, proporcionado o bem-estar da mulher e sua família.</a:t>
            </a:r>
          </a:p>
          <a:p>
            <a:pPr marL="285750" indent="-285750" algn="just">
              <a:buFont typeface="Wingdings" pitchFamily="2" charset="2"/>
              <a:buChar char="ü"/>
            </a:pPr>
            <a:endParaRPr lang="pt-BR" dirty="0"/>
          </a:p>
        </p:txBody>
      </p:sp>
    </p:spTree>
    <p:extLst>
      <p:ext uri="{BB962C8B-B14F-4D97-AF65-F5344CB8AC3E}">
        <p14:creationId xmlns:p14="http://schemas.microsoft.com/office/powerpoint/2010/main" xmlns="" val="16162829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323528" y="29071"/>
            <a:ext cx="8685101" cy="5685929"/>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ítulo 1"/>
          <p:cNvSpPr>
            <a:spLocks noGrp="1"/>
          </p:cNvSpPr>
          <p:nvPr>
            <p:ph type="ctrTitle"/>
          </p:nvPr>
        </p:nvSpPr>
        <p:spPr>
          <a:xfrm>
            <a:off x="0" y="481236"/>
            <a:ext cx="6188224" cy="480053"/>
          </a:xfrm>
          <a:solidFill>
            <a:schemeClr val="bg2">
              <a:lumMod val="90000"/>
            </a:schemeClr>
          </a:solidFill>
        </p:spPr>
        <p:txBody>
          <a:bodyPr>
            <a:normAutofit fontScale="90000"/>
          </a:bodyPr>
          <a:lstStyle/>
          <a:p>
            <a:r>
              <a:rPr lang="pt-BR" dirty="0" smtClean="0">
                <a:latin typeface="Arial" pitchFamily="34" charset="0"/>
                <a:cs typeface="Arial" pitchFamily="34" charset="0"/>
              </a:rPr>
              <a:t>Conclusão</a:t>
            </a:r>
            <a:endParaRPr lang="pt-BR" dirty="0">
              <a:latin typeface="Arial" pitchFamily="34" charset="0"/>
              <a:cs typeface="Arial" pitchFamily="34" charset="0"/>
            </a:endParaRPr>
          </a:p>
        </p:txBody>
      </p:sp>
      <p:sp>
        <p:nvSpPr>
          <p:cNvPr id="3" name="CaixaDeTexto 2"/>
          <p:cNvSpPr txBox="1"/>
          <p:nvPr/>
        </p:nvSpPr>
        <p:spPr>
          <a:xfrm>
            <a:off x="827584" y="1345332"/>
            <a:ext cx="7488832" cy="4339650"/>
          </a:xfrm>
          <a:prstGeom prst="rect">
            <a:avLst/>
          </a:prstGeom>
          <a:noFill/>
        </p:spPr>
        <p:txBody>
          <a:bodyPr wrap="square" rtlCol="0">
            <a:spAutoFit/>
          </a:bodyPr>
          <a:lstStyle/>
          <a:p>
            <a:pPr marL="285750" indent="-285750">
              <a:buFont typeface="Wingdings" pitchFamily="2" charset="2"/>
              <a:buChar char="ü"/>
            </a:pPr>
            <a:r>
              <a:rPr lang="pt-BR" sz="2000" dirty="0" smtClean="0">
                <a:latin typeface="Arial" pitchFamily="34" charset="0"/>
                <a:cs typeface="Arial" pitchFamily="34" charset="0"/>
              </a:rPr>
              <a:t>A  intervenção propiciou </a:t>
            </a:r>
            <a:r>
              <a:rPr lang="pt-BR" sz="2000" dirty="0">
                <a:latin typeface="Arial" pitchFamily="34" charset="0"/>
                <a:cs typeface="Arial" pitchFamily="34" charset="0"/>
              </a:rPr>
              <a:t>a </a:t>
            </a:r>
            <a:r>
              <a:rPr lang="pt-BR" sz="2000" b="1" dirty="0">
                <a:solidFill>
                  <a:schemeClr val="bg2">
                    <a:lumMod val="50000"/>
                  </a:schemeClr>
                </a:solidFill>
                <a:latin typeface="Arial" pitchFamily="34" charset="0"/>
                <a:cs typeface="Arial" pitchFamily="34" charset="0"/>
              </a:rPr>
              <a:t>ampliação da cobertura </a:t>
            </a:r>
            <a:r>
              <a:rPr lang="pt-BR" sz="2000" dirty="0">
                <a:latin typeface="Arial" pitchFamily="34" charset="0"/>
                <a:cs typeface="Arial" pitchFamily="34" charset="0"/>
              </a:rPr>
              <a:t>da atenção ao Pré-Natal e Puerpério, a </a:t>
            </a:r>
            <a:r>
              <a:rPr lang="pt-BR" sz="2000" b="1" dirty="0">
                <a:solidFill>
                  <a:schemeClr val="bg2">
                    <a:lumMod val="50000"/>
                  </a:schemeClr>
                </a:solidFill>
                <a:latin typeface="Arial" pitchFamily="34" charset="0"/>
                <a:cs typeface="Arial" pitchFamily="34" charset="0"/>
              </a:rPr>
              <a:t>melhoria dos registros </a:t>
            </a:r>
            <a:r>
              <a:rPr lang="pt-BR" sz="2000" dirty="0">
                <a:latin typeface="Arial" pitchFamily="34" charset="0"/>
                <a:cs typeface="Arial" pitchFamily="34" charset="0"/>
              </a:rPr>
              <a:t>e a </a:t>
            </a:r>
            <a:r>
              <a:rPr lang="pt-BR" sz="2000" b="1" dirty="0">
                <a:solidFill>
                  <a:schemeClr val="bg2">
                    <a:lumMod val="50000"/>
                  </a:schemeClr>
                </a:solidFill>
                <a:latin typeface="Arial" pitchFamily="34" charset="0"/>
                <a:cs typeface="Arial" pitchFamily="34" charset="0"/>
              </a:rPr>
              <a:t>qualificação da </a:t>
            </a:r>
            <a:r>
              <a:rPr lang="pt-BR" sz="2000" b="1" dirty="0" smtClean="0">
                <a:solidFill>
                  <a:schemeClr val="bg2">
                    <a:lumMod val="50000"/>
                  </a:schemeClr>
                </a:solidFill>
                <a:latin typeface="Arial" pitchFamily="34" charset="0"/>
                <a:cs typeface="Arial" pitchFamily="34" charset="0"/>
              </a:rPr>
              <a:t>atenção</a:t>
            </a:r>
            <a:r>
              <a:rPr lang="pt-BR" sz="2000" dirty="0" smtClean="0">
                <a:latin typeface="Arial" pitchFamily="34" charset="0"/>
                <a:cs typeface="Arial" pitchFamily="34" charset="0"/>
              </a:rPr>
              <a:t>.</a:t>
            </a:r>
          </a:p>
          <a:p>
            <a:pPr marL="285750" indent="-285750">
              <a:buFont typeface="Wingdings" pitchFamily="2" charset="2"/>
              <a:buChar char="ü"/>
            </a:pPr>
            <a:endParaRPr lang="pt-BR" sz="2000" dirty="0" smtClean="0">
              <a:latin typeface="Arial" pitchFamily="34" charset="0"/>
              <a:cs typeface="Arial" pitchFamily="34" charset="0"/>
            </a:endParaRPr>
          </a:p>
          <a:p>
            <a:pPr marL="285750" indent="-285750">
              <a:buFont typeface="Wingdings" pitchFamily="2" charset="2"/>
              <a:buChar char="ü"/>
            </a:pPr>
            <a:r>
              <a:rPr lang="pt-BR" sz="2000" dirty="0" smtClean="0">
                <a:latin typeface="Arial" pitchFamily="34" charset="0"/>
                <a:cs typeface="Arial" pitchFamily="34" charset="0"/>
              </a:rPr>
              <a:t> </a:t>
            </a:r>
            <a:r>
              <a:rPr lang="pt-BR" sz="2000" dirty="0">
                <a:latin typeface="Arial" pitchFamily="34" charset="0"/>
                <a:cs typeface="Arial" pitchFamily="34" charset="0"/>
              </a:rPr>
              <a:t>Através dessa intervenção foi possível a melhoria dos indicadores e o alcance das metas apresentadas nos resultados.  </a:t>
            </a:r>
            <a:endParaRPr lang="pt-BR" sz="2000" dirty="0" smtClean="0">
              <a:latin typeface="Arial" pitchFamily="34" charset="0"/>
              <a:cs typeface="Arial" pitchFamily="34" charset="0"/>
            </a:endParaRPr>
          </a:p>
          <a:p>
            <a:pPr marL="285750" indent="-285750">
              <a:buFont typeface="Wingdings" pitchFamily="2" charset="2"/>
              <a:buChar char="ü"/>
            </a:pPr>
            <a:endParaRPr lang="pt-BR" sz="2000" dirty="0">
              <a:latin typeface="Arial" pitchFamily="34" charset="0"/>
              <a:cs typeface="Arial" pitchFamily="34" charset="0"/>
            </a:endParaRPr>
          </a:p>
          <a:p>
            <a:pPr marL="285750" indent="-285750">
              <a:buFont typeface="Wingdings" pitchFamily="2" charset="2"/>
              <a:buChar char="ü"/>
            </a:pPr>
            <a:r>
              <a:rPr lang="pt-BR" sz="2000" dirty="0">
                <a:latin typeface="Arial" pitchFamily="34" charset="0"/>
                <a:cs typeface="Arial" pitchFamily="34" charset="0"/>
              </a:rPr>
              <a:t>Percebe-se ao final do projeto de intervenção que a </a:t>
            </a:r>
            <a:r>
              <a:rPr lang="pt-BR" sz="2000" b="1" dirty="0">
                <a:solidFill>
                  <a:schemeClr val="bg2">
                    <a:lumMod val="50000"/>
                  </a:schemeClr>
                </a:solidFill>
                <a:latin typeface="Arial" pitchFamily="34" charset="0"/>
                <a:cs typeface="Arial" pitchFamily="34" charset="0"/>
              </a:rPr>
              <a:t>equipe está integrada e empolgada </a:t>
            </a:r>
            <a:endParaRPr lang="pt-BR" sz="2000" b="1" dirty="0" smtClean="0">
              <a:solidFill>
                <a:schemeClr val="bg2">
                  <a:lumMod val="50000"/>
                </a:schemeClr>
              </a:solidFill>
              <a:latin typeface="Arial" pitchFamily="34" charset="0"/>
              <a:cs typeface="Arial" pitchFamily="34" charset="0"/>
            </a:endParaRPr>
          </a:p>
          <a:p>
            <a:pPr marL="285750" indent="-285750">
              <a:buFont typeface="Wingdings" pitchFamily="2" charset="2"/>
              <a:buChar char="ü"/>
            </a:pPr>
            <a:endParaRPr lang="pt-BR" sz="2000" b="1" dirty="0" smtClean="0">
              <a:solidFill>
                <a:schemeClr val="bg2">
                  <a:lumMod val="50000"/>
                </a:schemeClr>
              </a:solidFill>
              <a:latin typeface="Arial" pitchFamily="34" charset="0"/>
              <a:cs typeface="Arial" pitchFamily="34" charset="0"/>
            </a:endParaRPr>
          </a:p>
          <a:p>
            <a:pPr marL="285750" indent="-285750">
              <a:buFont typeface="Wingdings" pitchFamily="2" charset="2"/>
              <a:buChar char="ü"/>
            </a:pPr>
            <a:r>
              <a:rPr lang="pt-BR" sz="2000" b="1" dirty="0">
                <a:solidFill>
                  <a:schemeClr val="bg2">
                    <a:lumMod val="50000"/>
                  </a:schemeClr>
                </a:solidFill>
                <a:latin typeface="Arial" pitchFamily="34" charset="0"/>
                <a:cs typeface="Arial" pitchFamily="34" charset="0"/>
              </a:rPr>
              <a:t>N</a:t>
            </a:r>
            <a:r>
              <a:rPr lang="pt-BR" sz="2000" b="1" dirty="0" smtClean="0">
                <a:solidFill>
                  <a:schemeClr val="bg2">
                    <a:lumMod val="50000"/>
                  </a:schemeClr>
                </a:solidFill>
                <a:latin typeface="Arial" pitchFamily="34" charset="0"/>
                <a:cs typeface="Arial" pitchFamily="34" charset="0"/>
              </a:rPr>
              <a:t>ovo </a:t>
            </a:r>
            <a:r>
              <a:rPr lang="pt-BR" sz="2000" b="1" dirty="0">
                <a:solidFill>
                  <a:schemeClr val="bg2">
                    <a:lumMod val="50000"/>
                  </a:schemeClr>
                </a:solidFill>
                <a:latin typeface="Arial" pitchFamily="34" charset="0"/>
                <a:cs typeface="Arial" pitchFamily="34" charset="0"/>
              </a:rPr>
              <a:t>olhar </a:t>
            </a:r>
            <a:r>
              <a:rPr lang="pt-BR" sz="2000" dirty="0">
                <a:latin typeface="Arial" pitchFamily="34" charset="0"/>
                <a:cs typeface="Arial" pitchFamily="34" charset="0"/>
              </a:rPr>
              <a:t>sobre a minha prática</a:t>
            </a:r>
          </a:p>
          <a:p>
            <a:pPr marL="285750" indent="-285750">
              <a:buFont typeface="Wingdings" pitchFamily="2" charset="2"/>
              <a:buChar char="ü"/>
            </a:pPr>
            <a:endParaRPr lang="pt-BR" dirty="0">
              <a:latin typeface="Arial" pitchFamily="34" charset="0"/>
              <a:cs typeface="Arial" pitchFamily="34" charset="0"/>
            </a:endParaRPr>
          </a:p>
          <a:p>
            <a:pPr marL="285750" indent="-285750">
              <a:buFont typeface="Wingdings" pitchFamily="2" charset="2"/>
              <a:buChar char="ü"/>
            </a:pPr>
            <a:endParaRPr lang="pt-BR" dirty="0"/>
          </a:p>
        </p:txBody>
      </p:sp>
    </p:spTree>
    <p:extLst>
      <p:ext uri="{BB962C8B-B14F-4D97-AF65-F5344CB8AC3E}">
        <p14:creationId xmlns:p14="http://schemas.microsoft.com/office/powerpoint/2010/main" xmlns="" val="36342678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191293">
            <a:off x="6397952" y="3610249"/>
            <a:ext cx="2961113" cy="17132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tângulo 3"/>
          <p:cNvSpPr/>
          <p:nvPr/>
        </p:nvSpPr>
        <p:spPr>
          <a:xfrm>
            <a:off x="0" y="462072"/>
            <a:ext cx="8100392" cy="523220"/>
          </a:xfrm>
          <a:prstGeom prst="rect">
            <a:avLst/>
          </a:prstGeom>
          <a:solidFill>
            <a:schemeClr val="bg2">
              <a:lumMod val="90000"/>
            </a:schemeClr>
          </a:solidFill>
        </p:spPr>
        <p:txBody>
          <a:bodyPr wrap="square">
            <a:spAutoFit/>
          </a:bodyPr>
          <a:lstStyle/>
          <a:p>
            <a:pPr algn="ctr"/>
            <a:r>
              <a:rPr lang="pt-BR" sz="2800" dirty="0">
                <a:latin typeface="Arial" pitchFamily="34" charset="0"/>
                <a:cs typeface="Arial" pitchFamily="34" charset="0"/>
              </a:rPr>
              <a:t>Sistema de saúde do município de Central/Ba</a:t>
            </a:r>
            <a:endParaRPr lang="pt-BR" sz="2800" dirty="0"/>
          </a:p>
        </p:txBody>
      </p:sp>
      <p:sp>
        <p:nvSpPr>
          <p:cNvPr id="5" name="Retângulo 4"/>
          <p:cNvSpPr/>
          <p:nvPr/>
        </p:nvSpPr>
        <p:spPr>
          <a:xfrm>
            <a:off x="683568" y="1564487"/>
            <a:ext cx="7656625" cy="3453253"/>
          </a:xfrm>
          <a:prstGeom prst="rect">
            <a:avLst/>
          </a:prstGeom>
          <a:solidFill>
            <a:schemeClr val="bg1">
              <a:alpha val="72000"/>
            </a:schemeClr>
          </a:solidFill>
          <a:ln>
            <a:solidFill>
              <a:schemeClr val="tx1"/>
            </a:solidFill>
          </a:ln>
        </p:spPr>
        <p:txBody>
          <a:bodyPr wrap="square">
            <a:spAutoFit/>
          </a:bodyPr>
          <a:lstStyle/>
          <a:p>
            <a:pPr algn="just">
              <a:buFont typeface="Wingdings" pitchFamily="2" charset="2"/>
              <a:buChar char="ü"/>
            </a:pPr>
            <a:r>
              <a:rPr lang="pt-BR" sz="2400" dirty="0">
                <a:latin typeface="Arial" pitchFamily="34" charset="0"/>
                <a:cs typeface="Arial" pitchFamily="34" charset="0"/>
              </a:rPr>
              <a:t>três </a:t>
            </a:r>
            <a:r>
              <a:rPr lang="pt-BR" sz="2400" b="1" dirty="0" smtClean="0">
                <a:solidFill>
                  <a:schemeClr val="bg2">
                    <a:lumMod val="50000"/>
                  </a:schemeClr>
                </a:solidFill>
                <a:latin typeface="Arial" pitchFamily="34" charset="0"/>
                <a:cs typeface="Arial" pitchFamily="34" charset="0"/>
              </a:rPr>
              <a:t>Equipes </a:t>
            </a:r>
            <a:r>
              <a:rPr lang="pt-BR" sz="2400" b="1" dirty="0">
                <a:solidFill>
                  <a:schemeClr val="bg2">
                    <a:lumMod val="50000"/>
                  </a:schemeClr>
                </a:solidFill>
                <a:latin typeface="Arial" pitchFamily="34" charset="0"/>
                <a:cs typeface="Arial" pitchFamily="34" charset="0"/>
              </a:rPr>
              <a:t>de Saúde da Família </a:t>
            </a:r>
            <a:r>
              <a:rPr lang="pt-BR" sz="2400" dirty="0">
                <a:latin typeface="Arial" pitchFamily="34" charset="0"/>
                <a:cs typeface="Arial" pitchFamily="34" charset="0"/>
              </a:rPr>
              <a:t>(</a:t>
            </a:r>
            <a:r>
              <a:rPr lang="pt-BR" sz="2400" dirty="0" smtClean="0">
                <a:latin typeface="Arial" pitchFamily="34" charset="0"/>
                <a:cs typeface="Arial" pitchFamily="34" charset="0"/>
              </a:rPr>
              <a:t>ESF) (duas </a:t>
            </a:r>
            <a:r>
              <a:rPr lang="pt-BR" sz="2400" dirty="0">
                <a:latin typeface="Arial" pitchFamily="34" charset="0"/>
                <a:cs typeface="Arial" pitchFamily="34" charset="0"/>
              </a:rPr>
              <a:t>na zona rural e uma na </a:t>
            </a:r>
            <a:r>
              <a:rPr lang="pt-BR" sz="2400" dirty="0" smtClean="0">
                <a:latin typeface="Arial" pitchFamily="34" charset="0"/>
                <a:cs typeface="Arial" pitchFamily="34" charset="0"/>
              </a:rPr>
              <a:t>urbana);</a:t>
            </a:r>
          </a:p>
          <a:p>
            <a:pPr algn="just">
              <a:buFont typeface="Wingdings" pitchFamily="2" charset="2"/>
              <a:buChar char="ü"/>
            </a:pPr>
            <a:endParaRPr lang="pt-BR" sz="2400" dirty="0">
              <a:latin typeface="Arial" pitchFamily="34" charset="0"/>
              <a:cs typeface="Arial" pitchFamily="34" charset="0"/>
            </a:endParaRPr>
          </a:p>
          <a:p>
            <a:pPr algn="just">
              <a:buFont typeface="Wingdings" pitchFamily="2" charset="2"/>
              <a:buChar char="ü"/>
            </a:pPr>
            <a:r>
              <a:rPr lang="pt-BR" sz="2400" dirty="0">
                <a:latin typeface="Arial" pitchFamily="34" charset="0"/>
                <a:cs typeface="Arial" pitchFamily="34" charset="0"/>
              </a:rPr>
              <a:t>um </a:t>
            </a:r>
            <a:r>
              <a:rPr lang="pt-BR" sz="2400" b="1" dirty="0">
                <a:solidFill>
                  <a:schemeClr val="bg2">
                    <a:lumMod val="50000"/>
                  </a:schemeClr>
                </a:solidFill>
                <a:latin typeface="Arial" pitchFamily="34" charset="0"/>
                <a:cs typeface="Arial" pitchFamily="34" charset="0"/>
              </a:rPr>
              <a:t>centro de saúde</a:t>
            </a:r>
            <a:r>
              <a:rPr lang="pt-BR" sz="2400" dirty="0" smtClean="0">
                <a:latin typeface="Arial" pitchFamily="34" charset="0"/>
                <a:cs typeface="Arial" pitchFamily="34" charset="0"/>
              </a:rPr>
              <a:t>;</a:t>
            </a:r>
          </a:p>
          <a:p>
            <a:pPr algn="just"/>
            <a:r>
              <a:rPr lang="pt-BR" sz="2400" dirty="0" smtClean="0">
                <a:latin typeface="Arial" pitchFamily="34" charset="0"/>
                <a:cs typeface="Arial" pitchFamily="34" charset="0"/>
              </a:rPr>
              <a:t> </a:t>
            </a:r>
            <a:endParaRPr lang="pt-BR" sz="2400" dirty="0">
              <a:latin typeface="Arial" pitchFamily="34" charset="0"/>
              <a:cs typeface="Arial" pitchFamily="34" charset="0"/>
            </a:endParaRPr>
          </a:p>
          <a:p>
            <a:pPr algn="just">
              <a:buFont typeface="Wingdings" pitchFamily="2" charset="2"/>
              <a:buChar char="ü"/>
            </a:pPr>
            <a:r>
              <a:rPr lang="pt-BR" sz="2400" dirty="0">
                <a:latin typeface="Arial" pitchFamily="34" charset="0"/>
                <a:cs typeface="Arial" pitchFamily="34" charset="0"/>
              </a:rPr>
              <a:t>um </a:t>
            </a:r>
            <a:r>
              <a:rPr lang="pt-BR" sz="2400" b="1" dirty="0">
                <a:solidFill>
                  <a:schemeClr val="bg2">
                    <a:lumMod val="50000"/>
                  </a:schemeClr>
                </a:solidFill>
                <a:latin typeface="Arial" pitchFamily="34" charset="0"/>
                <a:cs typeface="Arial" pitchFamily="34" charset="0"/>
              </a:rPr>
              <a:t>hospital municipal </a:t>
            </a:r>
            <a:r>
              <a:rPr lang="pt-BR" sz="2400" dirty="0">
                <a:latin typeface="Arial" pitchFamily="34" charset="0"/>
                <a:cs typeface="Arial" pitchFamily="34" charset="0"/>
              </a:rPr>
              <a:t>com Laboratório de </a:t>
            </a:r>
            <a:r>
              <a:rPr lang="pt-BR" sz="2400" dirty="0" smtClean="0">
                <a:latin typeface="Arial" pitchFamily="34" charset="0"/>
                <a:cs typeface="Arial" pitchFamily="34" charset="0"/>
              </a:rPr>
              <a:t>análises;</a:t>
            </a:r>
          </a:p>
          <a:p>
            <a:pPr algn="just"/>
            <a:endParaRPr lang="pt-BR" sz="2400" dirty="0">
              <a:latin typeface="Arial" pitchFamily="34" charset="0"/>
              <a:cs typeface="Arial" pitchFamily="34" charset="0"/>
            </a:endParaRPr>
          </a:p>
          <a:p>
            <a:pPr algn="just">
              <a:buFont typeface="Wingdings" pitchFamily="2" charset="2"/>
              <a:buChar char="ü"/>
            </a:pPr>
            <a:r>
              <a:rPr lang="pt-BR" sz="2400" dirty="0">
                <a:latin typeface="Arial" pitchFamily="34" charset="0"/>
                <a:cs typeface="Arial" pitchFamily="34" charset="0"/>
              </a:rPr>
              <a:t>uma </a:t>
            </a:r>
            <a:r>
              <a:rPr lang="pt-BR" sz="2400" b="1" dirty="0" smtClean="0">
                <a:solidFill>
                  <a:schemeClr val="bg2">
                    <a:lumMod val="50000"/>
                  </a:schemeClr>
                </a:solidFill>
                <a:latin typeface="Arial" pitchFamily="34" charset="0"/>
                <a:cs typeface="Arial" pitchFamily="34" charset="0"/>
              </a:rPr>
              <a:t>Unidade </a:t>
            </a:r>
            <a:r>
              <a:rPr lang="pt-BR" sz="2400" b="1" dirty="0">
                <a:solidFill>
                  <a:schemeClr val="bg2">
                    <a:lumMod val="50000"/>
                  </a:schemeClr>
                </a:solidFill>
                <a:latin typeface="Arial" pitchFamily="34" charset="0"/>
                <a:cs typeface="Arial" pitchFamily="34" charset="0"/>
              </a:rPr>
              <a:t>B</a:t>
            </a:r>
            <a:r>
              <a:rPr lang="pt-BR" sz="2400" b="1" dirty="0" smtClean="0">
                <a:solidFill>
                  <a:schemeClr val="bg2">
                    <a:lumMod val="50000"/>
                  </a:schemeClr>
                </a:solidFill>
                <a:latin typeface="Arial" pitchFamily="34" charset="0"/>
                <a:cs typeface="Arial" pitchFamily="34" charset="0"/>
              </a:rPr>
              <a:t>ásica </a:t>
            </a:r>
            <a:r>
              <a:rPr lang="pt-BR" sz="2400" b="1" dirty="0">
                <a:solidFill>
                  <a:schemeClr val="bg2">
                    <a:lumMod val="50000"/>
                  </a:schemeClr>
                </a:solidFill>
                <a:latin typeface="Arial" pitchFamily="34" charset="0"/>
                <a:cs typeface="Arial" pitchFamily="34" charset="0"/>
              </a:rPr>
              <a:t>de </a:t>
            </a:r>
            <a:r>
              <a:rPr lang="pt-BR" sz="2400" b="1" dirty="0" smtClean="0">
                <a:solidFill>
                  <a:schemeClr val="bg2">
                    <a:lumMod val="50000"/>
                  </a:schemeClr>
                </a:solidFill>
                <a:latin typeface="Arial" pitchFamily="34" charset="0"/>
                <a:cs typeface="Arial" pitchFamily="34" charset="0"/>
              </a:rPr>
              <a:t>Saúde </a:t>
            </a:r>
            <a:r>
              <a:rPr lang="pt-BR" sz="2400" dirty="0">
                <a:latin typeface="Arial" pitchFamily="34" charset="0"/>
                <a:cs typeface="Arial" pitchFamily="34" charset="0"/>
              </a:rPr>
              <a:t>tradicional. </a:t>
            </a:r>
          </a:p>
          <a:p>
            <a:pPr algn="ctr">
              <a:lnSpc>
                <a:spcPct val="110000"/>
              </a:lnSpc>
            </a:pPr>
            <a:endParaRPr lang="pt-BR" sz="2400" dirty="0">
              <a:latin typeface="Arial" pitchFamily="34" charset="0"/>
              <a:cs typeface="Arial" pitchFamily="34" charset="0"/>
            </a:endParaRPr>
          </a:p>
        </p:txBody>
      </p:sp>
    </p:spTree>
    <p:extLst>
      <p:ext uri="{BB962C8B-B14F-4D97-AF65-F5344CB8AC3E}">
        <p14:creationId xmlns:p14="http://schemas.microsoft.com/office/powerpoint/2010/main" xmlns="" val="82844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539552" y="913284"/>
            <a:ext cx="7704856" cy="5016758"/>
          </a:xfrm>
          <a:prstGeom prst="rect">
            <a:avLst/>
          </a:prstGeom>
          <a:ln>
            <a:solidFill>
              <a:schemeClr val="tx1"/>
            </a:solidFill>
          </a:ln>
        </p:spPr>
        <p:txBody>
          <a:bodyPr wrap="square">
            <a:spAutoFit/>
          </a:bodyPr>
          <a:lstStyle/>
          <a:p>
            <a:pPr algn="just">
              <a:buFont typeface="Arial" pitchFamily="34" charset="0"/>
              <a:buChar char="•"/>
            </a:pPr>
            <a:r>
              <a:rPr lang="pt-BR" sz="2400" dirty="0">
                <a:solidFill>
                  <a:srgbClr val="FF0000"/>
                </a:solidFill>
                <a:latin typeface="Arial" pitchFamily="34" charset="0"/>
                <a:cs typeface="Arial" pitchFamily="34" charset="0"/>
              </a:rPr>
              <a:t>Assistência: </a:t>
            </a:r>
            <a:r>
              <a:rPr lang="pt-BR" sz="2400" dirty="0">
                <a:latin typeface="Arial" pitchFamily="34" charset="0"/>
                <a:cs typeface="Arial" pitchFamily="34" charset="0"/>
              </a:rPr>
              <a:t>4.000 </a:t>
            </a:r>
            <a:r>
              <a:rPr lang="pt-BR" sz="2400" dirty="0" smtClean="0">
                <a:latin typeface="Arial" pitchFamily="34" charset="0"/>
                <a:cs typeface="Arial" pitchFamily="34" charset="0"/>
              </a:rPr>
              <a:t>habitantes</a:t>
            </a:r>
            <a:r>
              <a:rPr lang="pt-BR" sz="2400" dirty="0">
                <a:latin typeface="Arial" pitchFamily="34" charset="0"/>
                <a:cs typeface="Arial" pitchFamily="34" charset="0"/>
              </a:rPr>
              <a:t> </a:t>
            </a:r>
            <a:endParaRPr lang="pt-BR" sz="2400" dirty="0" smtClean="0">
              <a:latin typeface="Arial" pitchFamily="34" charset="0"/>
              <a:cs typeface="Arial" pitchFamily="34" charset="0"/>
            </a:endParaRPr>
          </a:p>
          <a:p>
            <a:pPr lvl="4" algn="just"/>
            <a:r>
              <a:rPr lang="pt-BR" sz="2400" dirty="0" smtClean="0">
                <a:latin typeface="Arial" pitchFamily="34" charset="0"/>
                <a:cs typeface="Arial" pitchFamily="34" charset="0"/>
              </a:rPr>
              <a:t>687 </a:t>
            </a:r>
            <a:r>
              <a:rPr lang="pt-BR" sz="2400" dirty="0">
                <a:latin typeface="Arial" pitchFamily="34" charset="0"/>
                <a:cs typeface="Arial" pitchFamily="34" charset="0"/>
              </a:rPr>
              <a:t>famílias cadastradas</a:t>
            </a:r>
            <a:endParaRPr lang="pt-BR" sz="2400" dirty="0" smtClean="0">
              <a:latin typeface="Arial" pitchFamily="34" charset="0"/>
              <a:cs typeface="Arial" pitchFamily="34" charset="0"/>
            </a:endParaRPr>
          </a:p>
          <a:p>
            <a:pPr algn="just">
              <a:buFont typeface="Arial" pitchFamily="34" charset="0"/>
              <a:buChar char="•"/>
            </a:pPr>
            <a:endParaRPr lang="pt-BR" sz="2400" dirty="0">
              <a:latin typeface="Arial" pitchFamily="34" charset="0"/>
              <a:cs typeface="Arial" pitchFamily="34" charset="0"/>
            </a:endParaRPr>
          </a:p>
          <a:p>
            <a:pPr lvl="3" algn="just">
              <a:buFont typeface="Arial" pitchFamily="34" charset="0"/>
              <a:buChar char="•"/>
            </a:pPr>
            <a:r>
              <a:rPr lang="pt-BR" sz="2400" dirty="0">
                <a:solidFill>
                  <a:srgbClr val="FF0000"/>
                </a:solidFill>
                <a:latin typeface="Arial" pitchFamily="34" charset="0"/>
                <a:cs typeface="Arial" pitchFamily="34" charset="0"/>
              </a:rPr>
              <a:t>Equipe de </a:t>
            </a:r>
            <a:r>
              <a:rPr lang="pt-BR" sz="2400" dirty="0" smtClean="0">
                <a:solidFill>
                  <a:srgbClr val="FF0000"/>
                </a:solidFill>
                <a:latin typeface="Arial" pitchFamily="34" charset="0"/>
                <a:cs typeface="Arial" pitchFamily="34" charset="0"/>
              </a:rPr>
              <a:t>saúde</a:t>
            </a:r>
          </a:p>
          <a:p>
            <a:pPr lvl="3" algn="just"/>
            <a:endParaRPr lang="pt-BR" sz="2400" dirty="0">
              <a:solidFill>
                <a:srgbClr val="FF0000"/>
              </a:solidFill>
              <a:latin typeface="Arial" pitchFamily="34" charset="0"/>
              <a:cs typeface="Arial" pitchFamily="34" charset="0"/>
            </a:endParaRPr>
          </a:p>
          <a:p>
            <a:pPr lvl="3" algn="just">
              <a:buFont typeface="Wingdings" pitchFamily="2" charset="2"/>
              <a:buChar char="ü"/>
            </a:pPr>
            <a:r>
              <a:rPr lang="pt-BR" sz="2400" dirty="0">
                <a:latin typeface="Arial" pitchFamily="34" charset="0"/>
                <a:cs typeface="Arial" pitchFamily="34" charset="0"/>
              </a:rPr>
              <a:t>08 ACS;</a:t>
            </a:r>
          </a:p>
          <a:p>
            <a:pPr lvl="3" algn="just">
              <a:buFont typeface="Wingdings" pitchFamily="2" charset="2"/>
              <a:buChar char="ü"/>
            </a:pPr>
            <a:r>
              <a:rPr lang="pt-BR" sz="2400" dirty="0">
                <a:latin typeface="Arial" pitchFamily="34" charset="0"/>
                <a:cs typeface="Arial" pitchFamily="34" charset="0"/>
              </a:rPr>
              <a:t>01 médico; </a:t>
            </a:r>
          </a:p>
          <a:p>
            <a:pPr lvl="3" algn="just">
              <a:buFont typeface="Wingdings" pitchFamily="2" charset="2"/>
              <a:buChar char="ü"/>
            </a:pPr>
            <a:r>
              <a:rPr lang="pt-BR" sz="2400" dirty="0">
                <a:latin typeface="Arial" pitchFamily="34" charset="0"/>
                <a:cs typeface="Arial" pitchFamily="34" charset="0"/>
              </a:rPr>
              <a:t>01 enfermeiro;</a:t>
            </a:r>
          </a:p>
          <a:p>
            <a:pPr lvl="3" algn="just">
              <a:buFont typeface="Wingdings" pitchFamily="2" charset="2"/>
              <a:buChar char="ü"/>
            </a:pPr>
            <a:r>
              <a:rPr lang="pt-BR" sz="2400" dirty="0">
                <a:latin typeface="Arial" pitchFamily="34" charset="0"/>
                <a:cs typeface="Arial" pitchFamily="34" charset="0"/>
              </a:rPr>
              <a:t>03 técnicos;</a:t>
            </a:r>
          </a:p>
          <a:p>
            <a:pPr lvl="3" algn="just">
              <a:buFont typeface="Wingdings" pitchFamily="2" charset="2"/>
              <a:buChar char="ü"/>
            </a:pPr>
            <a:r>
              <a:rPr lang="pt-BR" sz="2400" dirty="0">
                <a:latin typeface="Arial" pitchFamily="34" charset="0"/>
                <a:cs typeface="Arial" pitchFamily="34" charset="0"/>
              </a:rPr>
              <a:t>02 dentistas;</a:t>
            </a:r>
          </a:p>
          <a:p>
            <a:pPr lvl="3" algn="just">
              <a:buFont typeface="Wingdings" pitchFamily="2" charset="2"/>
              <a:buChar char="ü"/>
            </a:pPr>
            <a:r>
              <a:rPr lang="pt-BR" sz="2400" dirty="0">
                <a:latin typeface="Arial" pitchFamily="34" charset="0"/>
                <a:cs typeface="Arial" pitchFamily="34" charset="0"/>
              </a:rPr>
              <a:t>03 auxiliar operacional;</a:t>
            </a:r>
          </a:p>
          <a:p>
            <a:pPr lvl="3" algn="just">
              <a:buFont typeface="Wingdings" pitchFamily="2" charset="2"/>
              <a:buChar char="ü"/>
            </a:pPr>
            <a:r>
              <a:rPr lang="pt-BR" sz="2400" dirty="0">
                <a:latin typeface="Arial" pitchFamily="34" charset="0"/>
                <a:cs typeface="Arial" pitchFamily="34" charset="0"/>
              </a:rPr>
              <a:t>01 vigilante;</a:t>
            </a:r>
          </a:p>
          <a:p>
            <a:pPr lvl="3" algn="just">
              <a:buFont typeface="Wingdings" pitchFamily="2" charset="2"/>
              <a:buChar char="ü"/>
            </a:pPr>
            <a:r>
              <a:rPr lang="pt-BR" sz="2400" dirty="0">
                <a:latin typeface="Arial" pitchFamily="34" charset="0"/>
                <a:cs typeface="Arial" pitchFamily="34" charset="0"/>
              </a:rPr>
              <a:t>02 agente de portaria.</a:t>
            </a:r>
          </a:p>
        </p:txBody>
      </p:sp>
      <p:sp>
        <p:nvSpPr>
          <p:cNvPr id="4" name="Retângulo 3"/>
          <p:cNvSpPr/>
          <p:nvPr/>
        </p:nvSpPr>
        <p:spPr>
          <a:xfrm>
            <a:off x="0" y="224598"/>
            <a:ext cx="6300192" cy="523220"/>
          </a:xfrm>
          <a:prstGeom prst="rect">
            <a:avLst/>
          </a:prstGeom>
          <a:solidFill>
            <a:schemeClr val="bg2">
              <a:lumMod val="90000"/>
            </a:schemeClr>
          </a:solidFill>
        </p:spPr>
        <p:txBody>
          <a:bodyPr wrap="square">
            <a:spAutoFit/>
          </a:bodyPr>
          <a:lstStyle/>
          <a:p>
            <a:pPr algn="ctr"/>
            <a:r>
              <a:rPr lang="pt-BR" sz="2800" b="1" dirty="0"/>
              <a:t>Unidade de Saúde da Família Zona Leste</a:t>
            </a:r>
            <a:endParaRPr lang="pt-BR" sz="28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541962">
            <a:off x="6632067" y="2856869"/>
            <a:ext cx="2796378" cy="27963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300355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9192" y="2347466"/>
            <a:ext cx="3493368" cy="34933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tângulo 3"/>
          <p:cNvSpPr/>
          <p:nvPr/>
        </p:nvSpPr>
        <p:spPr>
          <a:xfrm>
            <a:off x="0" y="224598"/>
            <a:ext cx="6300192" cy="523220"/>
          </a:xfrm>
          <a:prstGeom prst="rect">
            <a:avLst/>
          </a:prstGeom>
          <a:solidFill>
            <a:schemeClr val="bg2">
              <a:lumMod val="90000"/>
            </a:schemeClr>
          </a:solidFill>
        </p:spPr>
        <p:txBody>
          <a:bodyPr wrap="square">
            <a:spAutoFit/>
          </a:bodyPr>
          <a:lstStyle/>
          <a:p>
            <a:pPr algn="ctr"/>
            <a:r>
              <a:rPr lang="pt-BR" sz="2800" b="1" dirty="0"/>
              <a:t>Unidade de Saúde da Família Zona Leste</a:t>
            </a:r>
            <a:endParaRPr lang="pt-BR" sz="2800" dirty="0"/>
          </a:p>
        </p:txBody>
      </p:sp>
      <p:sp>
        <p:nvSpPr>
          <p:cNvPr id="35841" name="Rectangle 1"/>
          <p:cNvSpPr>
            <a:spLocks noChangeArrowheads="1"/>
          </p:cNvSpPr>
          <p:nvPr/>
        </p:nvSpPr>
        <p:spPr bwMode="auto">
          <a:xfrm>
            <a:off x="251519" y="2425452"/>
            <a:ext cx="6321163" cy="2308324"/>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pt-BR" sz="2400" b="1" dirty="0" smtClean="0">
                <a:solidFill>
                  <a:schemeClr val="bg2">
                    <a:lumMod val="50000"/>
                  </a:schemeClr>
                </a:solidFill>
                <a:ea typeface="Times New Roman" pitchFamily="18" charset="0"/>
                <a:cs typeface="Times New Roman" pitchFamily="18" charset="0"/>
              </a:rPr>
              <a:t>C</a:t>
            </a:r>
            <a:r>
              <a:rPr kumimoji="0" lang="pt-BR" sz="2400" b="1" i="0" u="none" strike="noStrike" cap="none" normalizeH="0" baseline="0" dirty="0" smtClean="0">
                <a:ln>
                  <a:noFill/>
                </a:ln>
                <a:solidFill>
                  <a:schemeClr val="bg2">
                    <a:lumMod val="50000"/>
                  </a:schemeClr>
                </a:solidFill>
                <a:effectLst/>
                <a:ea typeface="Times New Roman" pitchFamily="18" charset="0"/>
                <a:cs typeface="Times New Roman" pitchFamily="18" charset="0"/>
              </a:rPr>
              <a:t>uidado</a:t>
            </a:r>
            <a:r>
              <a:rPr kumimoji="0" lang="pt-BR" sz="2400" b="0" i="0" u="none" strike="noStrike" cap="none" normalizeH="0" baseline="0" dirty="0" smtClean="0">
                <a:ln>
                  <a:noFill/>
                </a:ln>
                <a:effectLst/>
                <a:ea typeface="Times New Roman" pitchFamily="18" charset="0"/>
                <a:cs typeface="Times New Roman" pitchFamily="18" charset="0"/>
              </a:rPr>
              <a:t> às gestantes;</a:t>
            </a:r>
          </a:p>
          <a:p>
            <a:pPr marL="0" marR="0" lvl="0" indent="0" algn="l" defTabSz="914400" rtl="0" eaLnBrk="0" fontAlgn="base" latinLnBrk="0" hangingPunct="0">
              <a:lnSpc>
                <a:spcPct val="100000"/>
              </a:lnSpc>
              <a:spcBef>
                <a:spcPct val="0"/>
              </a:spcBef>
              <a:spcAft>
                <a:spcPct val="0"/>
              </a:spcAft>
              <a:buClrTx/>
              <a:buSzTx/>
              <a:tabLst/>
            </a:pPr>
            <a:endParaRPr kumimoji="0" lang="pt-BR" sz="24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pt-BR" sz="2400" b="1" dirty="0" smtClean="0">
                <a:solidFill>
                  <a:schemeClr val="bg2">
                    <a:lumMod val="50000"/>
                  </a:schemeClr>
                </a:solidFill>
                <a:ea typeface="Times New Roman" pitchFamily="18" charset="0"/>
                <a:cs typeface="Times New Roman" pitchFamily="18" charset="0"/>
              </a:rPr>
              <a:t>D</a:t>
            </a:r>
            <a:r>
              <a:rPr kumimoji="0" lang="pt-BR" sz="2400" b="1" i="0" u="none" strike="noStrike" cap="none" normalizeH="0" baseline="0" dirty="0" smtClean="0">
                <a:ln>
                  <a:noFill/>
                </a:ln>
                <a:solidFill>
                  <a:schemeClr val="bg2">
                    <a:lumMod val="50000"/>
                  </a:schemeClr>
                </a:solidFill>
                <a:effectLst/>
                <a:ea typeface="Times New Roman" pitchFamily="18" charset="0"/>
                <a:cs typeface="Times New Roman" pitchFamily="18" charset="0"/>
              </a:rPr>
              <a:t>iagnóstico e tratamento </a:t>
            </a:r>
            <a:r>
              <a:rPr kumimoji="0" lang="pt-BR" sz="2400" b="0" i="0" u="none" strike="noStrike" cap="none" normalizeH="0" baseline="0" dirty="0" smtClean="0">
                <a:ln>
                  <a:noFill/>
                </a:ln>
                <a:effectLst/>
                <a:ea typeface="Times New Roman" pitchFamily="18" charset="0"/>
                <a:cs typeface="Times New Roman" pitchFamily="18" charset="0"/>
              </a:rPr>
              <a:t>de problemas clínicos;</a:t>
            </a:r>
          </a:p>
          <a:p>
            <a:pPr marL="0" marR="0" lvl="0" indent="0" algn="l" defTabSz="914400" rtl="0" eaLnBrk="0" fontAlgn="base" latinLnBrk="0" hangingPunct="0">
              <a:lnSpc>
                <a:spcPct val="100000"/>
              </a:lnSpc>
              <a:spcBef>
                <a:spcPct val="0"/>
              </a:spcBef>
              <a:spcAft>
                <a:spcPct val="0"/>
              </a:spcAft>
              <a:buClrTx/>
              <a:buSzTx/>
              <a:tabLst/>
            </a:pPr>
            <a:r>
              <a:rPr kumimoji="0" lang="pt-BR" sz="2400" b="0" i="0" u="none" strike="noStrike" cap="none" normalizeH="0" baseline="0" dirty="0" smtClean="0">
                <a:ln>
                  <a:noFill/>
                </a:ln>
                <a:effectLst/>
                <a:ea typeface="Times New Roman" pitchFamily="18" charset="0"/>
                <a:cs typeface="Times New Roman" pitchFamily="18" charset="0"/>
              </a:rPr>
              <a:t> </a:t>
            </a:r>
            <a:endParaRPr kumimoji="0" lang="pt-BR" sz="24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pt-BR" sz="2400" b="1" dirty="0" smtClean="0">
                <a:solidFill>
                  <a:schemeClr val="bg2">
                    <a:lumMod val="50000"/>
                  </a:schemeClr>
                </a:solidFill>
                <a:ea typeface="Times New Roman" pitchFamily="18" charset="0"/>
                <a:cs typeface="Times New Roman" pitchFamily="18" charset="0"/>
              </a:rPr>
              <a:t>D</a:t>
            </a:r>
            <a:r>
              <a:rPr kumimoji="0" lang="pt-BR" sz="2400" b="1" i="0" u="none" strike="noStrike" cap="none" normalizeH="0" baseline="0" dirty="0" smtClean="0">
                <a:ln>
                  <a:noFill/>
                </a:ln>
                <a:solidFill>
                  <a:schemeClr val="bg2">
                    <a:lumMod val="50000"/>
                  </a:schemeClr>
                </a:solidFill>
                <a:effectLst/>
                <a:ea typeface="Times New Roman" pitchFamily="18" charset="0"/>
                <a:cs typeface="Times New Roman" pitchFamily="18" charset="0"/>
              </a:rPr>
              <a:t>iagnóstico e controle </a:t>
            </a:r>
            <a:r>
              <a:rPr kumimoji="0" lang="pt-BR" sz="2400" b="0" i="0" u="none" strike="noStrike" cap="none" normalizeH="0" baseline="0" dirty="0" smtClean="0">
                <a:ln>
                  <a:noFill/>
                </a:ln>
                <a:effectLst/>
                <a:ea typeface="Times New Roman" pitchFamily="18" charset="0"/>
                <a:cs typeface="Times New Roman" pitchFamily="18" charset="0"/>
              </a:rPr>
              <a:t>dos cânceres do colo de útero e mama; </a:t>
            </a:r>
          </a:p>
        </p:txBody>
      </p:sp>
      <p:sp>
        <p:nvSpPr>
          <p:cNvPr id="5" name="Retângulo 4"/>
          <p:cNvSpPr/>
          <p:nvPr/>
        </p:nvSpPr>
        <p:spPr>
          <a:xfrm>
            <a:off x="2822837" y="1057300"/>
            <a:ext cx="6300192" cy="523220"/>
          </a:xfrm>
          <a:prstGeom prst="rect">
            <a:avLst/>
          </a:prstGeom>
          <a:solidFill>
            <a:schemeClr val="bg2">
              <a:lumMod val="90000"/>
            </a:schemeClr>
          </a:solidFill>
        </p:spPr>
        <p:txBody>
          <a:bodyPr wrap="square">
            <a:spAutoFit/>
          </a:bodyPr>
          <a:lstStyle/>
          <a:p>
            <a:pPr algn="ctr"/>
            <a:r>
              <a:rPr lang="pt-BR" sz="2800" b="1" dirty="0" err="1" smtClean="0"/>
              <a:t>Pré</a:t>
            </a:r>
            <a:r>
              <a:rPr lang="pt-BR" sz="2800" b="1" dirty="0" smtClean="0"/>
              <a:t> Natal e Puerpério</a:t>
            </a:r>
            <a:endParaRPr lang="pt-BR" sz="2800" dirty="0"/>
          </a:p>
        </p:txBody>
      </p:sp>
    </p:spTree>
    <p:extLst>
      <p:ext uri="{BB962C8B-B14F-4D97-AF65-F5344CB8AC3E}">
        <p14:creationId xmlns:p14="http://schemas.microsoft.com/office/powerpoint/2010/main" xmlns="" val="10210448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t1.gstatic.com/images?q=tbn:ANd9GcSD8cQw7x6QjgCA023CoWEvASMPGRbrg_VIWbuZRTTQLJbi_sLq"/>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6136" y="1489348"/>
            <a:ext cx="3326893" cy="422565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tângulo 3"/>
          <p:cNvSpPr/>
          <p:nvPr/>
        </p:nvSpPr>
        <p:spPr>
          <a:xfrm>
            <a:off x="0" y="224598"/>
            <a:ext cx="6300192" cy="523220"/>
          </a:xfrm>
          <a:prstGeom prst="rect">
            <a:avLst/>
          </a:prstGeom>
          <a:solidFill>
            <a:schemeClr val="bg2">
              <a:lumMod val="90000"/>
            </a:schemeClr>
          </a:solidFill>
        </p:spPr>
        <p:txBody>
          <a:bodyPr wrap="square">
            <a:spAutoFit/>
          </a:bodyPr>
          <a:lstStyle/>
          <a:p>
            <a:pPr algn="ctr"/>
            <a:r>
              <a:rPr lang="pt-BR" sz="2800" b="1" dirty="0"/>
              <a:t>Unidade de Saúde da Família Zona Leste</a:t>
            </a:r>
            <a:endParaRPr lang="pt-BR" sz="2800" dirty="0"/>
          </a:p>
        </p:txBody>
      </p:sp>
      <p:sp>
        <p:nvSpPr>
          <p:cNvPr id="35841" name="Rectangle 1"/>
          <p:cNvSpPr>
            <a:spLocks noChangeArrowheads="1"/>
          </p:cNvSpPr>
          <p:nvPr/>
        </p:nvSpPr>
        <p:spPr bwMode="auto">
          <a:xfrm>
            <a:off x="179512" y="2569468"/>
            <a:ext cx="5364088" cy="1938992"/>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pt-BR" sz="2400" b="1" i="0" u="none" strike="noStrike" cap="none" normalizeH="0" baseline="0" dirty="0" smtClean="0">
                <a:ln>
                  <a:noFill/>
                </a:ln>
                <a:solidFill>
                  <a:schemeClr val="bg2">
                    <a:lumMod val="50000"/>
                  </a:schemeClr>
                </a:solidFill>
                <a:effectLst/>
                <a:ea typeface="Times New Roman" pitchFamily="18" charset="0"/>
                <a:cs typeface="Times New Roman" pitchFamily="18" charset="0"/>
              </a:rPr>
              <a:t>Promoção</a:t>
            </a:r>
            <a:r>
              <a:rPr kumimoji="0" lang="pt-BR" sz="2400" b="0" i="0" u="none" strike="noStrike" cap="none" normalizeH="0" baseline="0" dirty="0" smtClean="0">
                <a:ln>
                  <a:noFill/>
                </a:ln>
                <a:effectLst/>
                <a:ea typeface="Times New Roman" pitchFamily="18" charset="0"/>
                <a:cs typeface="Times New Roman" pitchFamily="18" charset="0"/>
              </a:rPr>
              <a:t> do aleitamento materno, de hábitos alimentares saudáveis, da atividade física, da saúde bucal e mental;</a:t>
            </a:r>
          </a:p>
          <a:p>
            <a:pPr marL="0" marR="0" lvl="0" indent="0" algn="l" defTabSz="914400" rtl="0" eaLnBrk="0" fontAlgn="base" latinLnBrk="0" hangingPunct="0">
              <a:lnSpc>
                <a:spcPct val="100000"/>
              </a:lnSpc>
              <a:spcBef>
                <a:spcPct val="0"/>
              </a:spcBef>
              <a:spcAft>
                <a:spcPct val="0"/>
              </a:spcAft>
              <a:buClrTx/>
              <a:buSzTx/>
              <a:tabLst/>
            </a:pPr>
            <a:endParaRPr kumimoji="0" lang="pt-BR" sz="2400" b="0" i="0" u="none" strike="noStrike" cap="none" normalizeH="0" baseline="0" dirty="0" smtClean="0">
              <a:ln>
                <a:noFill/>
              </a:ln>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pt-BR" sz="2400" b="1" dirty="0" smtClean="0">
                <a:solidFill>
                  <a:schemeClr val="bg2">
                    <a:lumMod val="50000"/>
                  </a:schemeClr>
                </a:solidFill>
                <a:cs typeface="Times New Roman" pitchFamily="18" charset="0"/>
              </a:rPr>
              <a:t>Consultas</a:t>
            </a:r>
            <a:r>
              <a:rPr lang="pt-BR" sz="2400" dirty="0" smtClean="0">
                <a:cs typeface="Times New Roman" pitchFamily="18" charset="0"/>
              </a:rPr>
              <a:t> pós-parto. </a:t>
            </a:r>
          </a:p>
        </p:txBody>
      </p:sp>
      <p:sp>
        <p:nvSpPr>
          <p:cNvPr id="5" name="Retângulo 4"/>
          <p:cNvSpPr/>
          <p:nvPr/>
        </p:nvSpPr>
        <p:spPr>
          <a:xfrm>
            <a:off x="2822837" y="1057300"/>
            <a:ext cx="6300192" cy="523220"/>
          </a:xfrm>
          <a:prstGeom prst="rect">
            <a:avLst/>
          </a:prstGeom>
          <a:solidFill>
            <a:schemeClr val="bg2">
              <a:lumMod val="90000"/>
            </a:schemeClr>
          </a:solidFill>
        </p:spPr>
        <p:txBody>
          <a:bodyPr wrap="square">
            <a:spAutoFit/>
          </a:bodyPr>
          <a:lstStyle/>
          <a:p>
            <a:pPr algn="ctr"/>
            <a:r>
              <a:rPr lang="pt-BR" sz="2800" b="1" dirty="0" err="1" smtClean="0"/>
              <a:t>Pré</a:t>
            </a:r>
            <a:r>
              <a:rPr lang="pt-BR" sz="2800" b="1" dirty="0" smtClean="0"/>
              <a:t> Natal e Puerpério</a:t>
            </a:r>
            <a:endParaRPr lang="pt-BR" sz="2800" dirty="0"/>
          </a:p>
        </p:txBody>
      </p:sp>
    </p:spTree>
    <p:extLst>
      <p:ext uri="{BB962C8B-B14F-4D97-AF65-F5344CB8AC3E}">
        <p14:creationId xmlns:p14="http://schemas.microsoft.com/office/powerpoint/2010/main" xmlns="" val="4497769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72933" y="1580520"/>
            <a:ext cx="3183593" cy="41234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tângulo 3"/>
          <p:cNvSpPr/>
          <p:nvPr/>
        </p:nvSpPr>
        <p:spPr>
          <a:xfrm>
            <a:off x="0" y="224598"/>
            <a:ext cx="6300192" cy="523220"/>
          </a:xfrm>
          <a:prstGeom prst="rect">
            <a:avLst/>
          </a:prstGeom>
          <a:solidFill>
            <a:schemeClr val="bg2">
              <a:lumMod val="90000"/>
            </a:schemeClr>
          </a:solidFill>
        </p:spPr>
        <p:txBody>
          <a:bodyPr wrap="square">
            <a:spAutoFit/>
          </a:bodyPr>
          <a:lstStyle/>
          <a:p>
            <a:pPr algn="ctr"/>
            <a:r>
              <a:rPr lang="pt-BR" sz="2800" b="1" dirty="0"/>
              <a:t>Unidade de Saúde da Família Zona Leste</a:t>
            </a:r>
            <a:endParaRPr lang="pt-BR" sz="2800" dirty="0"/>
          </a:p>
        </p:txBody>
      </p:sp>
      <p:sp>
        <p:nvSpPr>
          <p:cNvPr id="5" name="Retângulo 4"/>
          <p:cNvSpPr/>
          <p:nvPr/>
        </p:nvSpPr>
        <p:spPr>
          <a:xfrm>
            <a:off x="2822837" y="1057300"/>
            <a:ext cx="6300192" cy="523220"/>
          </a:xfrm>
          <a:prstGeom prst="rect">
            <a:avLst/>
          </a:prstGeom>
          <a:solidFill>
            <a:schemeClr val="bg2">
              <a:lumMod val="90000"/>
            </a:schemeClr>
          </a:solidFill>
        </p:spPr>
        <p:txBody>
          <a:bodyPr wrap="square">
            <a:spAutoFit/>
          </a:bodyPr>
          <a:lstStyle/>
          <a:p>
            <a:pPr algn="ctr"/>
            <a:r>
              <a:rPr lang="pt-BR" sz="2800" b="1" dirty="0" smtClean="0"/>
              <a:t>Justificativa</a:t>
            </a:r>
            <a:endParaRPr lang="pt-BR" sz="2800" dirty="0"/>
          </a:p>
        </p:txBody>
      </p:sp>
      <p:sp>
        <p:nvSpPr>
          <p:cNvPr id="2" name="Retângulo 1"/>
          <p:cNvSpPr/>
          <p:nvPr/>
        </p:nvSpPr>
        <p:spPr>
          <a:xfrm>
            <a:off x="179512" y="2497460"/>
            <a:ext cx="6120680" cy="1938992"/>
          </a:xfrm>
          <a:prstGeom prst="rect">
            <a:avLst/>
          </a:prstGeom>
          <a:ln>
            <a:solidFill>
              <a:schemeClr val="tx1"/>
            </a:solidFill>
          </a:ln>
        </p:spPr>
        <p:txBody>
          <a:bodyPr wrap="square">
            <a:spAutoFit/>
          </a:bodyPr>
          <a:lstStyle/>
          <a:p>
            <a:pPr algn="ctr"/>
            <a:r>
              <a:rPr lang="pt-BR" sz="2400" b="1" dirty="0" smtClean="0">
                <a:solidFill>
                  <a:schemeClr val="bg2">
                    <a:lumMod val="50000"/>
                  </a:schemeClr>
                </a:solidFill>
              </a:rPr>
              <a:t>Baixa </a:t>
            </a:r>
            <a:r>
              <a:rPr lang="pt-BR" sz="2400" b="1" dirty="0">
                <a:solidFill>
                  <a:schemeClr val="bg2">
                    <a:lumMod val="50000"/>
                  </a:schemeClr>
                </a:solidFill>
              </a:rPr>
              <a:t>adesão </a:t>
            </a:r>
            <a:r>
              <a:rPr lang="pt-BR" sz="2400" dirty="0"/>
              <a:t>a procura do serviço nos primeiros três meses de gestação </a:t>
            </a:r>
            <a:endParaRPr lang="pt-BR" sz="2400" dirty="0" smtClean="0"/>
          </a:p>
          <a:p>
            <a:pPr algn="ctr"/>
            <a:r>
              <a:rPr lang="pt-BR" sz="2400" b="1" dirty="0" smtClean="0">
                <a:solidFill>
                  <a:schemeClr val="bg2">
                    <a:lumMod val="50000"/>
                  </a:schemeClr>
                </a:solidFill>
              </a:rPr>
              <a:t>Falta de assiduidade</a:t>
            </a:r>
            <a:r>
              <a:rPr lang="pt-BR" sz="2400" dirty="0" smtClean="0"/>
              <a:t>  </a:t>
            </a:r>
            <a:r>
              <a:rPr lang="pt-BR" sz="2400" dirty="0"/>
              <a:t>em 4 a 6 </a:t>
            </a:r>
            <a:r>
              <a:rPr lang="pt-BR" sz="2400" dirty="0" smtClean="0"/>
              <a:t>consultas</a:t>
            </a:r>
          </a:p>
          <a:p>
            <a:pPr lvl="0" algn="ctr"/>
            <a:r>
              <a:rPr lang="pt-BR" sz="2400" b="1" dirty="0" smtClean="0">
                <a:solidFill>
                  <a:schemeClr val="bg2">
                    <a:lumMod val="50000"/>
                  </a:schemeClr>
                </a:solidFill>
              </a:rPr>
              <a:t>Indisponibilidade </a:t>
            </a:r>
            <a:r>
              <a:rPr lang="pt-BR" sz="2400" dirty="0" smtClean="0"/>
              <a:t>de exames </a:t>
            </a:r>
            <a:r>
              <a:rPr lang="pt-BR" sz="2400" dirty="0"/>
              <a:t>mais </a:t>
            </a:r>
            <a:r>
              <a:rPr lang="pt-BR" sz="2400" dirty="0" smtClean="0"/>
              <a:t>específicos</a:t>
            </a:r>
          </a:p>
          <a:p>
            <a:pPr algn="ctr"/>
            <a:r>
              <a:rPr lang="pt-BR" sz="2400" b="1" dirty="0" smtClean="0">
                <a:solidFill>
                  <a:schemeClr val="bg2">
                    <a:lumMod val="50000"/>
                  </a:schemeClr>
                </a:solidFill>
              </a:rPr>
              <a:t>Ausência</a:t>
            </a:r>
            <a:r>
              <a:rPr lang="pt-BR" sz="2400" dirty="0" smtClean="0"/>
              <a:t> </a:t>
            </a:r>
            <a:r>
              <a:rPr lang="pt-BR" sz="2400" dirty="0"/>
              <a:t>de </a:t>
            </a:r>
            <a:r>
              <a:rPr lang="pt-BR" sz="2400" dirty="0" smtClean="0"/>
              <a:t>maternidade</a:t>
            </a:r>
            <a:endParaRPr lang="pt-BR" sz="2400" dirty="0"/>
          </a:p>
        </p:txBody>
      </p:sp>
    </p:spTree>
    <p:extLst>
      <p:ext uri="{BB962C8B-B14F-4D97-AF65-F5344CB8AC3E}">
        <p14:creationId xmlns:p14="http://schemas.microsoft.com/office/powerpoint/2010/main" xmlns="" val="10210448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553244"/>
            <a:ext cx="6188224" cy="480053"/>
          </a:xfrm>
          <a:solidFill>
            <a:schemeClr val="bg2">
              <a:lumMod val="90000"/>
            </a:schemeClr>
          </a:solidFill>
        </p:spPr>
        <p:txBody>
          <a:bodyPr>
            <a:normAutofit fontScale="90000"/>
          </a:bodyPr>
          <a:lstStyle/>
          <a:p>
            <a:r>
              <a:rPr lang="pt-BR" dirty="0" smtClean="0">
                <a:latin typeface="Arial" pitchFamily="34" charset="0"/>
                <a:cs typeface="Arial" pitchFamily="34" charset="0"/>
              </a:rPr>
              <a:t>Objetivo Geral</a:t>
            </a:r>
            <a:endParaRPr lang="pt-BR" dirty="0">
              <a:latin typeface="Arial" pitchFamily="34" charset="0"/>
              <a:cs typeface="Arial"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2535" y="3513695"/>
            <a:ext cx="4320480" cy="218693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ubtítulo 2"/>
          <p:cNvSpPr>
            <a:spLocks noGrp="1"/>
          </p:cNvSpPr>
          <p:nvPr>
            <p:ph type="subTitle" idx="1"/>
          </p:nvPr>
        </p:nvSpPr>
        <p:spPr>
          <a:xfrm>
            <a:off x="1907704" y="1921396"/>
            <a:ext cx="6552728" cy="1860207"/>
          </a:xfrm>
        </p:spPr>
        <p:txBody>
          <a:bodyPr>
            <a:normAutofit/>
          </a:bodyPr>
          <a:lstStyle/>
          <a:p>
            <a:r>
              <a:rPr lang="pt-BR" sz="2800" b="1" dirty="0" smtClean="0">
                <a:solidFill>
                  <a:schemeClr val="bg2">
                    <a:lumMod val="50000"/>
                  </a:schemeClr>
                </a:solidFill>
                <a:latin typeface="Arial" pitchFamily="34" charset="0"/>
                <a:cs typeface="Arial" pitchFamily="34" charset="0"/>
              </a:rPr>
              <a:t>Melhorar a </a:t>
            </a:r>
            <a:r>
              <a:rPr lang="pt-BR" sz="2800" b="1" dirty="0">
                <a:solidFill>
                  <a:schemeClr val="bg2">
                    <a:lumMod val="50000"/>
                  </a:schemeClr>
                </a:solidFill>
                <a:latin typeface="Arial" pitchFamily="34" charset="0"/>
                <a:cs typeface="Arial" pitchFamily="34" charset="0"/>
              </a:rPr>
              <a:t>Atenção </a:t>
            </a:r>
            <a:r>
              <a:rPr lang="pt-BR" sz="2800" b="0" dirty="0">
                <a:solidFill>
                  <a:schemeClr val="tx1"/>
                </a:solidFill>
                <a:latin typeface="Arial" pitchFamily="34" charset="0"/>
                <a:cs typeface="Arial" pitchFamily="34" charset="0"/>
              </a:rPr>
              <a:t>ao Pré-Natal e Puerpério da Unidade de Saúde da Família Zona Leste do município de Central/</a:t>
            </a:r>
            <a:r>
              <a:rPr lang="pt-BR" sz="2800" b="0" dirty="0" err="1">
                <a:solidFill>
                  <a:schemeClr val="tx1"/>
                </a:solidFill>
                <a:latin typeface="Arial" pitchFamily="34" charset="0"/>
                <a:cs typeface="Arial" pitchFamily="34" charset="0"/>
              </a:rPr>
              <a:t>Ba</a:t>
            </a:r>
            <a:r>
              <a:rPr lang="pt-BR" sz="2800" b="0" dirty="0">
                <a:solidFill>
                  <a:schemeClr val="tx1"/>
                </a:solidFill>
                <a:latin typeface="Arial" pitchFamily="34" charset="0"/>
                <a:cs typeface="Arial" pitchFamily="34" charset="0"/>
              </a:rPr>
              <a:t>.</a:t>
            </a:r>
          </a:p>
          <a:p>
            <a:endParaRPr lang="pt-BR"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980</TotalTime>
  <Words>3137</Words>
  <Application>Microsoft Office PowerPoint</Application>
  <PresentationFormat>Apresentação na tela (16:10)</PresentationFormat>
  <Paragraphs>214</Paragraphs>
  <Slides>33</Slides>
  <Notes>28</Notes>
  <HiddenSlides>0</HiddenSlides>
  <MMClips>0</MMClips>
  <ScaleCrop>false</ScaleCrop>
  <HeadingPairs>
    <vt:vector size="4" baseType="variant">
      <vt:variant>
        <vt:lpstr>Tema</vt:lpstr>
      </vt:variant>
      <vt:variant>
        <vt:i4>1</vt:i4>
      </vt:variant>
      <vt:variant>
        <vt:lpstr>Títulos de slides</vt:lpstr>
      </vt:variant>
      <vt:variant>
        <vt:i4>33</vt:i4>
      </vt:variant>
    </vt:vector>
  </HeadingPairs>
  <TitlesOfParts>
    <vt:vector size="34" baseType="lpstr">
      <vt:lpstr>Tema do Office</vt:lpstr>
      <vt:lpstr>Melhoria da atenção ao Pré-natal e Puerpério na Unidade de Saúde da Família Zona Leste do município de Central-Bahia</vt:lpstr>
      <vt:lpstr>Slide 2</vt:lpstr>
      <vt:lpstr>Slide 3</vt:lpstr>
      <vt:lpstr>Slide 4</vt:lpstr>
      <vt:lpstr>Slide 5</vt:lpstr>
      <vt:lpstr>Slide 6</vt:lpstr>
      <vt:lpstr>Slide 7</vt:lpstr>
      <vt:lpstr>Slide 8</vt:lpstr>
      <vt:lpstr>Objetivo Geral</vt:lpstr>
      <vt:lpstr>Objetivos Específicos</vt:lpstr>
      <vt:lpstr>Metodologia</vt:lpstr>
      <vt:lpstr>Resultados</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Discussão</vt:lpstr>
      <vt:lpstr>Discussão</vt:lpstr>
      <vt:lpstr>Conclusão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Introdução</dc:title>
  <dc:creator>PC</dc:creator>
  <cp:lastModifiedBy>PC</cp:lastModifiedBy>
  <cp:revision>87</cp:revision>
  <dcterms:created xsi:type="dcterms:W3CDTF">2013-08-09T03:51:49Z</dcterms:created>
  <dcterms:modified xsi:type="dcterms:W3CDTF">2013-09-09T22:30:50Z</dcterms:modified>
</cp:coreProperties>
</file>