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344" r:id="rId9"/>
    <p:sldId id="267" r:id="rId10"/>
    <p:sldId id="354" r:id="rId11"/>
    <p:sldId id="355" r:id="rId12"/>
    <p:sldId id="270" r:id="rId13"/>
    <p:sldId id="356" r:id="rId14"/>
    <p:sldId id="271" r:id="rId15"/>
    <p:sldId id="273" r:id="rId16"/>
    <p:sldId id="333" r:id="rId17"/>
    <p:sldId id="281" r:id="rId18"/>
    <p:sldId id="345" r:id="rId19"/>
    <p:sldId id="341" r:id="rId20"/>
    <p:sldId id="324" r:id="rId21"/>
    <p:sldId id="285" r:id="rId22"/>
    <p:sldId id="325" r:id="rId23"/>
    <p:sldId id="287" r:id="rId24"/>
    <p:sldId id="363" r:id="rId25"/>
    <p:sldId id="291" r:id="rId26"/>
    <p:sldId id="293" r:id="rId27"/>
    <p:sldId id="359" r:id="rId28"/>
    <p:sldId id="360" r:id="rId29"/>
    <p:sldId id="361" r:id="rId30"/>
    <p:sldId id="364" r:id="rId31"/>
    <p:sldId id="362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93B948A7-FE92-4399-9D90-809E07507DAC}">
          <p14:sldIdLst>
            <p14:sldId id="256"/>
            <p14:sldId id="258"/>
            <p14:sldId id="259"/>
            <p14:sldId id="260"/>
            <p14:sldId id="261"/>
            <p14:sldId id="263"/>
            <p14:sldId id="265"/>
            <p14:sldId id="344"/>
            <p14:sldId id="267"/>
            <p14:sldId id="354"/>
            <p14:sldId id="355"/>
            <p14:sldId id="270"/>
            <p14:sldId id="356"/>
            <p14:sldId id="271"/>
            <p14:sldId id="273"/>
            <p14:sldId id="333"/>
            <p14:sldId id="281"/>
            <p14:sldId id="345"/>
            <p14:sldId id="341"/>
            <p14:sldId id="324"/>
            <p14:sldId id="285"/>
            <p14:sldId id="325"/>
            <p14:sldId id="287"/>
            <p14:sldId id="363"/>
            <p14:sldId id="291"/>
            <p14:sldId id="293"/>
            <p14:sldId id="359"/>
            <p14:sldId id="360"/>
            <p14:sldId id="361"/>
            <p14:sldId id="364"/>
            <p14:sldId id="362"/>
          </p14:sldIdLst>
        </p14:section>
        <p14:section name="Seção sem Título" id="{FD93CA8B-0AC2-4587-BE48-4972B7F8A15E}">
          <p14:sldIdLst/>
        </p14:section>
        <p14:section name="Seção sem Título" id="{DDB869BF-5887-4E24-9DCE-810BA33271A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1023" autoAdjust="0"/>
  </p:normalViewPr>
  <p:slideViewPr>
    <p:cSldViewPr snapToGrid="0">
      <p:cViewPr>
        <p:scale>
          <a:sx n="74" d="100"/>
          <a:sy n="74" d="100"/>
        </p:scale>
        <p:origin x="-288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&#170;!\Desktop\Dr&#170;!\Documents\curso%20especializacion%20actual\unidad%203\semana%2015\Coleta%20de%20dados%20HAS%20e%20DM-Maria.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&#170;!\Desktop\Dr&#170;!\Documents\curso%20especializacion%20actual\unidad%203\semana%2015\Coleta%20de%20dados%20HAS%20e%20DM-Maria.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&#170;!\Desktop\Dr&#170;!\Documents\curso%20especializacion%20actual\unidad%203\Coleta%20de%20dados%20HAS%20e%20DM-Maria.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&#170;!\Desktop\Dr&#170;!\Documents\curso%20especializacion%20actual\unidad%203\Coleta%20de%20dados%20HAS%20e%20DM-Maria.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&#170;!\Desktop\Dr&#170;!\Documents\curso%20especializacion%20actual\unidad%203\Coleta%20de%20dados%20HAS%20e%20DM-Maria.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&#170;!\Desktop\Dr&#170;!\Documents\curso%20especializacion%20actual\unidad%203\semana%2015\Coleta%20de%20dados%20HAS%20e%20DM-Maria.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&#170;!\Desktop\Dr&#170;!\Documents\curso%20especializacion%20actual\unidad%203\semana%2015\Coleta%20de%20dados%20HAS%20e%20DM-Maria.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0.39386792452830188</c:v>
                </c:pt>
                <c:pt idx="1">
                  <c:v>0.55424528301886966</c:v>
                </c:pt>
                <c:pt idx="2">
                  <c:v>0.66273584905660465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08320"/>
        <c:axId val="41609856"/>
      </c:barChart>
      <c:catAx>
        <c:axId val="4160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1609856"/>
        <c:crosses val="autoZero"/>
        <c:auto val="1"/>
        <c:lblAlgn val="ctr"/>
        <c:lblOffset val="100"/>
        <c:noMultiLvlLbl val="0"/>
      </c:catAx>
      <c:valAx>
        <c:axId val="4160985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1608320"/>
        <c:crosses val="autoZero"/>
        <c:crossBetween val="between"/>
        <c:majorUnit val="0.1"/>
        <c:minorUnit val="0.1"/>
      </c:valAx>
    </c:plotArea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0.59047619047619049</c:v>
                </c:pt>
                <c:pt idx="1">
                  <c:v>0.77142857142857646</c:v>
                </c:pt>
                <c:pt idx="2">
                  <c:v>0.92380952380952464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01120"/>
        <c:axId val="45319296"/>
      </c:barChart>
      <c:catAx>
        <c:axId val="4530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319296"/>
        <c:crosses val="autoZero"/>
        <c:auto val="1"/>
        <c:lblAlgn val="ctr"/>
        <c:lblOffset val="100"/>
        <c:noMultiLvlLbl val="0"/>
      </c:catAx>
      <c:valAx>
        <c:axId val="453192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3011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0.89820359281437123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64064"/>
        <c:axId val="64265600"/>
      </c:barChart>
      <c:catAx>
        <c:axId val="6426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65600"/>
        <c:crosses val="autoZero"/>
        <c:auto val="1"/>
        <c:lblAlgn val="ctr"/>
        <c:lblOffset val="100"/>
        <c:noMultiLvlLbl val="0"/>
      </c:catAx>
      <c:valAx>
        <c:axId val="642656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64064"/>
        <c:crosses val="autoZero"/>
        <c:crossBetween val="between"/>
        <c:majorUnit val="0.1"/>
        <c:minorUnit val="1.00000000000000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0.9193548387096776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182016"/>
        <c:axId val="68183552"/>
      </c:barChart>
      <c:catAx>
        <c:axId val="6818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183552"/>
        <c:crosses val="autoZero"/>
        <c:auto val="1"/>
        <c:lblAlgn val="ctr"/>
        <c:lblOffset val="100"/>
        <c:noMultiLvlLbl val="0"/>
      </c:catAx>
      <c:valAx>
        <c:axId val="681835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1820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     </a:t>
            </a:r>
          </a:p>
        </c:rich>
      </c:tx>
      <c:layout>
        <c:manualLayout>
          <c:xMode val="edge"/>
          <c:yMode val="edge"/>
          <c:x val="0.19191919191919224"/>
          <c:y val="1.7985611510791366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0.98802395209580862</c:v>
                </c:pt>
                <c:pt idx="1">
                  <c:v>0.99145299145299026</c:v>
                </c:pt>
                <c:pt idx="2">
                  <c:v>0.99288256227758009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220800"/>
        <c:axId val="68222336"/>
      </c:barChart>
      <c:catAx>
        <c:axId val="6822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222336"/>
        <c:crossesAt val="0"/>
        <c:auto val="1"/>
        <c:lblAlgn val="ctr"/>
        <c:lblOffset val="100"/>
        <c:noMultiLvlLbl val="0"/>
      </c:catAx>
      <c:valAx>
        <c:axId val="682223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2208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04544"/>
        <c:axId val="45406080"/>
      </c:barChart>
      <c:catAx>
        <c:axId val="4540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406080"/>
        <c:crosses val="autoZero"/>
        <c:auto val="1"/>
        <c:lblAlgn val="ctr"/>
        <c:lblOffset val="100"/>
        <c:noMultiLvlLbl val="0"/>
      </c:catAx>
      <c:valAx>
        <c:axId val="454060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4045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Indicadores!$T$32:$V$32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51232"/>
        <c:axId val="80765312"/>
      </c:barChart>
      <c:catAx>
        <c:axId val="8075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765312"/>
        <c:crosses val="autoZero"/>
        <c:auto val="1"/>
        <c:lblAlgn val="ctr"/>
        <c:lblOffset val="100"/>
        <c:noMultiLvlLbl val="0"/>
      </c:catAx>
      <c:valAx>
        <c:axId val="807653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7512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D3760-96BB-42C0-9A73-81EE8A755467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4C61C-89CA-4E83-BB09-C0C8681228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72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4C61C-89CA-4E83-BB09-C0C8681228A3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28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80532" y="5462577"/>
            <a:ext cx="8915399" cy="112694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</a:t>
            </a:r>
            <a:r>
              <a:rPr lang="pt-BR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Caridad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Pérez Reina</a:t>
            </a:r>
          </a:p>
          <a:p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Aline Gomes de Oliveira Nascimento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452884" y="442153"/>
            <a:ext cx="6114197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UNIVERSIDADE ABERTA DO SUS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UNIVERSIDADE FEDERAL DE PELOTAS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Especialização em Saúde da Família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Modalidade a Distância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337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778490" y="480059"/>
            <a:ext cx="11049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83390" y="1628398"/>
            <a:ext cx="8884693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/>
              <a:t>MELHORIA DA ATENÇÃO AOS HIPERTENSOS E DIABÉTICOS NA UBS-ESF NUMERO 4, VERA CRUZ/RN.</a:t>
            </a:r>
            <a:endParaRPr lang="pt-BR" sz="3200" dirty="0" smtClean="0"/>
          </a:p>
          <a:p>
            <a:pPr algn="ctr"/>
            <a:r>
              <a:rPr lang="pt-BR" sz="3200" b="1" dirty="0"/>
              <a:t> 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8572" y="624111"/>
            <a:ext cx="10416040" cy="1828804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Ampliar a cobertura a hipertensos 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Cadastrar 50% dos hipertensos da área de abrangência no Programa de Atenção à Hipertensão Arterial UBS – Equipe Saúde da Família número 4, Vera Cruz, RN.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2830286" y="3040743"/>
          <a:ext cx="6487886" cy="3599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538512" y="2183564"/>
            <a:ext cx="9085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Cobertura do programa de atenção ao  hipertenso na UBS - Equipe de Saúde da Família número 4, Vera Cruz-RN.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4630" y="624110"/>
            <a:ext cx="9849982" cy="1436919"/>
          </a:xfrm>
        </p:spPr>
        <p:txBody>
          <a:bodyPr>
            <a:normAutofit fontScale="90000"/>
          </a:bodyPr>
          <a:lstStyle/>
          <a:p>
            <a:r>
              <a:rPr lang="pt-BR" sz="3100" dirty="0" smtClean="0">
                <a:latin typeface="Arial" pitchFamily="34" charset="0"/>
                <a:cs typeface="Arial" pitchFamily="34" charset="0"/>
              </a:rPr>
              <a:t>Meta 1.2: Cadastrar 40% dos diabéticos da área de abrangência no Programa de Atenção à HAS e à DM na UBS - ESF número 4, Vera Cruz-RN.</a:t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3294743" y="2975430"/>
          <a:ext cx="6008913" cy="343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96687" y="2011898"/>
            <a:ext cx="104793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4663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Cobertura do programa de atenção ao  diabético na Unidade Básica de Saúde. Equipe de Saúde da Família número 4, Vera Cruz-RN.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0011" y="360608"/>
            <a:ext cx="10364610" cy="6104586"/>
          </a:xfrm>
        </p:spPr>
        <p:txBody>
          <a:bodyPr>
            <a:noAutofit/>
          </a:bodyPr>
          <a:lstStyle/>
          <a:p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i="1" dirty="0">
                <a:latin typeface="Arial" pitchFamily="34" charset="0"/>
                <a:cs typeface="Arial" pitchFamily="34" charset="0"/>
              </a:rPr>
              <a:t>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Melhorar a qualidade da atenção aos hipertensos </a:t>
            </a: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2.3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100% dos hipertensos a realização de exames complementares em dia de acordo com o protocolo.  </a:t>
            </a:r>
          </a:p>
          <a:p>
            <a:pPr marL="0" indent="53975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53975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Proporção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hipertensos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exames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complementares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acordo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com 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protocolo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53975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pt-BR" alt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53975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endParaRPr lang="pt-BR" alt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E78712"/>
              </a:buClr>
            </a:pPr>
            <a:endParaRPr lang="pt-BR" sz="24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7092122"/>
              </p:ext>
            </p:extLst>
          </p:nvPr>
        </p:nvGraphicFramePr>
        <p:xfrm>
          <a:off x="1902600" y="2791239"/>
          <a:ext cx="8605743" cy="3667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5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32114" y="174171"/>
            <a:ext cx="10363200" cy="501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t-BR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Melhorar a qualidade da atenção aos diabéticos </a:t>
            </a:r>
          </a:p>
          <a:p>
            <a:pPr algn="just">
              <a:lnSpc>
                <a:spcPct val="12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2.4.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a 100% dos diabéticos a realização de exames complementares em dia de acordo com o protocolo.</a:t>
            </a: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000" algn="ctr">
              <a:lnSpc>
                <a:spcPct val="120000"/>
              </a:lnSpc>
            </a:pPr>
            <a:r>
              <a:rPr lang="pt-BR" alt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Proporção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diabéticos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exames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complementares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acordo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com 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protocolo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000">
              <a:lnSpc>
                <a:spcPct val="120000"/>
              </a:lnSpc>
            </a:pPr>
            <a:r>
              <a:rPr lang="pt-BR" altLang="pt-BR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</a:p>
          <a:p>
            <a:pPr lvl="0" indent="-342000" algn="just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03902831"/>
              </p:ext>
            </p:extLst>
          </p:nvPr>
        </p:nvGraphicFramePr>
        <p:xfrm>
          <a:off x="2511380" y="2931886"/>
          <a:ext cx="7227706" cy="3573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9493" y="177421"/>
            <a:ext cx="10240433" cy="6277970"/>
          </a:xfrm>
        </p:spPr>
        <p:txBody>
          <a:bodyPr>
            <a:normAutofit fontScale="92500" lnSpcReduction="20000"/>
          </a:bodyPr>
          <a:lstStyle/>
          <a:p>
            <a:r>
              <a:rPr lang="pt-BR" sz="2800" i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qualidade da atenção aos hipertensos </a:t>
            </a:r>
          </a:p>
          <a:p>
            <a:pPr>
              <a:lnSpc>
                <a:spcPct val="120000"/>
              </a:lnSpc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Meta 2.5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Priorizar a prescrição de medicamentos da farmácia popular para 100% dos hipertensos cadastrados na unidade de saúde.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Proporção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hipertensos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prescrição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medicamentos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Farmácia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popular / Hiperdia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priorizada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pt-BR" altLang="pt-BR" sz="3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449263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endParaRPr lang="pt-BR" alt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E78712"/>
              </a:buClr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E78712"/>
              </a:buClr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E78712"/>
              </a:buClr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E78712"/>
              </a:buClr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E78712"/>
              </a:buClr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E78712"/>
              </a:buClr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E78712"/>
              </a:buClr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449263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E78712"/>
              </a:buClr>
            </a:pPr>
            <a:endParaRPr lang="pt-BR" sz="28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859204880"/>
              </p:ext>
            </p:extLst>
          </p:nvPr>
        </p:nvGraphicFramePr>
        <p:xfrm>
          <a:off x="2709887" y="2815771"/>
          <a:ext cx="8306456" cy="347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24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9041" y="327547"/>
            <a:ext cx="10161431" cy="6360434"/>
          </a:xfrm>
        </p:spPr>
        <p:txBody>
          <a:bodyPr>
            <a:normAutofit fontScale="25000" lnSpcReduction="20000"/>
          </a:bodyPr>
          <a:lstStyle/>
          <a:p>
            <a:r>
              <a:rPr lang="pt-BR" sz="96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Objetivo </a:t>
            </a:r>
            <a:r>
              <a:rPr lang="pt-BR" sz="96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3</a:t>
            </a:r>
            <a:r>
              <a:rPr lang="pt-BR" sz="9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: </a:t>
            </a:r>
            <a:r>
              <a:rPr lang="pt-BR" sz="9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Melhorar a adesão de hipertensos ao programa </a:t>
            </a:r>
            <a:endParaRPr lang="pt-BR" sz="96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-342000" algn="just">
              <a:lnSpc>
                <a:spcPct val="120000"/>
              </a:lnSpc>
            </a:pPr>
            <a:r>
              <a:rPr lang="pt-BR" sz="96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Meta </a:t>
            </a:r>
            <a:r>
              <a:rPr lang="pt-BR" sz="96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3.1</a:t>
            </a:r>
            <a:r>
              <a:rPr lang="pt-BR" sz="96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 Buscar 100% dos hipertensos faltosos às consultas na unidade de saúde conforme a periodicidade recomendada.</a:t>
            </a:r>
            <a:endParaRPr lang="pt-BR" sz="96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96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Proporção de hipertensos faltosos às consultas com busca ativa</a:t>
            </a:r>
            <a:endParaRPr lang="pt-BR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5397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pt-BR" altLang="pt-BR" sz="33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5397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pt-BR" altLang="pt-BR" sz="33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5397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pt-BR" altLang="pt-BR" sz="33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altLang="pt-BR" sz="7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-342000" algn="just">
              <a:lnSpc>
                <a:spcPct val="120000"/>
              </a:lnSpc>
              <a:buNone/>
            </a:pPr>
            <a:r>
              <a:rPr lang="pt-BR" altLang="pt-BR" sz="7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</a:t>
            </a:r>
            <a:endParaRPr lang="pt-BR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046041075"/>
              </p:ext>
            </p:extLst>
          </p:nvPr>
        </p:nvGraphicFramePr>
        <p:xfrm>
          <a:off x="2148115" y="2598057"/>
          <a:ext cx="8026400" cy="393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5845" y="95535"/>
            <a:ext cx="10279840" cy="651132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t-B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</a:t>
            </a:r>
            <a:r>
              <a:rPr lang="pt-B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>
              <a:lnSpc>
                <a:spcPct val="120000"/>
              </a:lnSpc>
            </a:pPr>
            <a:r>
              <a:rPr lang="pt-BR" sz="2600" b="1" dirty="0">
                <a:latin typeface="Arial" pitchFamily="34" charset="0"/>
                <a:cs typeface="Arial" pitchFamily="34" charset="0"/>
              </a:rPr>
              <a:t>Objetivo 3</a:t>
            </a:r>
            <a:r>
              <a:rPr lang="pt-BR" sz="2600" i="1" dirty="0">
                <a:latin typeface="Arial" pitchFamily="34" charset="0"/>
                <a:cs typeface="Arial" pitchFamily="34" charset="0"/>
              </a:rPr>
              <a:t>: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Melhorar a adesão de diabéticos ao programa </a:t>
            </a:r>
          </a:p>
          <a:p>
            <a:pPr algn="just">
              <a:lnSpc>
                <a:spcPct val="120000"/>
              </a:lnSpc>
            </a:pPr>
            <a:r>
              <a:rPr lang="pt-BR" sz="2600" b="1" dirty="0">
                <a:latin typeface="Arial" pitchFamily="34" charset="0"/>
                <a:cs typeface="Arial" pitchFamily="34" charset="0"/>
              </a:rPr>
              <a:t>Meta 3.2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. Buscar 100% dos diabéticos faltosos às consultas na unidade de saúde conforme a periodicidade recomendada.</a:t>
            </a:r>
          </a:p>
          <a:p>
            <a:pPr marL="0" indent="0" algn="just">
              <a:buNone/>
            </a:pP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alt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alt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r>
              <a:rPr lang="pt-BR" alt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7</a:t>
            </a:r>
            <a:r>
              <a:rPr lang="pt-BR" sz="2000" b="1" dirty="0" smtClean="0"/>
              <a:t>: </a:t>
            </a:r>
            <a:r>
              <a:rPr lang="pt-BR" sz="2000" b="1" dirty="0"/>
              <a:t>Proporção de diabéticos faltosos às consultas com busca ativa</a:t>
            </a:r>
            <a:endParaRPr lang="pt-BR" sz="2000" dirty="0"/>
          </a:p>
          <a:p>
            <a:pPr marL="0" indent="0" algn="just">
              <a:buNone/>
            </a:pPr>
            <a:endParaRPr lang="pt-BR" altLang="pt-BR" sz="19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53975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pt-BR" alt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Fonte</a:t>
            </a:r>
            <a:r>
              <a:rPr lang="pt-BR" alt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Planilha de Coleta de Dados, 2015, UFPel</a:t>
            </a:r>
            <a:endParaRPr lang="pt-BR" altLang="pt-B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24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913505597"/>
              </p:ext>
            </p:extLst>
          </p:nvPr>
        </p:nvGraphicFramePr>
        <p:xfrm>
          <a:off x="2859110" y="2262187"/>
          <a:ext cx="7868991" cy="292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084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4901" y="528034"/>
            <a:ext cx="10307905" cy="6003396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 intervenção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propiciou aos hipertensos e diabéticos: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Ampliação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cobertura da atenção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os serviços para 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acolhimento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Melhoria da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qualidade dos registros como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implantação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ficha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espelho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a historia clinica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individual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Garantia de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atendimento de qualidade aos usuários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acolhidos na unidade ou nas visitas domiciliares.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Wingdings" pitchFamily="2" charset="2"/>
              <a:buChar char="ü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200" dirty="0" smtClean="0"/>
          </a:p>
          <a:p>
            <a:pPr algn="just"/>
            <a:endParaRPr lang="pt-BR" sz="3200" dirty="0"/>
          </a:p>
          <a:p>
            <a:pPr marL="0" indent="0" algn="just">
              <a:buNone/>
            </a:pP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38339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4901" y="528033"/>
            <a:ext cx="10307905" cy="5466367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Realização de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atividades de prevenção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promoção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saúde sobre: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estratificação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do risco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cardiovascular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ampliação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do exame dos pés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dos diabéticos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exames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complementares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esclarecimento sobre o direito a ter acesso aos medicamentos Farmácia Popular/Hiperdia</a:t>
            </a:r>
          </a:p>
          <a:p>
            <a:pPr algn="just"/>
            <a:endParaRPr lang="pt-BR" sz="3200" dirty="0" smtClean="0"/>
          </a:p>
          <a:p>
            <a:pPr algn="just"/>
            <a:endParaRPr lang="pt-BR" sz="3200" dirty="0"/>
          </a:p>
          <a:p>
            <a:pPr marL="0" indent="0" algn="just">
              <a:buNone/>
            </a:pP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3039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5880" y="528033"/>
            <a:ext cx="10603606" cy="5974367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da intervenção para as equipes e o serviço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 propiciou que: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equipe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capacitasse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sobre 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protocolos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 profissional entendesse suas atribuições conseguindo estabelecer compromissos e responsabilidades entre todos os profissionais e deles com a comunidade.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reviu as atribuições da equipe se organizou e viabilizou a atenção à um maior número de usuários do programa e da população geral.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Solicitação de exames complementares de acordo aos riscos que tem cada usuário, evitando repetições desnecessárias e gastos de recursos e materiais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9932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3958" y="554560"/>
            <a:ext cx="9989711" cy="582125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3200" b="1" dirty="0" smtClean="0"/>
              <a:t> </a:t>
            </a:r>
            <a:r>
              <a:rPr lang="pt-BR" sz="3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3800" b="1" dirty="0" smtClean="0"/>
              <a:t>  </a:t>
            </a:r>
            <a:r>
              <a:rPr lang="pt-BR" sz="3200" b="1" dirty="0" smtClean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No Brasil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são cerca de 10 milhões de portadores </a:t>
            </a:r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Diabetes Mellitus e 17 milhões de </a:t>
            </a:r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portadores de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arterial, este número deve continuar a aumentar devido ao envelhecimento da população, a urbanização crescente e a adoção de estilos de vida pouco saudáveis como sedentarismo, dieta inadequada e obesidade.</a:t>
            </a:r>
          </a:p>
          <a:p>
            <a:pPr algn="just">
              <a:lnSpc>
                <a:spcPct val="150000"/>
              </a:lnSpc>
            </a:pPr>
            <a:endParaRPr lang="pt-BR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7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83140" y="163773"/>
            <a:ext cx="9921472" cy="6237027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E78712"/>
              </a:buClr>
            </a:pPr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  <a:p>
            <a:pPr lvl="0" algn="just">
              <a:buClr>
                <a:srgbClr val="E78712"/>
              </a:buCl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E78712"/>
              </a:buClr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identificação de risco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desses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foi possível agendar consultas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para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NASF,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os usuários foram orientados à realização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exercício físico com o preparador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físico.</a:t>
            </a:r>
          </a:p>
          <a:p>
            <a:pPr lvl="0" algn="just">
              <a:buClr>
                <a:srgbClr val="E78712"/>
              </a:buClr>
              <a:buFont typeface="Wingdings" pitchFamily="2" charset="2"/>
              <a:buChar char="ü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E78712"/>
              </a:buClr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melhoria do registro e o agendamento dos Hipertensos e Diabéticos viabilizou a otimização da agenda para a atenção à demanda espontânea.</a:t>
            </a:r>
          </a:p>
          <a:p>
            <a:pPr lvl="0" algn="just">
              <a:buClr>
                <a:srgbClr val="E78712"/>
              </a:buCl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rgbClr val="E78712"/>
              </a:buCl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7606" y="437322"/>
            <a:ext cx="10333333" cy="6109252"/>
          </a:xfrm>
        </p:spPr>
        <p:txBody>
          <a:bodyPr>
            <a:normAutofit fontScale="92500"/>
          </a:bodyPr>
          <a:lstStyle/>
          <a:p>
            <a:pPr lvl="0" algn="just">
              <a:buClr>
                <a:srgbClr val="E78712"/>
              </a:buClr>
            </a:pPr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a comunidade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intervenção teve impacto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positivo na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comunidade,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mediante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 educativas sobre fatores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riscos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modificáveis como: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Sedentarismo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Maus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hábitos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alimentares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Tabagismo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consumo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em excesso de bebidas alcoólicas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comunidade foi motivada para apoiar a intervenção mediante atividades educativas e com isso conseguimos o apoio da comunidade na assistência destes usuários às consultas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0" algn="just">
              <a:lnSpc>
                <a:spcPct val="120000"/>
              </a:lnSpc>
              <a:buClr>
                <a:srgbClr val="E78712"/>
              </a:buClr>
              <a:buNone/>
            </a:pPr>
            <a:endParaRPr lang="pt-BR" sz="3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3429" y="0"/>
            <a:ext cx="10130971" cy="6858000"/>
          </a:xfrm>
        </p:spPr>
        <p:txBody>
          <a:bodyPr>
            <a:normAutofit lnSpcReduction="10000"/>
          </a:bodyPr>
          <a:lstStyle/>
          <a:p>
            <a:pPr lvl="0"/>
            <a:r>
              <a:rPr lang="pt-B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  <a:p>
            <a:pPr indent="0" algn="just">
              <a:lnSpc>
                <a:spcPct val="120000"/>
              </a:lnSpc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que faria diferente caso fosse realizar a intervenção neste momento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</a:p>
          <a:p>
            <a:pPr indent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Solicitar aos 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gestores 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diminuição do tempo de entrega dos resultados dos exames complementares</a:t>
            </a:r>
          </a:p>
          <a:p>
            <a:pPr indent="0" algn="just">
              <a:lnSpc>
                <a:spcPct val="120000"/>
              </a:lnSpc>
              <a:buFont typeface="Wingdings" pitchFamily="2" charset="2"/>
              <a:buChar char="ü"/>
            </a:pPr>
            <a:endParaRPr lang="pt-BR" sz="28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indent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Estimularia em primeiro momento a maior participação da  equipe e  comunidade no desenvolvimento das ações a serem implementadas para poder obter resultados mais rápidos.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20000"/>
              </a:lnSpc>
              <a:buNone/>
            </a:pPr>
            <a:endParaRPr lang="pt-BR" sz="28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indent="0" algn="just">
              <a:lnSpc>
                <a:spcPct val="120000"/>
              </a:lnSpc>
              <a:buNone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pt-BR" sz="2800" dirty="0">
              <a:solidFill>
                <a:srgbClr val="000000"/>
              </a:solidFill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22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5617" y="257577"/>
            <a:ext cx="10135673" cy="6336406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pt-BR" sz="9600" b="1" dirty="0" smtClean="0">
                <a:solidFill>
                  <a:srgbClr val="0070C0"/>
                </a:solidFill>
                <a:latin typeface="Arial" pitchFamily="34" charset="0"/>
                <a:cs typeface="Arial" panose="020B0604020202020204" pitchFamily="34" charset="0"/>
              </a:rPr>
              <a:t>Discussão</a:t>
            </a:r>
          </a:p>
          <a:p>
            <a:pPr lvl="0" algn="just">
              <a:buNone/>
            </a:pPr>
            <a:endParaRPr lang="pt-BR" sz="9600" b="1" dirty="0" smtClean="0">
              <a:solidFill>
                <a:srgbClr val="0070C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pt-BR" sz="9600" b="1" dirty="0" smtClean="0">
                <a:latin typeface="Arial" pitchFamily="34" charset="0"/>
                <a:cs typeface="Arial" pitchFamily="34" charset="0"/>
              </a:rPr>
              <a:t>A intervenção foi incorporada a rotina do serviço</a:t>
            </a:r>
          </a:p>
          <a:p>
            <a:pPr marL="0" lvl="0" indent="0" algn="just">
              <a:buNone/>
            </a:pPr>
            <a:endParaRPr lang="pt-BR" sz="96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Font typeface="Wingdings" pitchFamily="2" charset="2"/>
              <a:buChar char="ü"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Ampliaremos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o trabalho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de conscientização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da comunidade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quanto a priorização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da atenção das pessoas com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HAS e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DM, em especial os de alto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risco</a:t>
            </a:r>
          </a:p>
          <a:p>
            <a:pPr marL="0" lvl="0" indent="0" algn="just">
              <a:buFont typeface="Wingdings" pitchFamily="2" charset="2"/>
              <a:buChar char="ü"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Será mantido:</a:t>
            </a:r>
          </a:p>
          <a:p>
            <a:pPr marL="0" lvl="0" indent="0" algn="just">
              <a:buFont typeface="Arial" pitchFamily="34" charset="0"/>
              <a:buChar char="•"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o acolhimento </a:t>
            </a:r>
          </a:p>
          <a:p>
            <a:pPr marL="0" lvl="0" indent="0" algn="just">
              <a:buFont typeface="Arial" pitchFamily="34" charset="0"/>
              <a:buChar char="•"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atendimento clínico integral a todos os usuários</a:t>
            </a:r>
          </a:p>
          <a:p>
            <a:pPr marL="0" lvl="0" indent="0" algn="just">
              <a:buFont typeface="Arial" pitchFamily="34" charset="0"/>
              <a:buChar char="•"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o preenchimento da ficha espelho</a:t>
            </a:r>
          </a:p>
          <a:p>
            <a:pPr marL="0" lvl="0" indent="0" algn="just">
              <a:buFont typeface="Arial" pitchFamily="34" charset="0"/>
              <a:buChar char="•"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solicitação dos exames complementares.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Pretendemos continuar avançando na captação de novos usuários hipertensos e diabéticos para ampliar a cobertura ditos usuários na unidade de saúde.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Continuar o trabalho unido da equipe para organizar outros programas como é o programa de câncer de colo de útero e mama e as consultas de Puericultura.</a:t>
            </a:r>
          </a:p>
          <a:p>
            <a:pPr marL="0" lv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994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03797" y="953037"/>
            <a:ext cx="99682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para o futuro</a:t>
            </a:r>
          </a:p>
          <a:p>
            <a:pPr>
              <a:buFont typeface="Wingdings" pitchFamily="2" charset="2"/>
              <a:buChar char="ü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Pretendemos continuar avançando na captação de novos usuários hipertensos e diabéticos para ampliar a cobertura ditos usuários na unidade de saúde.</a:t>
            </a:r>
          </a:p>
          <a:p>
            <a:pPr>
              <a:buFont typeface="Wingdings" pitchFamily="2" charset="2"/>
              <a:buChar char="ü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Continuar o trabalho da equipe para organizar outros programas como é o programa de câncer de colo de útero e mama e as consultas de Puericultura.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7732" y="300636"/>
            <a:ext cx="10235370" cy="6318528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sobre o</a:t>
            </a:r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 pessoal de </a:t>
            </a:r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pt-BR" sz="2800" dirty="0">
                <a:latin typeface="Arial" pitchFamily="34" charset="0"/>
                <a:cs typeface="Arial" panose="020B0604020202020204" pitchFamily="34" charset="0"/>
              </a:rPr>
              <a:t>O curso de especialização a </a:t>
            </a:r>
            <a:r>
              <a:rPr lang="pt-BR" sz="2800" dirty="0" smtClean="0">
                <a:latin typeface="Arial" pitchFamily="34" charset="0"/>
                <a:cs typeface="Arial" panose="020B0604020202020204" pitchFamily="34" charset="0"/>
              </a:rPr>
              <a:t>distância:</a:t>
            </a:r>
          </a:p>
          <a:p>
            <a:pPr indent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anose="020B0604020202020204" pitchFamily="34" charset="0"/>
              </a:rPr>
              <a:t>Superou minhas </a:t>
            </a:r>
            <a:r>
              <a:rPr lang="pt-BR" sz="2800" dirty="0">
                <a:latin typeface="Arial" pitchFamily="34" charset="0"/>
                <a:cs typeface="Arial" panose="020B0604020202020204" pitchFamily="34" charset="0"/>
              </a:rPr>
              <a:t>expectativas </a:t>
            </a:r>
            <a:r>
              <a:rPr lang="pt-BR" sz="2800" dirty="0" smtClean="0">
                <a:latin typeface="Arial" pitchFamily="34" charset="0"/>
                <a:cs typeface="Arial" panose="020B0604020202020204" pitchFamily="34" charset="0"/>
              </a:rPr>
              <a:t>iniciais</a:t>
            </a:r>
          </a:p>
          <a:p>
            <a:pPr indent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anose="020B0604020202020204" pitchFamily="34" charset="0"/>
              </a:rPr>
              <a:t>Foi muito importante para minha prática profissional</a:t>
            </a:r>
          </a:p>
          <a:p>
            <a:pPr indent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anose="020B0604020202020204" pitchFamily="34" charset="0"/>
              </a:rPr>
              <a:t>Propiciou atualizar meu conhecimento sobre muitas doenças frequentes no mundo outras doenças específicas deste país.</a:t>
            </a:r>
          </a:p>
          <a:p>
            <a:pPr indent="0"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anose="020B0604020202020204" pitchFamily="34" charset="0"/>
              </a:rPr>
              <a:t>Ajudou a organizar a meu trabalho na unidade de saúde</a:t>
            </a:r>
          </a:p>
          <a:p>
            <a:pPr indent="0" algn="just">
              <a:buNone/>
            </a:pPr>
            <a:endParaRPr lang="pt-BR" sz="2800" dirty="0" smtClean="0">
              <a:latin typeface="Arial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20000"/>
              </a:lnSpc>
              <a:buNone/>
            </a:pPr>
            <a:endParaRPr lang="pt-BR" sz="2800" dirty="0" smtClean="0">
              <a:latin typeface="Arial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20000"/>
              </a:lnSpc>
              <a:buNone/>
            </a:pPr>
            <a:endParaRPr lang="pt-BR" sz="2800" dirty="0" smtClean="0">
              <a:latin typeface="Arial" pitchFamily="34" charset="0"/>
              <a:cs typeface="Arial" panose="020B0604020202020204" pitchFamily="34" charset="0"/>
            </a:endParaRP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0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7731" y="296983"/>
            <a:ext cx="10295728" cy="6220496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pessoal de </a:t>
            </a:r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</a:p>
          <a:p>
            <a:pPr>
              <a:buNone/>
            </a:pPr>
            <a:endParaRPr lang="pt-BR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ajuda fornecida pela orientadora, a qual sempre se mostrou respeitosa e exigente foi muito importante para realizar as tarefas com qualidade o que resultou em:</a:t>
            </a:r>
          </a:p>
          <a:p>
            <a:pPr indent="0" algn="just">
              <a:buFont typeface="Wingdings" pitchFamily="2" charset="2"/>
              <a:buChar char="ü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Melhorar a escrita e redação em português.</a:t>
            </a:r>
          </a:p>
          <a:p>
            <a:pPr indent="0" algn="just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indent="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Aumentar meu conhecimento em informática e da internet</a:t>
            </a:r>
          </a:p>
          <a:p>
            <a:pPr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indent="0"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7731" y="296983"/>
            <a:ext cx="10295728" cy="622049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Reunião</a:t>
            </a:r>
          </a:p>
          <a:p>
            <a:pPr marL="0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pt-BR" sz="2800" dirty="0"/>
          </a:p>
          <a:p>
            <a:pPr marL="0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Descrição: C:\Users\Drª!\Documents\curso especializacion actual\unidad 3\semana 6\IMG-20150310-WA001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18" y="837127"/>
            <a:ext cx="6452315" cy="49841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0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7731" y="296983"/>
            <a:ext cx="10295728" cy="622049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Visita Domiciliar</a:t>
            </a:r>
          </a:p>
          <a:p>
            <a:pPr marL="0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pt-BR" sz="2800" dirty="0"/>
          </a:p>
          <a:p>
            <a:pPr marL="0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Descrição: C:\Users\Drª!\Pictures\Camera\20150409_15051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260" y="759854"/>
            <a:ext cx="6516776" cy="5293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4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7731" y="296983"/>
            <a:ext cx="10295728" cy="622049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</a:t>
            </a:r>
          </a:p>
          <a:p>
            <a:pPr marL="0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endParaRPr lang="pt-BR" sz="2800" dirty="0"/>
          </a:p>
          <a:p>
            <a:pPr marL="0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Descrição: C:\Users\Drª!\Pictures\Camera\Nova pasta\Camera\20150415_13513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806" y="824249"/>
            <a:ext cx="7083380" cy="493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4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0311" y="463639"/>
            <a:ext cx="10450340" cy="600155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3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  <a:r>
              <a:rPr lang="pt-BR" sz="3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Município: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Vera Cruz</a:t>
            </a:r>
          </a:p>
          <a:p>
            <a:pPr algn="just">
              <a:lnSpc>
                <a:spcPct val="150000"/>
              </a:lnSpc>
            </a:pP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Estado: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Rio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Grande do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Norte</a:t>
            </a:r>
          </a:p>
          <a:p>
            <a:pPr algn="just">
              <a:lnSpc>
                <a:spcPct val="150000"/>
              </a:lnSpc>
            </a:pP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Localização: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Microrregião do Agreste Potiguar a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uma distância de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37 Km² da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capital do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estado Natal</a:t>
            </a:r>
          </a:p>
          <a:p>
            <a:pPr algn="just">
              <a:lnSpc>
                <a:spcPct val="150000"/>
              </a:lnSpc>
            </a:pP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Área: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92,117km</a:t>
            </a:r>
            <a:r>
              <a:rPr lang="pt-BR" sz="3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Número de Habitantes: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12000 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aúde: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Seis UBS com seis ESF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saúde bucal, Núcleo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do Apoio da Saúde da Família (NASF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7731" y="296983"/>
            <a:ext cx="10295728" cy="6220496"/>
          </a:xfrm>
        </p:spPr>
        <p:txBody>
          <a:bodyPr>
            <a:normAutofit fontScale="77500" lnSpcReduction="20000"/>
          </a:bodyPr>
          <a:lstStyle/>
          <a:p>
            <a:endParaRPr lang="pt-BR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pt-BR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marL="0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Diabetes Mellitus. Caderno de Atenção Básica- n 16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. Brasília DF. 2006.</a:t>
            </a:r>
          </a:p>
          <a:p>
            <a:pPr marL="0" indent="0"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BRASIL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. Ministério da saúde. Secretaria de Atenção à saúde. Departamento de Atenção Básica. </a:t>
            </a:r>
            <a:r>
              <a:rPr lang="pt-BR" sz="3000" b="1" dirty="0">
                <a:latin typeface="Arial" pitchFamily="34" charset="0"/>
                <a:cs typeface="Arial" pitchFamily="34" charset="0"/>
              </a:rPr>
              <a:t>Hipertensão Arterial Sistêmica. Caderno de Atenção Básica- n 15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. Brasília DF. 2006.</a:t>
            </a:r>
          </a:p>
          <a:p>
            <a:pPr marL="0" indent="0" algn="just">
              <a:buNone/>
            </a:pPr>
            <a:r>
              <a:rPr lang="pt-BR" sz="3000" dirty="0">
                <a:latin typeface="Arial" pitchFamily="34" charset="0"/>
                <a:cs typeface="Arial" pitchFamily="34" charset="0"/>
              </a:rPr>
              <a:t> 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3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BRASIL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. Ministério da saúde. Secretaria de Atenção à saúde. Departamento de Atenção Básica. </a:t>
            </a:r>
            <a:r>
              <a:rPr lang="pt-BR" sz="3000" b="1" dirty="0">
                <a:latin typeface="Arial" pitchFamily="34" charset="0"/>
                <a:cs typeface="Arial" pitchFamily="34" charset="0"/>
              </a:rPr>
              <a:t>Prevenção Clínica de Doenças cardiovascular, Cerebrovascular e renal Crônica. Caderno de Atenção Básica- n 14.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 Brasília DF. 2006.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6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7731" y="296983"/>
            <a:ext cx="10295728" cy="6220496"/>
          </a:xfrm>
        </p:spPr>
        <p:txBody>
          <a:bodyPr>
            <a:normAutofit/>
          </a:bodyPr>
          <a:lstStyle/>
          <a:p>
            <a:endParaRPr lang="pt-BR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Só tenho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que agradecer o curso os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novos conhecimentos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alcançados que ajudarão em nosso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desenvolvimento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profissional.</a:t>
            </a:r>
          </a:p>
          <a:p>
            <a:pPr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                     Obrigada</a:t>
            </a: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7481" y="309093"/>
            <a:ext cx="10686197" cy="6220496"/>
          </a:xfrm>
        </p:spPr>
        <p:txBody>
          <a:bodyPr>
            <a:normAutofit/>
          </a:bodyPr>
          <a:lstStyle/>
          <a:p>
            <a:pPr algn="just"/>
            <a:r>
              <a:rPr lang="pt-BR" sz="4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>
              <a:lnSpc>
                <a:spcPct val="150000"/>
              </a:lnSpc>
            </a:pPr>
            <a:r>
              <a:rPr lang="pt-BR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UBS número 4: 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na área urbana.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Alta incidência destas doenças crônicas não transmissíveis como HAS e DM sendo as principais causas de morbimortalidade em nossa comunidade.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HAS cadastrados: 227 (39% estimativa do CAP)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DM cadastrados: 57 (35% estimativa do CAP)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ü"/>
            </a:pPr>
            <a:endParaRPr lang="pt-BR" sz="3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2585" y="309094"/>
            <a:ext cx="10419009" cy="6156100"/>
          </a:xfrm>
        </p:spPr>
        <p:txBody>
          <a:bodyPr>
            <a:normAutofit/>
          </a:bodyPr>
          <a:lstStyle/>
          <a:p>
            <a:pPr algn="just"/>
            <a:endParaRPr lang="pt-BR" sz="3200" dirty="0" smtClean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pt-BR" sz="3200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 Geral</a:t>
            </a:r>
          </a:p>
          <a:p>
            <a:pPr lvl="0" algn="just">
              <a:lnSpc>
                <a:spcPct val="150000"/>
              </a:lnSpc>
              <a:buNone/>
            </a:pPr>
            <a:endParaRPr lang="pt-BR" sz="2800" dirty="0" smtClean="0"/>
          </a:p>
          <a:p>
            <a:pPr algn="ctr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Melhoria da atenção aos usuários com hipertensão arterial sistêmica e/ou diabetes mellitus na UBS-ESF número 4, Vera Cruz/RN</a:t>
            </a: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8039" y="360608"/>
            <a:ext cx="10457646" cy="6181860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ações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desenvolvidas: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atualização do cadastro dos usuários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Identificação dos aos usuários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nunca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fizeram acompanhamentos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Realização de atendimentos clínicos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egistros  dos dados nas fichas espelho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 dos resultados dos exames complementares</a:t>
            </a: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4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6788" y="163773"/>
            <a:ext cx="10174298" cy="6155140"/>
          </a:xfrm>
        </p:spPr>
        <p:txBody>
          <a:bodyPr>
            <a:normAutofit lnSpcReduction="10000"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Capacitação de toda equipe: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Protocolos do MS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Caderno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Atenção Básica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 sobre HAS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CAB 16 sobre DM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Preenchimento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ficha espelho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planilha de coleta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dados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Medição adequada da pressão arterial e a realização dos hemoglicoteste 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6788" y="163773"/>
            <a:ext cx="9907824" cy="615514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>
              <a:lnSpc>
                <a:spcPct val="150000"/>
              </a:lnSpc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Todas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as ações que foram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desenvolvidas tiveram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o apoio da gestão desde o início da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intervenção.</a:t>
            </a:r>
          </a:p>
          <a:p>
            <a:pPr>
              <a:lnSpc>
                <a:spcPct val="150000"/>
              </a:lnSpc>
            </a:pPr>
            <a:endParaRPr 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43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b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1861</TotalTime>
  <Words>1282</Words>
  <Application>Microsoft Office PowerPoint</Application>
  <PresentationFormat>Personalizar</PresentationFormat>
  <Paragraphs>258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Objetivos, Metas e Resultados </vt:lpstr>
      <vt:lpstr>Objetivo 1: Ampliar a cobertura a hipertensos  Meta 1: Cadastrar 50% dos hipertensos da área de abrangência no Programa de Atenção à Hipertensão Arterial UBS – Equipe Saúde da Família número 4, Vera Cruz, RN. </vt:lpstr>
      <vt:lpstr>Meta 1.2: Cadastrar 40% dos diabéticos da área de abrangência no Programa de Atenção à HAS e à DM na UBS - ESF número 4, Vera Cruz-RN.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SAMSUNG</dc:creator>
  <cp:lastModifiedBy>Drª!</cp:lastModifiedBy>
  <cp:revision>184</cp:revision>
  <dcterms:created xsi:type="dcterms:W3CDTF">2015-06-01T23:00:52Z</dcterms:created>
  <dcterms:modified xsi:type="dcterms:W3CDTF">2015-09-17T19:14:13Z</dcterms:modified>
</cp:coreProperties>
</file>