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1"/>
  </p:notesMasterIdLst>
  <p:sldIdLst>
    <p:sldId id="325" r:id="rId2"/>
    <p:sldId id="332" r:id="rId3"/>
    <p:sldId id="384" r:id="rId4"/>
    <p:sldId id="378" r:id="rId5"/>
    <p:sldId id="379" r:id="rId6"/>
    <p:sldId id="389" r:id="rId7"/>
    <p:sldId id="334" r:id="rId8"/>
    <p:sldId id="326" r:id="rId9"/>
    <p:sldId id="327" r:id="rId10"/>
    <p:sldId id="328" r:id="rId11"/>
    <p:sldId id="333" r:id="rId12"/>
    <p:sldId id="336" r:id="rId13"/>
    <p:sldId id="381" r:id="rId14"/>
    <p:sldId id="329" r:id="rId15"/>
    <p:sldId id="341" r:id="rId16"/>
    <p:sldId id="392" r:id="rId17"/>
    <p:sldId id="342" r:id="rId18"/>
    <p:sldId id="393" r:id="rId19"/>
    <p:sldId id="344" r:id="rId20"/>
    <p:sldId id="394" r:id="rId21"/>
    <p:sldId id="331" r:id="rId22"/>
    <p:sldId id="345" r:id="rId23"/>
    <p:sldId id="346" r:id="rId24"/>
    <p:sldId id="347" r:id="rId25"/>
    <p:sldId id="348" r:id="rId26"/>
    <p:sldId id="349" r:id="rId27"/>
    <p:sldId id="350" r:id="rId28"/>
    <p:sldId id="337" r:id="rId29"/>
    <p:sldId id="390" r:id="rId30"/>
    <p:sldId id="385" r:id="rId31"/>
    <p:sldId id="386" r:id="rId32"/>
    <p:sldId id="391" r:id="rId33"/>
    <p:sldId id="387" r:id="rId34"/>
    <p:sldId id="338" r:id="rId35"/>
    <p:sldId id="388" r:id="rId36"/>
    <p:sldId id="339" r:id="rId37"/>
    <p:sldId id="364" r:id="rId38"/>
    <p:sldId id="382" r:id="rId39"/>
    <p:sldId id="383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719" autoAdjust="0"/>
  </p:normalViewPr>
  <p:slideViewPr>
    <p:cSldViewPr>
      <p:cViewPr>
        <p:scale>
          <a:sx n="75" d="100"/>
          <a:sy n="75" d="100"/>
        </p:scale>
        <p:origin x="-366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ristiane\Documents\UFPEL\INTERVEN&#199;&#195;O\Semana%2013\MARIA%20%20%202015_07-2%20atualizadaMARIA%20Coleta%20de%20dados%20HAS%20e%20DM%20(1)MARIA%20CARLINA%20(1)%20(1)%20(3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ristiane\Documents\UFPEL\INTERVEN&#199;&#195;O\Semana%2013\MARIA%20%20%202015_07-2%20atualizadaMARIA%20Coleta%20de%20dados%20HAS%20e%20DM%20(1)MARIA%20CARLINA%20(1)%20(1)%20(3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ristiane\Documents\UFPEL\INTERVEN&#199;&#195;O\Semana%2013\MARIA%20%20%202015_07-2%20atualizadaMARIA%20Coleta%20de%20dados%20HAS%20e%20DM%20(1)MARIA%20CARLINA%20(1)%20(1)%20(3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ristiane\Documents\UFPEL\INTERVEN&#199;&#195;O\Semana%2013\MARIA%20%20%202015_07-2%20atualizadaMARIA%20Coleta%20de%20dados%20HAS%20e%20DM%20(1)MARIA%20CARLINA%20(1)%20(1)%20(3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ristiane\Documents\UFPEL\INTERVEN&#199;&#195;O\Semana%2013\MARIA%20%20%202015_07-2%20atualizadaMARIA%20Coleta%20de%20dados%20HAS%20e%20DM%20(1)MARIA%20CARLINA%20(1)%20(1)%20(3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ristiane\Documents\UFPEL\INTERVEN&#199;&#195;O\Semana%2013\MARIA%20%20%202015_07-2%20atualizadaMARIA%20Coleta%20de%20dados%20HAS%20e%20DM%20(1)MARIA%20CARLINA%20(1)%20(1)%20(3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0.23529411764705882</c:v>
                </c:pt>
                <c:pt idx="1">
                  <c:v>0.42414860681114552</c:v>
                </c:pt>
                <c:pt idx="2">
                  <c:v>0.87306501547987614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970624"/>
        <c:axId val="32972160"/>
      </c:barChart>
      <c:catAx>
        <c:axId val="32970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2972160"/>
        <c:crosses val="autoZero"/>
        <c:auto val="1"/>
        <c:lblAlgn val="ctr"/>
        <c:lblOffset val="100"/>
        <c:noMultiLvlLbl val="0"/>
      </c:catAx>
      <c:valAx>
        <c:axId val="329721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2970624"/>
        <c:crosses val="autoZero"/>
        <c:crossBetween val="between"/>
        <c:majorUnit val="0.1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Indicadores!$T$3:$V$3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Indicadores!$T$4:$V$4</c:f>
              <c:numCache>
                <c:formatCode>0.0%</c:formatCode>
                <c:ptCount val="3"/>
                <c:pt idx="0">
                  <c:v>0.29629629629629628</c:v>
                </c:pt>
                <c:pt idx="1">
                  <c:v>0.64197530864197527</c:v>
                </c:pt>
                <c:pt idx="2">
                  <c:v>0.93827160493827155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676992"/>
        <c:axId val="42678528"/>
      </c:barChart>
      <c:catAx>
        <c:axId val="42676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678528"/>
        <c:crosses val="autoZero"/>
        <c:auto val="1"/>
        <c:lblAlgn val="ctr"/>
        <c:lblOffset val="100"/>
        <c:noMultiLvlLbl val="0"/>
      </c:catAx>
      <c:valAx>
        <c:axId val="4267852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67699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05417150725012"/>
          <c:y val="7.89339200247028E-2"/>
          <c:w val="0.86574910718127451"/>
          <c:h val="0.822773660645360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0.55263157894736847</c:v>
                </c:pt>
                <c:pt idx="1">
                  <c:v>0.6058394160583942</c:v>
                </c:pt>
                <c:pt idx="2">
                  <c:v>0.76950354609929073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69280"/>
        <c:axId val="33970816"/>
      </c:barChart>
      <c:catAx>
        <c:axId val="33969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970816"/>
        <c:crosses val="autoZero"/>
        <c:auto val="1"/>
        <c:lblAlgn val="ctr"/>
        <c:lblOffset val="100"/>
        <c:noMultiLvlLbl val="0"/>
      </c:catAx>
      <c:valAx>
        <c:axId val="3397081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969280"/>
        <c:crosses val="autoZero"/>
        <c:crossBetween val="between"/>
        <c:majorUnit val="0.1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Indicadores!$T$14:$V$14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Indicadores!$T$15:$V$15</c:f>
              <c:numCache>
                <c:formatCode>0.0%</c:formatCode>
                <c:ptCount val="3"/>
                <c:pt idx="0">
                  <c:v>0.79166666666666663</c:v>
                </c:pt>
                <c:pt idx="1">
                  <c:v>0.73076923076923073</c:v>
                </c:pt>
                <c:pt idx="2">
                  <c:v>0.86842105263157898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12544"/>
        <c:axId val="42734720"/>
      </c:barChart>
      <c:catAx>
        <c:axId val="34012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734720"/>
        <c:crosses val="autoZero"/>
        <c:auto val="1"/>
        <c:lblAlgn val="ctr"/>
        <c:lblOffset val="100"/>
        <c:noMultiLvlLbl val="0"/>
      </c:catAx>
      <c:valAx>
        <c:axId val="4273472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4012544"/>
        <c:crosses val="autoZero"/>
        <c:crossBetween val="between"/>
        <c:majorUnit val="0.1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8438187650786"/>
          <c:y val="7.7230310239996977E-2"/>
          <c:w val="0.86764760465547863"/>
          <c:h val="0.826598689552295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Indicadores!$D$20:$F$20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Indicadores!$D$21:$F$21</c:f>
              <c:numCache>
                <c:formatCode>0.0%</c:formatCode>
                <c:ptCount val="3"/>
                <c:pt idx="0">
                  <c:v>0.86842105263157898</c:v>
                </c:pt>
                <c:pt idx="1">
                  <c:v>0.9051094890510949</c:v>
                </c:pt>
                <c:pt idx="2">
                  <c:v>0.94680851063829785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772352"/>
        <c:axId val="42773888"/>
      </c:barChart>
      <c:catAx>
        <c:axId val="42772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773888"/>
        <c:crosses val="autoZero"/>
        <c:auto val="1"/>
        <c:lblAlgn val="ctr"/>
        <c:lblOffset val="100"/>
        <c:noMultiLvlLbl val="0"/>
      </c:catAx>
      <c:valAx>
        <c:axId val="4277388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772352"/>
        <c:crosses val="autoZero"/>
        <c:crossBetween val="between"/>
        <c:majorUnit val="0.1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92714080855467"/>
          <c:y val="2.4399504340795925E-2"/>
          <c:w val="0.85184450944453416"/>
          <c:h val="0.855445954761023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Indicadores!$S$21</c:f>
              <c:strCache>
                <c:ptCount val="1"/>
                <c:pt idx="0">
                  <c:v>Proporção de diabéticos com prescrição de medicamentos da Farmácia Popular/Hiperdia priorizada.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Indicadores!$T$20:$V$20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Indicadores!$T$21:$V$21</c:f>
              <c:numCache>
                <c:formatCode>0.0%</c:formatCode>
                <c:ptCount val="3"/>
                <c:pt idx="0">
                  <c:v>0.91666666666666663</c:v>
                </c:pt>
                <c:pt idx="1">
                  <c:v>0.94230769230769229</c:v>
                </c:pt>
                <c:pt idx="2">
                  <c:v>0.96052631578947367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515968"/>
        <c:axId val="72517504"/>
      </c:barChart>
      <c:catAx>
        <c:axId val="72515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517504"/>
        <c:crosses val="autoZero"/>
        <c:auto val="1"/>
        <c:lblAlgn val="ctr"/>
        <c:lblOffset val="100"/>
        <c:noMultiLvlLbl val="0"/>
      </c:catAx>
      <c:valAx>
        <c:axId val="7251750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515968"/>
        <c:crosses val="autoZero"/>
        <c:crossBetween val="between"/>
        <c:majorUnit val="0.1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12615033539"/>
          <c:y val="6.0622589386318641E-2"/>
          <c:w val="0.85433481295845348"/>
          <c:h val="0.863887165419197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Indicadores!$D$26:$F$26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Indicadores!$D$27:$F$27</c:f>
              <c:numCache>
                <c:formatCode>0.0%</c:formatCode>
                <c:ptCount val="3"/>
                <c:pt idx="0">
                  <c:v>0.36842105263157893</c:v>
                </c:pt>
                <c:pt idx="1">
                  <c:v>0.46715328467153283</c:v>
                </c:pt>
                <c:pt idx="2">
                  <c:v>0.64539007092198586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457152"/>
        <c:axId val="43463040"/>
      </c:barChart>
      <c:catAx>
        <c:axId val="43457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3463040"/>
        <c:crosses val="autoZero"/>
        <c:auto val="1"/>
        <c:lblAlgn val="ctr"/>
        <c:lblOffset val="100"/>
        <c:noMultiLvlLbl val="0"/>
      </c:catAx>
      <c:valAx>
        <c:axId val="4346304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3457152"/>
        <c:crosses val="autoZero"/>
        <c:crossBetween val="between"/>
        <c:majorUnit val="0.1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Indicadores!$S$27</c:f>
              <c:strCache>
                <c:ptCount val="1"/>
                <c:pt idx="0">
                  <c:v>Proporção de diabéticos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Indicadores!$T$26:$V$26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Indicadores!$T$27:$V$27</c:f>
              <c:numCache>
                <c:formatCode>0.0%</c:formatCode>
                <c:ptCount val="3"/>
                <c:pt idx="0">
                  <c:v>0.45833333333333331</c:v>
                </c:pt>
                <c:pt idx="1">
                  <c:v>0.63461538461538458</c:v>
                </c:pt>
                <c:pt idx="2">
                  <c:v>0.77631578947368418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500672"/>
        <c:axId val="43502208"/>
      </c:barChart>
      <c:catAx>
        <c:axId val="43500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3502208"/>
        <c:crosses val="autoZero"/>
        <c:auto val="1"/>
        <c:lblAlgn val="ctr"/>
        <c:lblOffset val="100"/>
        <c:noMultiLvlLbl val="0"/>
      </c:catAx>
      <c:valAx>
        <c:axId val="4350220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3500672"/>
        <c:crosses val="autoZero"/>
        <c:crossBetween val="between"/>
        <c:majorUnit val="0.1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1249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FB8A385-1CE1-4E00-9C12-7A5383511F0E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8916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6553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6554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554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6554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6554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554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6554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554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871265C-9658-46DF-A675-4BED239D694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A62FE-FCA1-4B2A-9A95-3C2398256CC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9408D-5745-4878-AC43-8FC7D72313B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A8040-4054-4CAB-AF4C-C8CDA581637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CBA70-8430-422C-BBF1-3351F294AB9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D5083-029C-4140-BC4B-A1D5D43D56E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71F29-140D-4F1F-ABFA-6CEB0AF2247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78FD5-313D-4D95-9A2B-55E1E71FF93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21537-6613-4202-9780-E56C4BAB43F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AC601-6445-46B7-8143-4FC8401C231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59F79-5BC3-4F53-B789-4820D4A7582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/>
          </a:p>
        </p:txBody>
      </p: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485279-E1F8-4FF7-8621-681ABB3524C6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5918" y="214290"/>
            <a:ext cx="7015181" cy="1714480"/>
          </a:xfrm>
        </p:spPr>
        <p:txBody>
          <a:bodyPr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pt-BR" sz="2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pt-BR" sz="2400" b="1" dirty="0">
                <a:solidFill>
                  <a:schemeClr val="tx1"/>
                </a:solidFill>
              </a:rPr>
              <a:t/>
            </a:r>
            <a:br>
              <a:rPr lang="pt-BR" sz="2400" b="1" dirty="0">
                <a:solidFill>
                  <a:schemeClr val="tx1"/>
                </a:solidFill>
              </a:rPr>
            </a:br>
            <a:r>
              <a:rPr lang="pt-BR" sz="2400" b="1" dirty="0" smtClean="0">
                <a:solidFill>
                  <a:schemeClr val="tx1"/>
                </a:solidFill>
              </a:rPr>
              <a:t/>
            </a:r>
            <a:br>
              <a:rPr lang="pt-BR" sz="2400" b="1" dirty="0" smtClean="0">
                <a:solidFill>
                  <a:schemeClr val="tx1"/>
                </a:solidFill>
              </a:rPr>
            </a:br>
            <a:r>
              <a:rPr lang="pt-BR" sz="2400" b="1" dirty="0" smtClean="0">
                <a:solidFill>
                  <a:schemeClr val="tx1"/>
                </a:solidFill>
              </a:rPr>
              <a:t>Especialização em Saúde da Família - </a:t>
            </a:r>
            <a:r>
              <a:rPr lang="pt-BR" sz="2400" b="1" dirty="0" err="1" smtClean="0">
                <a:solidFill>
                  <a:schemeClr val="tx1"/>
                </a:solidFill>
              </a:rPr>
              <a:t>EaD</a:t>
            </a:r>
            <a:r>
              <a:rPr lang="pt-BR" sz="2400" b="1" dirty="0" smtClean="0">
                <a:solidFill>
                  <a:schemeClr val="tx1"/>
                </a:solidFill>
              </a:rPr>
              <a:t> UNASUS - UFPEL</a:t>
            </a:r>
            <a:r>
              <a:rPr lang="pt-BR" sz="2400" dirty="0" smtClean="0">
                <a:solidFill>
                  <a:schemeClr val="tx1"/>
                </a:solidFill>
              </a:rPr>
              <a:t/>
            </a:r>
            <a:br>
              <a:rPr lang="pt-BR" sz="2400" dirty="0" smtClean="0">
                <a:solidFill>
                  <a:schemeClr val="tx1"/>
                </a:solidFill>
              </a:rPr>
            </a:br>
            <a:r>
              <a:rPr lang="pt-BR" sz="2400" b="1" dirty="0" smtClean="0">
                <a:solidFill>
                  <a:schemeClr val="tx1"/>
                </a:solidFill>
              </a:rPr>
              <a:t>Turma 8 – Julho de 2014</a:t>
            </a:r>
            <a:r>
              <a:rPr lang="pt-BR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pt-BR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85786" y="2743200"/>
            <a:ext cx="7772400" cy="1614494"/>
          </a:xfrm>
        </p:spPr>
        <p:txBody>
          <a:bodyPr/>
          <a:lstStyle/>
          <a:p>
            <a:pPr marL="0" indent="0" algn="ctr">
              <a:buNone/>
            </a:pPr>
            <a:r>
              <a:rPr lang="pt-BR" sz="2000" b="1" dirty="0"/>
              <a:t>Melhoria da Atenção à Pessoa com Hipertensão e ou Diabetes na ESF XV Fátima, no município de Cruz Alta/RS </a:t>
            </a:r>
          </a:p>
          <a:p>
            <a:pPr marL="0" indent="0" algn="ctr">
              <a:buNone/>
            </a:pPr>
            <a:r>
              <a:rPr lang="pt-BR" sz="2000" b="1" dirty="0"/>
              <a:t> </a:t>
            </a:r>
          </a:p>
          <a:p>
            <a:pPr algn="ctr">
              <a:buNone/>
            </a:pPr>
            <a:endParaRPr lang="pt-BR" sz="2000" b="1" dirty="0" smtClean="0"/>
          </a:p>
          <a:p>
            <a:pPr algn="ctr">
              <a:buNone/>
            </a:pPr>
            <a:r>
              <a:rPr lang="pt-BR" sz="2000" b="1" dirty="0" smtClean="0"/>
              <a:t>                 Aluno: Maria Carlina </a:t>
            </a:r>
            <a:r>
              <a:rPr lang="pt-BR" sz="2000" b="1" dirty="0" err="1" smtClean="0"/>
              <a:t>Vázquez</a:t>
            </a:r>
            <a:r>
              <a:rPr lang="pt-BR" sz="2000" b="1" dirty="0" smtClean="0"/>
              <a:t> Cervantes                       Orientadora: </a:t>
            </a:r>
            <a:r>
              <a:rPr lang="pt-BR" sz="2000" b="1" dirty="0"/>
              <a:t>Cristiane Diniz Félix</a:t>
            </a:r>
          </a:p>
          <a:p>
            <a:pPr marL="0" indent="0" algn="ctr">
              <a:buNone/>
            </a:pPr>
            <a:r>
              <a:rPr lang="pt-BR" sz="2000" dirty="0"/>
              <a:t> </a:t>
            </a:r>
          </a:p>
          <a:p>
            <a:pPr algn="ctr">
              <a:buNone/>
            </a:pPr>
            <a:endParaRPr lang="pt-BR" sz="2000" b="1" dirty="0" smtClean="0"/>
          </a:p>
          <a:p>
            <a:pPr algn="ctr">
              <a:buNone/>
            </a:pPr>
            <a:r>
              <a:rPr lang="pt-BR" sz="2400" b="1" dirty="0" smtClean="0"/>
              <a:t>Pelotas, 2015</a:t>
            </a:r>
            <a:endParaRPr lang="pt-BR" sz="2400" b="1" dirty="0"/>
          </a:p>
        </p:txBody>
      </p:sp>
      <p:pic>
        <p:nvPicPr>
          <p:cNvPr id="6" name="Imagem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500042"/>
            <a:ext cx="1643042" cy="1571636"/>
          </a:xfrm>
          <a:prstGeom prst="rect">
            <a:avLst/>
          </a:prstGeom>
        </p:spPr>
      </p:pic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571480"/>
            <a:ext cx="1643042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8794" y="617538"/>
            <a:ext cx="7015181" cy="1168388"/>
          </a:xfrm>
        </p:spPr>
        <p:txBody>
          <a:bodyPr/>
          <a:lstStyle/>
          <a:p>
            <a:r>
              <a:rPr lang="pt-BR" dirty="0" smtClean="0"/>
              <a:t>Logística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9550" y="2060848"/>
            <a:ext cx="7772400" cy="4359697"/>
          </a:xfrm>
        </p:spPr>
        <p:txBody>
          <a:bodyPr/>
          <a:lstStyle/>
          <a:p>
            <a:endParaRPr lang="pt-BR" sz="1600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>
              <a:lnSpc>
                <a:spcPct val="150000"/>
              </a:lnSpc>
            </a:pPr>
            <a:r>
              <a:rPr lang="pt-BR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</a:t>
            </a:r>
            <a:r>
              <a:rPr lang="pt-BR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Protocolo a ser utilizado</a:t>
            </a:r>
            <a:r>
              <a:rPr lang="pt-BR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pt-BR" sz="2800" dirty="0"/>
              <a:t>Manual Técnico de Hipertensão Arterial e Diabetes Mellitus do Ministério da Saúde, Brasília, 2013. </a:t>
            </a:r>
            <a:r>
              <a:rPr lang="pt-BR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Instrumento </a:t>
            </a:r>
            <a:r>
              <a:rPr lang="pt-BR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monitoramento e coleta de dados:</a:t>
            </a:r>
            <a:r>
              <a:rPr lang="pt-BR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Ficha espelho, listas de presença </a:t>
            </a:r>
            <a:r>
              <a:rPr lang="pt-B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 </a:t>
            </a:r>
            <a:r>
              <a:rPr lang="pt-BR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 </a:t>
            </a:r>
            <a:r>
              <a:rPr lang="pt-B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grupos, </a:t>
            </a:r>
            <a:r>
              <a:rPr lang="pt-BR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planilhas </a:t>
            </a:r>
            <a:r>
              <a:rPr lang="pt-B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prontuário </a:t>
            </a:r>
            <a:r>
              <a:rPr lang="pt-BR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 </a:t>
            </a:r>
            <a:r>
              <a:rPr lang="pt-B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Unidade.</a:t>
            </a:r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0"/>
            <a:ext cx="7300933" cy="1285860"/>
          </a:xfrm>
        </p:spPr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204864"/>
            <a:ext cx="8199512" cy="4560901"/>
          </a:xfrm>
        </p:spPr>
        <p:txBody>
          <a:bodyPr/>
          <a:lstStyle/>
          <a:p>
            <a:pPr algn="just">
              <a:buNone/>
            </a:pPr>
            <a:r>
              <a:rPr lang="pt-BR" sz="2800" dirty="0" smtClean="0"/>
              <a:t>Capacitações da equipe conforme o protocolo, 2013;</a:t>
            </a:r>
          </a:p>
          <a:p>
            <a:pPr algn="just"/>
            <a:r>
              <a:rPr lang="pt-BR" sz="2800" dirty="0" smtClean="0"/>
              <a:t>Grupos na comunidade;</a:t>
            </a:r>
          </a:p>
          <a:p>
            <a:pPr algn="just"/>
            <a:r>
              <a:rPr lang="pt-BR" sz="2800" dirty="0" smtClean="0"/>
              <a:t>Atendimento em grupo e individual;</a:t>
            </a:r>
          </a:p>
          <a:p>
            <a:pPr algn="just"/>
            <a:r>
              <a:rPr lang="pt-BR" sz="2800" dirty="0" smtClean="0"/>
              <a:t>Agendamentos e atendimento a demanda espontânea;</a:t>
            </a:r>
          </a:p>
          <a:p>
            <a:pPr algn="just"/>
            <a:r>
              <a:rPr lang="pt-BR" sz="2800" dirty="0" smtClean="0"/>
              <a:t>Atribuições a cada profissional;</a:t>
            </a:r>
          </a:p>
          <a:p>
            <a:pPr algn="just"/>
            <a:r>
              <a:rPr lang="pt-BR" sz="2800" dirty="0" smtClean="0"/>
              <a:t>Preenchimento de fichas de avaliação;</a:t>
            </a:r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728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617538"/>
            <a:ext cx="7300933" cy="1011262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0831" y="1854240"/>
            <a:ext cx="8385973" cy="4680520"/>
          </a:xfrm>
        </p:spPr>
        <p:txBody>
          <a:bodyPr/>
          <a:lstStyle/>
          <a:p>
            <a:r>
              <a:rPr lang="pt-BR" sz="2000" b="1" dirty="0" smtClean="0"/>
              <a:t>Objetivo 1: </a:t>
            </a:r>
            <a:r>
              <a:rPr lang="pt-BR" sz="2000" dirty="0" smtClean="0"/>
              <a:t>Objetivo 1. </a:t>
            </a:r>
            <a:r>
              <a:rPr lang="pt-BR" sz="2000" dirty="0"/>
              <a:t>Ampliar a cobertura de atenção à saúde do hipertenso da área da unidade de saúde para </a:t>
            </a:r>
            <a:r>
              <a:rPr lang="pt-BR" sz="2000" dirty="0" smtClean="0"/>
              <a:t>85%.</a:t>
            </a:r>
          </a:p>
          <a:p>
            <a:r>
              <a:rPr lang="pt-BR" sz="2000" b="1" dirty="0" smtClean="0"/>
              <a:t>Meta 1.1: </a:t>
            </a:r>
            <a:r>
              <a:rPr lang="pt-BR" sz="2000" dirty="0" smtClean="0"/>
              <a:t>Ampliar a cobertura de atenção à </a:t>
            </a:r>
            <a:r>
              <a:rPr lang="pt-BR" sz="2000" dirty="0"/>
              <a:t>saúde do hipertenso da área da unidade de saúde para </a:t>
            </a:r>
            <a:r>
              <a:rPr lang="pt-BR" sz="2000" dirty="0" smtClean="0"/>
              <a:t>85%.</a:t>
            </a:r>
            <a:endParaRPr lang="pt-BR" sz="2000" i="1" dirty="0"/>
          </a:p>
          <a:p>
            <a:endParaRPr lang="pt-BR" sz="2000" i="1" dirty="0" smtClean="0"/>
          </a:p>
          <a:p>
            <a:r>
              <a:rPr lang="pt-BR" sz="2000" dirty="0" smtClean="0"/>
              <a:t>Mês 1: 78 cadastrados                   colar o gráfico            </a:t>
            </a:r>
          </a:p>
          <a:p>
            <a:pPr marL="0" indent="0">
              <a:buNone/>
            </a:pPr>
            <a:r>
              <a:rPr lang="pt-BR" sz="2000" dirty="0" smtClean="0"/>
              <a:t>(23,5%).</a:t>
            </a:r>
          </a:p>
          <a:p>
            <a:r>
              <a:rPr lang="pt-BR" sz="2000" dirty="0" smtClean="0"/>
              <a:t>Mês 2: 137 cadastrados</a:t>
            </a:r>
          </a:p>
          <a:p>
            <a:pPr marL="0" indent="0">
              <a:buNone/>
            </a:pPr>
            <a:r>
              <a:rPr lang="pt-BR" sz="2000" dirty="0" smtClean="0"/>
              <a:t>(42,2%).</a:t>
            </a:r>
          </a:p>
          <a:p>
            <a:r>
              <a:rPr lang="pt-BR" sz="2000" dirty="0" smtClean="0"/>
              <a:t>Mês 3:  282 cadastrados</a:t>
            </a:r>
          </a:p>
          <a:p>
            <a:pPr marL="0" indent="0">
              <a:buNone/>
            </a:pPr>
            <a:r>
              <a:rPr lang="pt-BR" sz="2000" dirty="0" smtClean="0"/>
              <a:t>(87,3%).</a:t>
            </a:r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1403648" cy="1368152"/>
          </a:xfrm>
          <a:prstGeom prst="rect">
            <a:avLst/>
          </a:prstGeom>
        </p:spPr>
      </p:pic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049258172"/>
              </p:ext>
            </p:extLst>
          </p:nvPr>
        </p:nvGraphicFramePr>
        <p:xfrm>
          <a:off x="3995936" y="3501008"/>
          <a:ext cx="4580384" cy="3033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67744" y="617538"/>
            <a:ext cx="6676231" cy="1143000"/>
          </a:xfrm>
        </p:spPr>
        <p:txBody>
          <a:bodyPr/>
          <a:lstStyle/>
          <a:p>
            <a:r>
              <a:rPr lang="pt-BR" sz="3600" dirty="0" smtClean="0"/>
              <a:t>Resultados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0447" y="2276872"/>
            <a:ext cx="8343528" cy="4114800"/>
          </a:xfrm>
        </p:spPr>
        <p:txBody>
          <a:bodyPr/>
          <a:lstStyle/>
          <a:p>
            <a:r>
              <a:rPr lang="pt-BR" sz="2000" b="1" dirty="0" smtClean="0"/>
              <a:t>Meta 1.2: </a:t>
            </a:r>
            <a:r>
              <a:rPr lang="pt-BR" sz="2000" dirty="0"/>
              <a:t>Ampliar a cobertura de atenção à saúde do </a:t>
            </a:r>
            <a:r>
              <a:rPr lang="pt-BR" sz="2000" dirty="0" smtClean="0"/>
              <a:t> </a:t>
            </a:r>
            <a:r>
              <a:rPr lang="pt-BR" sz="2000" dirty="0"/>
              <a:t>da área </a:t>
            </a:r>
            <a:r>
              <a:rPr lang="pt-BR" sz="2000" dirty="0" smtClean="0"/>
              <a:t>diabético na </a:t>
            </a:r>
            <a:r>
              <a:rPr lang="pt-BR" sz="2000" dirty="0"/>
              <a:t>unidade de saúde para </a:t>
            </a:r>
            <a:r>
              <a:rPr lang="pt-BR" sz="2000" dirty="0" smtClean="0"/>
              <a:t>85%.</a:t>
            </a:r>
            <a:endParaRPr lang="pt-BR" sz="2000" i="1" dirty="0"/>
          </a:p>
          <a:p>
            <a:endParaRPr lang="pt-BR" sz="2000" i="1" dirty="0"/>
          </a:p>
          <a:p>
            <a:endParaRPr lang="pt-BR" sz="2000" i="1" dirty="0"/>
          </a:p>
          <a:p>
            <a:r>
              <a:rPr lang="pt-BR" sz="2000" dirty="0"/>
              <a:t>Mês 1:  </a:t>
            </a:r>
            <a:r>
              <a:rPr lang="pt-BR" sz="2000" dirty="0" smtClean="0"/>
              <a:t>24 cadastrados  </a:t>
            </a:r>
          </a:p>
          <a:p>
            <a:r>
              <a:rPr lang="pt-BR" sz="2000" dirty="0" smtClean="0"/>
              <a:t> diabéticos (29,6%)                                         colar o gráfico                                       </a:t>
            </a: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r>
              <a:rPr lang="pt-BR" sz="2000" dirty="0"/>
              <a:t>Mês 2: </a:t>
            </a:r>
            <a:r>
              <a:rPr lang="pt-BR" sz="2000" dirty="0" smtClean="0"/>
              <a:t> 52 cadastrados</a:t>
            </a:r>
          </a:p>
          <a:p>
            <a:r>
              <a:rPr lang="pt-BR" sz="2000" dirty="0" smtClean="0"/>
              <a:t>(64,2%)</a:t>
            </a: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r>
              <a:rPr lang="pt-BR" sz="2000" dirty="0"/>
              <a:t>Mês 3:  </a:t>
            </a:r>
            <a:r>
              <a:rPr lang="pt-BR" sz="2000" dirty="0" smtClean="0"/>
              <a:t>76 cadastrados</a:t>
            </a:r>
          </a:p>
          <a:p>
            <a:r>
              <a:rPr lang="pt-BR" sz="2000" dirty="0" smtClean="0"/>
              <a:t>(93,2%)</a:t>
            </a:r>
            <a:endParaRPr lang="pt-BR" sz="2000" dirty="0"/>
          </a:p>
          <a:p>
            <a:pPr marL="0" indent="0">
              <a:buNone/>
            </a:pPr>
            <a:endParaRPr lang="pt-BR" sz="2000" i="1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1403648" cy="1368152"/>
          </a:xfrm>
          <a:prstGeom prst="rect">
            <a:avLst/>
          </a:prstGeom>
        </p:spPr>
      </p:pic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959664099"/>
              </p:ext>
            </p:extLst>
          </p:nvPr>
        </p:nvGraphicFramePr>
        <p:xfrm>
          <a:off x="4788024" y="3140967"/>
          <a:ext cx="3960440" cy="3384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83010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5918" y="617538"/>
            <a:ext cx="7158057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57224" y="2214554"/>
            <a:ext cx="8286776" cy="4043362"/>
          </a:xfrm>
        </p:spPr>
        <p:txBody>
          <a:bodyPr/>
          <a:lstStyle/>
          <a:p>
            <a:r>
              <a:rPr lang="pt-BR" sz="2400" b="1" dirty="0" smtClean="0"/>
              <a:t>Objetivo 2: </a:t>
            </a:r>
            <a:r>
              <a:rPr lang="pt-BR" sz="2400" dirty="0"/>
              <a:t>M</a:t>
            </a:r>
            <a:r>
              <a:rPr lang="pt-BR" sz="2400" dirty="0" smtClean="0"/>
              <a:t>elhorar </a:t>
            </a:r>
            <a:r>
              <a:rPr lang="pt-BR" sz="2400" dirty="0"/>
              <a:t>a qualidade do atendimento dos usuários com hipertensão arterial e diabetes mellitus.</a:t>
            </a:r>
            <a:endParaRPr lang="pt-BR" sz="2400" b="1" dirty="0" smtClean="0"/>
          </a:p>
          <a:p>
            <a:endParaRPr lang="pt-BR" sz="2400" b="1" dirty="0"/>
          </a:p>
          <a:p>
            <a:r>
              <a:rPr lang="pt-BR" sz="2400" b="1" dirty="0" smtClean="0"/>
              <a:t>Meta 2.1:</a:t>
            </a:r>
            <a:r>
              <a:rPr lang="pt-BR" sz="2400" dirty="0"/>
              <a:t> </a:t>
            </a:r>
            <a:r>
              <a:rPr lang="pt-BR" sz="2400" dirty="0" smtClean="0"/>
              <a:t>foi </a:t>
            </a:r>
            <a:r>
              <a:rPr lang="pt-BR" sz="2400" dirty="0"/>
              <a:t>realizar exame clínico apropriado em 100% dos hipertensos </a:t>
            </a:r>
            <a:r>
              <a:rPr lang="pt-BR" sz="2400" dirty="0" smtClean="0"/>
              <a:t>e diabéticos cadastrados</a:t>
            </a:r>
            <a:r>
              <a:rPr lang="pt-BR" sz="2400" dirty="0"/>
              <a:t>. </a:t>
            </a:r>
            <a:endParaRPr lang="pt-BR" sz="2400" b="1" dirty="0" smtClean="0"/>
          </a:p>
          <a:p>
            <a:endParaRPr lang="pt-BR" sz="2400" b="1" dirty="0"/>
          </a:p>
          <a:p>
            <a:r>
              <a:rPr lang="pt-BR" sz="2400" b="1" dirty="0" smtClean="0"/>
              <a:t> </a:t>
            </a:r>
            <a:r>
              <a:rPr lang="pt-BR" sz="2400" dirty="0"/>
              <a:t>Mês 1: </a:t>
            </a:r>
            <a:r>
              <a:rPr lang="pt-BR" sz="2400" dirty="0" smtClean="0"/>
              <a:t>76 </a:t>
            </a:r>
            <a:r>
              <a:rPr lang="pt-BR" sz="2400" dirty="0"/>
              <a:t>Hipertensos e </a:t>
            </a:r>
            <a:r>
              <a:rPr lang="pt-BR" sz="2400" dirty="0" smtClean="0"/>
              <a:t>24 diabéticos </a:t>
            </a:r>
            <a:r>
              <a:rPr lang="pt-BR" sz="2400" dirty="0"/>
              <a:t>(100</a:t>
            </a:r>
            <a:r>
              <a:rPr lang="pt-BR" sz="2400" dirty="0" smtClean="0"/>
              <a:t>%).</a:t>
            </a:r>
            <a:endParaRPr lang="pt-BR" sz="2400" dirty="0"/>
          </a:p>
          <a:p>
            <a:r>
              <a:rPr lang="pt-BR" sz="2400" dirty="0"/>
              <a:t>Mês 2: </a:t>
            </a:r>
            <a:r>
              <a:rPr lang="pt-BR" sz="2400" dirty="0" smtClean="0"/>
              <a:t>137 hipertensos e</a:t>
            </a:r>
            <a:r>
              <a:rPr lang="pt-BR" sz="2400" dirty="0"/>
              <a:t> </a:t>
            </a:r>
            <a:r>
              <a:rPr lang="pt-BR" sz="2400" dirty="0" smtClean="0"/>
              <a:t>52 </a:t>
            </a:r>
            <a:r>
              <a:rPr lang="pt-BR" sz="2400" dirty="0"/>
              <a:t>diabéticos (100%).</a:t>
            </a:r>
          </a:p>
          <a:p>
            <a:r>
              <a:rPr lang="pt-BR" sz="2400" dirty="0"/>
              <a:t>Mês 3: </a:t>
            </a:r>
            <a:r>
              <a:rPr lang="pt-BR" sz="2400" dirty="0" smtClean="0"/>
              <a:t>282 hipertensos </a:t>
            </a:r>
            <a:r>
              <a:rPr lang="pt-BR" sz="2400" dirty="0"/>
              <a:t>e </a:t>
            </a:r>
            <a:r>
              <a:rPr lang="pt-BR" sz="2400" dirty="0" smtClean="0"/>
              <a:t>76 diabéticos </a:t>
            </a:r>
            <a:r>
              <a:rPr lang="pt-BR" sz="2400" dirty="0"/>
              <a:t>(100%).</a:t>
            </a:r>
          </a:p>
          <a:p>
            <a:pPr algn="just"/>
            <a:endParaRPr lang="pt-BR" sz="2400" dirty="0"/>
          </a:p>
          <a:p>
            <a:r>
              <a:rPr lang="pt-BR" sz="2400" dirty="0" smtClean="0"/>
              <a:t> </a:t>
            </a:r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672"/>
            <a:ext cx="1403648" cy="1728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00166" y="617538"/>
            <a:ext cx="7443809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017713"/>
            <a:ext cx="8631560" cy="4114800"/>
          </a:xfrm>
        </p:spPr>
        <p:txBody>
          <a:bodyPr/>
          <a:lstStyle/>
          <a:p>
            <a:pPr algn="just"/>
            <a:r>
              <a:rPr lang="pt-BR" sz="2400" b="1" dirty="0" smtClean="0"/>
              <a:t>Meta 2.2:</a:t>
            </a:r>
            <a:r>
              <a:rPr lang="pt-BR" sz="2400" dirty="0"/>
              <a:t> </a:t>
            </a:r>
            <a:r>
              <a:rPr lang="pt-BR" sz="2400" dirty="0" smtClean="0"/>
              <a:t> </a:t>
            </a:r>
            <a:r>
              <a:rPr lang="pt-BR" sz="2400" dirty="0"/>
              <a:t>A Meta 2.2 foi de garantir a 100% dos hipertensos </a:t>
            </a:r>
            <a:r>
              <a:rPr lang="pt-BR" sz="2400" dirty="0" smtClean="0"/>
              <a:t>cadastrados </a:t>
            </a:r>
            <a:r>
              <a:rPr lang="pt-BR" sz="2400" dirty="0"/>
              <a:t>a realização de exames complementares em dia de acordo com o protocolo. </a:t>
            </a:r>
            <a:endParaRPr lang="pt-BR" sz="2400" dirty="0" smtClean="0"/>
          </a:p>
          <a:p>
            <a:pPr algn="just"/>
            <a:endParaRPr lang="pt-BR" sz="2400" dirty="0" smtClean="0"/>
          </a:p>
          <a:p>
            <a:r>
              <a:rPr lang="pt-BR" sz="2000" dirty="0"/>
              <a:t>Mês 1: </a:t>
            </a:r>
            <a:r>
              <a:rPr lang="pt-BR" sz="2000" dirty="0" smtClean="0"/>
              <a:t>42 Hipertensos (55,3%).</a:t>
            </a:r>
            <a:endParaRPr lang="pt-BR" sz="2000" dirty="0"/>
          </a:p>
          <a:p>
            <a:r>
              <a:rPr lang="pt-BR" sz="2000" dirty="0"/>
              <a:t>Mês 2: </a:t>
            </a:r>
            <a:r>
              <a:rPr lang="pt-BR" sz="2000" dirty="0" smtClean="0"/>
              <a:t>83 hipertensos (60,6%).</a:t>
            </a:r>
            <a:endParaRPr lang="pt-BR" sz="2000" dirty="0"/>
          </a:p>
          <a:p>
            <a:r>
              <a:rPr lang="pt-BR" sz="2000" dirty="0"/>
              <a:t>Mês 3: </a:t>
            </a:r>
            <a:r>
              <a:rPr lang="pt-BR" sz="2000" dirty="0" smtClean="0"/>
              <a:t>217 hipertensos (77%).</a:t>
            </a:r>
            <a:endParaRPr lang="pt-BR" sz="2000" dirty="0"/>
          </a:p>
          <a:p>
            <a:pPr algn="just"/>
            <a:endParaRPr lang="pt-BR" sz="2000" dirty="0"/>
          </a:p>
          <a:p>
            <a:endParaRPr lang="pt-BR" sz="20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031501"/>
              </p:ext>
            </p:extLst>
          </p:nvPr>
        </p:nvGraphicFramePr>
        <p:xfrm>
          <a:off x="4501785" y="3429000"/>
          <a:ext cx="4648200" cy="3094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9712" y="2428868"/>
            <a:ext cx="6640909" cy="571500"/>
          </a:xfrm>
        </p:spPr>
        <p:txBody>
          <a:bodyPr/>
          <a:lstStyle/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/>
            </a:r>
            <a:br>
              <a:rPr lang="pt-BR" sz="2000" b="1" dirty="0" smtClean="0">
                <a:solidFill>
                  <a:schemeClr val="tx1"/>
                </a:solidFill>
              </a:rPr>
            </a:br>
            <a:r>
              <a:rPr lang="pt-BR" sz="2000" b="1" dirty="0">
                <a:solidFill>
                  <a:schemeClr val="tx1"/>
                </a:solidFill>
              </a:rPr>
              <a:t/>
            </a:r>
            <a:br>
              <a:rPr lang="pt-BR" sz="2000" b="1" dirty="0">
                <a:solidFill>
                  <a:schemeClr val="tx1"/>
                </a:solidFill>
              </a:rPr>
            </a:br>
            <a:r>
              <a:rPr lang="pt-BR" sz="2000" b="1" dirty="0" smtClean="0">
                <a:solidFill>
                  <a:schemeClr val="tx1"/>
                </a:solidFill>
              </a:rPr>
              <a:t/>
            </a:r>
            <a:br>
              <a:rPr lang="pt-BR" sz="2000" b="1" dirty="0" smtClean="0">
                <a:solidFill>
                  <a:schemeClr val="tx1"/>
                </a:solidFill>
              </a:rPr>
            </a:br>
            <a:r>
              <a:rPr lang="pt-BR" sz="2000" b="1" dirty="0">
                <a:solidFill>
                  <a:schemeClr val="tx1"/>
                </a:solidFill>
              </a:rPr>
              <a:t/>
            </a:r>
            <a:br>
              <a:rPr lang="pt-BR" sz="2000" b="1" dirty="0">
                <a:solidFill>
                  <a:schemeClr val="tx1"/>
                </a:solidFill>
              </a:rPr>
            </a:b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975730"/>
            <a:ext cx="7556376" cy="5266928"/>
          </a:xfrm>
        </p:spPr>
        <p:txBody>
          <a:bodyPr/>
          <a:lstStyle/>
          <a:p>
            <a:pPr algn="just"/>
            <a:r>
              <a:rPr lang="pt-BR" sz="2400" b="1" dirty="0" smtClean="0"/>
              <a:t>2.2</a:t>
            </a:r>
            <a:r>
              <a:rPr lang="pt-BR" sz="2400" b="1" dirty="0"/>
              <a:t>:</a:t>
            </a:r>
            <a:r>
              <a:rPr lang="pt-BR" sz="2400" dirty="0"/>
              <a:t>  A Meta 2.2 foi de garantir a 100% dos diabéticos cadastrados a realização de exames complementares em dia de acordo com o protocolo</a:t>
            </a:r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r>
              <a:rPr lang="pt-BR" sz="2400" dirty="0" smtClean="0"/>
              <a:t>Mês </a:t>
            </a:r>
            <a:r>
              <a:rPr lang="pt-BR" sz="2400" dirty="0"/>
              <a:t>1: </a:t>
            </a:r>
            <a:r>
              <a:rPr lang="pt-BR" sz="2400" dirty="0" smtClean="0"/>
              <a:t>19 </a:t>
            </a:r>
            <a:r>
              <a:rPr lang="pt-BR" sz="2400" dirty="0"/>
              <a:t>diabéticos (79,2</a:t>
            </a:r>
            <a:r>
              <a:rPr lang="pt-BR" sz="2400" dirty="0" smtClean="0"/>
              <a:t>%).</a:t>
            </a:r>
            <a:endParaRPr lang="pt-BR" sz="2400" dirty="0"/>
          </a:p>
          <a:p>
            <a:r>
              <a:rPr lang="pt-BR" sz="2400" dirty="0"/>
              <a:t>Mês 2: </a:t>
            </a:r>
            <a:r>
              <a:rPr lang="pt-BR" sz="2400" dirty="0" smtClean="0"/>
              <a:t>38 </a:t>
            </a:r>
            <a:r>
              <a:rPr lang="pt-BR" sz="2400" dirty="0"/>
              <a:t>diabéticos (73,1%).</a:t>
            </a:r>
          </a:p>
          <a:p>
            <a:r>
              <a:rPr lang="pt-BR" sz="2400" dirty="0"/>
              <a:t>Mês 3: </a:t>
            </a:r>
            <a:r>
              <a:rPr lang="pt-BR" sz="2400" dirty="0" smtClean="0"/>
              <a:t>66 </a:t>
            </a:r>
            <a:r>
              <a:rPr lang="pt-BR" sz="2400" dirty="0"/>
              <a:t>diabéticos (86,6%).</a:t>
            </a:r>
          </a:p>
          <a:p>
            <a:endParaRPr lang="pt-BR" sz="2400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1571604" cy="1643074"/>
          </a:xfrm>
          <a:prstGeom prst="rect">
            <a:avLst/>
          </a:prstGeom>
        </p:spPr>
      </p:pic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742343406"/>
              </p:ext>
            </p:extLst>
          </p:nvPr>
        </p:nvGraphicFramePr>
        <p:xfrm>
          <a:off x="5004048" y="3356992"/>
          <a:ext cx="4139952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5166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604" y="617538"/>
            <a:ext cx="7372371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428868"/>
            <a:ext cx="8943975" cy="4435623"/>
          </a:xfrm>
        </p:spPr>
        <p:txBody>
          <a:bodyPr/>
          <a:lstStyle/>
          <a:p>
            <a:pPr algn="just"/>
            <a:r>
              <a:rPr lang="pt-BR" sz="2400" b="1" dirty="0" smtClean="0"/>
              <a:t>Meta 2.3: </a:t>
            </a:r>
            <a:r>
              <a:rPr lang="pt-BR" sz="2400" dirty="0"/>
              <a:t>foi de priorizar a prescrição de medicamentos da farmácia popular para 100% dos hipertensos e diabéticos cadastrados na unidade de </a:t>
            </a:r>
            <a:r>
              <a:rPr lang="pt-BR" sz="2400" dirty="0" smtClean="0"/>
              <a:t>saúde.</a:t>
            </a:r>
          </a:p>
          <a:p>
            <a:pPr algn="just"/>
            <a:endParaRPr lang="pt-BR" sz="2400" dirty="0" smtClean="0"/>
          </a:p>
          <a:p>
            <a:r>
              <a:rPr lang="pt-BR" sz="2000" dirty="0"/>
              <a:t>Mês 1: </a:t>
            </a:r>
            <a:r>
              <a:rPr lang="pt-BR" sz="2000" dirty="0" smtClean="0"/>
              <a:t>66 Hipertensos (88,8%);  </a:t>
            </a:r>
            <a:endParaRPr lang="pt-BR" sz="2000" dirty="0"/>
          </a:p>
          <a:p>
            <a:r>
              <a:rPr lang="pt-BR" sz="2000" dirty="0"/>
              <a:t>Mês 2: </a:t>
            </a:r>
            <a:r>
              <a:rPr lang="pt-BR" sz="2000" dirty="0" smtClean="0"/>
              <a:t>124 hipertensos(90,5%).</a:t>
            </a:r>
            <a:endParaRPr lang="pt-BR" sz="2000" dirty="0"/>
          </a:p>
          <a:p>
            <a:r>
              <a:rPr lang="pt-BR" sz="2000" dirty="0"/>
              <a:t>Mês 3: </a:t>
            </a:r>
            <a:r>
              <a:rPr lang="pt-BR" sz="2000" dirty="0" smtClean="0"/>
              <a:t>267 hipertensos(94,7%).</a:t>
            </a:r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138745135"/>
              </p:ext>
            </p:extLst>
          </p:nvPr>
        </p:nvGraphicFramePr>
        <p:xfrm>
          <a:off x="4394291" y="3717032"/>
          <a:ext cx="4714875" cy="3007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2260612"/>
            <a:ext cx="7916416" cy="4114800"/>
          </a:xfrm>
        </p:spPr>
        <p:txBody>
          <a:bodyPr/>
          <a:lstStyle/>
          <a:p>
            <a:pPr algn="just"/>
            <a:r>
              <a:rPr lang="pt-BR" sz="2000" b="1" dirty="0"/>
              <a:t>Meta 2.3: </a:t>
            </a:r>
            <a:r>
              <a:rPr lang="pt-BR" sz="2000" dirty="0"/>
              <a:t>foi de priorizar a prescrição de medicamentos da farmácia popular para 100% dos hipertensos e diabéticos cadastrados na unidade de saúde.</a:t>
            </a:r>
          </a:p>
          <a:p>
            <a:pPr algn="just"/>
            <a:endParaRPr lang="pt-BR" sz="2000" dirty="0"/>
          </a:p>
          <a:p>
            <a:endParaRPr lang="pt-BR" sz="2000" dirty="0" smtClean="0"/>
          </a:p>
          <a:p>
            <a:endParaRPr lang="pt-BR" sz="2000" dirty="0"/>
          </a:p>
          <a:p>
            <a:r>
              <a:rPr lang="pt-BR" sz="2000" dirty="0" smtClean="0"/>
              <a:t>Mês </a:t>
            </a:r>
            <a:r>
              <a:rPr lang="pt-BR" sz="2000" dirty="0"/>
              <a:t>1</a:t>
            </a:r>
            <a:r>
              <a:rPr lang="pt-BR" sz="2000" dirty="0" smtClean="0"/>
              <a:t>: </a:t>
            </a:r>
            <a:r>
              <a:rPr lang="pt-BR" sz="2000" dirty="0"/>
              <a:t>22 diabéticos (91,7%).;</a:t>
            </a:r>
          </a:p>
          <a:p>
            <a:r>
              <a:rPr lang="pt-BR" sz="2000" dirty="0"/>
              <a:t>Mês 2: </a:t>
            </a:r>
            <a:r>
              <a:rPr lang="pt-BR" sz="2000" dirty="0" smtClean="0"/>
              <a:t>49 </a:t>
            </a:r>
            <a:r>
              <a:rPr lang="pt-BR" sz="2000" dirty="0"/>
              <a:t>diabéticos (94,2%).</a:t>
            </a:r>
          </a:p>
          <a:p>
            <a:r>
              <a:rPr lang="pt-BR" sz="2000" dirty="0"/>
              <a:t>Mês 3</a:t>
            </a:r>
            <a:r>
              <a:rPr lang="pt-BR" sz="2000" dirty="0" smtClean="0"/>
              <a:t>: </a:t>
            </a:r>
            <a:r>
              <a:rPr lang="pt-BR" sz="2000" dirty="0"/>
              <a:t>73 diabéticos (96,1%).</a:t>
            </a:r>
          </a:p>
          <a:p>
            <a:endParaRPr lang="pt-BR" sz="2000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346" y="476672"/>
            <a:ext cx="1571604" cy="1643074"/>
          </a:xfrm>
          <a:prstGeom prst="rect">
            <a:avLst/>
          </a:prstGeom>
        </p:spPr>
      </p:pic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556623591"/>
              </p:ext>
            </p:extLst>
          </p:nvPr>
        </p:nvGraphicFramePr>
        <p:xfrm>
          <a:off x="4644008" y="3645024"/>
          <a:ext cx="4499992" cy="3176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2908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480" y="617538"/>
            <a:ext cx="7229495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017713"/>
            <a:ext cx="8820472" cy="4114800"/>
          </a:xfrm>
        </p:spPr>
        <p:txBody>
          <a:bodyPr/>
          <a:lstStyle/>
          <a:p>
            <a:pPr algn="just"/>
            <a:r>
              <a:rPr lang="pt-BR" sz="2400" b="1" dirty="0" smtClean="0"/>
              <a:t>Meta 2.4: </a:t>
            </a:r>
            <a:r>
              <a:rPr lang="pt-BR" sz="2400" dirty="0" smtClean="0"/>
              <a:t>foi realizar avaliação da necessidade de atendimento odontológico em 100% dos pacientes hipertensos.</a:t>
            </a:r>
          </a:p>
          <a:p>
            <a:pPr algn="just"/>
            <a:endParaRPr lang="pt-BR" sz="2400" b="1" dirty="0"/>
          </a:p>
          <a:p>
            <a:endParaRPr lang="pt-BR" sz="2800" b="1" dirty="0" smtClean="0"/>
          </a:p>
          <a:p>
            <a:r>
              <a:rPr lang="pt-BR" sz="2400" dirty="0"/>
              <a:t>Mês 1: </a:t>
            </a:r>
            <a:r>
              <a:rPr lang="pt-BR" sz="2400" dirty="0" smtClean="0"/>
              <a:t>28 Hipertensos(36,8%);</a:t>
            </a:r>
            <a:endParaRPr lang="pt-BR" sz="2400" dirty="0"/>
          </a:p>
          <a:p>
            <a:r>
              <a:rPr lang="pt-BR" sz="2400" dirty="0"/>
              <a:t>Mês 2: </a:t>
            </a:r>
            <a:r>
              <a:rPr lang="pt-BR" sz="2400" dirty="0" smtClean="0"/>
              <a:t>64 hipertensos(46,7%).</a:t>
            </a:r>
            <a:endParaRPr lang="pt-BR" sz="2400" dirty="0"/>
          </a:p>
          <a:p>
            <a:r>
              <a:rPr lang="pt-BR" sz="2400" dirty="0"/>
              <a:t>Mês 3:  </a:t>
            </a:r>
            <a:r>
              <a:rPr lang="pt-BR" sz="2400" dirty="0" smtClean="0"/>
              <a:t>182 hipertensos(64,5%).</a:t>
            </a:r>
            <a:endParaRPr lang="pt-BR" sz="2400" dirty="0"/>
          </a:p>
          <a:p>
            <a:pPr algn="just"/>
            <a:endParaRPr lang="pt-BR" sz="2400" dirty="0"/>
          </a:p>
          <a:p>
            <a:endParaRPr lang="pt-BR" sz="2400" dirty="0"/>
          </a:p>
        </p:txBody>
      </p:sp>
      <p:pic>
        <p:nvPicPr>
          <p:cNvPr id="6" name="Imagem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374639"/>
            <a:ext cx="1571604" cy="1643074"/>
          </a:xfrm>
          <a:prstGeom prst="rect">
            <a:avLst/>
          </a:prstGeom>
        </p:spPr>
      </p:pic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452952044"/>
              </p:ext>
            </p:extLst>
          </p:nvPr>
        </p:nvGraphicFramePr>
        <p:xfrm>
          <a:off x="4860032" y="3356992"/>
          <a:ext cx="4283968" cy="3373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617538"/>
            <a:ext cx="7300933" cy="1143000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1521" y="2017713"/>
            <a:ext cx="8214975" cy="4114800"/>
          </a:xfrm>
        </p:spPr>
        <p:txBody>
          <a:bodyPr/>
          <a:lstStyle/>
          <a:p>
            <a:pPr marL="0" indent="0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 Municipio Cruz Alta, estado Rio Grande Do Sul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Localização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localizado </a:t>
            </a:r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noroeste do estado, </a:t>
            </a:r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conhecido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como a </a:t>
            </a:r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terra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rico </a:t>
            </a:r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Veríssimo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População Total: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63.946 habitantes.</a:t>
            </a:r>
          </a:p>
          <a:p>
            <a:pPr marL="0" indent="0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480"/>
            <a:ext cx="1643042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200" y="2420888"/>
            <a:ext cx="7911480" cy="4114800"/>
          </a:xfrm>
        </p:spPr>
        <p:txBody>
          <a:bodyPr/>
          <a:lstStyle/>
          <a:p>
            <a:pPr algn="just"/>
            <a:r>
              <a:rPr lang="pt-BR" sz="2400" b="1" dirty="0"/>
              <a:t>Meta 2.4: </a:t>
            </a:r>
            <a:r>
              <a:rPr lang="pt-BR" sz="2400" dirty="0"/>
              <a:t>foi realizar avaliação da necessidade de atendimento odontológico em 100% dos pacientes hipertensos e diabéticos.</a:t>
            </a:r>
          </a:p>
          <a:p>
            <a:pPr marL="0" indent="0" algn="just">
              <a:buNone/>
            </a:pPr>
            <a:endParaRPr lang="pt-BR" sz="2400" b="1" dirty="0"/>
          </a:p>
          <a:p>
            <a:r>
              <a:rPr lang="pt-BR" sz="2400" dirty="0"/>
              <a:t>Mês </a:t>
            </a:r>
            <a:r>
              <a:rPr lang="pt-BR" sz="2400" dirty="0" smtClean="0"/>
              <a:t>1:11 </a:t>
            </a:r>
            <a:r>
              <a:rPr lang="pt-BR" sz="2400" dirty="0"/>
              <a:t>diabéticos (45,8</a:t>
            </a:r>
            <a:r>
              <a:rPr lang="pt-BR" sz="2400" dirty="0" smtClean="0"/>
              <a:t>%).</a:t>
            </a:r>
            <a:endParaRPr lang="pt-BR" sz="2400" dirty="0"/>
          </a:p>
          <a:p>
            <a:r>
              <a:rPr lang="pt-BR" sz="2400" dirty="0"/>
              <a:t>Mês </a:t>
            </a:r>
            <a:r>
              <a:rPr lang="pt-BR" sz="2400" dirty="0" smtClean="0"/>
              <a:t>2:33 </a:t>
            </a:r>
            <a:r>
              <a:rPr lang="pt-BR" sz="2400" dirty="0"/>
              <a:t>diabéticos (63,5%).</a:t>
            </a:r>
          </a:p>
          <a:p>
            <a:r>
              <a:rPr lang="pt-BR" sz="2400" dirty="0"/>
              <a:t>Mês 3</a:t>
            </a:r>
            <a:r>
              <a:rPr lang="pt-BR" sz="2400" dirty="0" smtClean="0"/>
              <a:t>: </a:t>
            </a:r>
            <a:r>
              <a:rPr lang="pt-BR" sz="2400" dirty="0"/>
              <a:t>59 diabéticos (77,6%).</a:t>
            </a:r>
          </a:p>
          <a:p>
            <a:pPr algn="just"/>
            <a:endParaRPr lang="pt-BR" sz="2400" dirty="0"/>
          </a:p>
          <a:p>
            <a:endParaRPr lang="pt-BR" sz="2000" dirty="0"/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" y="374639"/>
            <a:ext cx="1571604" cy="1643074"/>
          </a:xfrm>
          <a:prstGeom prst="rect">
            <a:avLst/>
          </a:prstGeom>
        </p:spPr>
      </p:pic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959603022"/>
              </p:ext>
            </p:extLst>
          </p:nvPr>
        </p:nvGraphicFramePr>
        <p:xfrm>
          <a:off x="4543425" y="3573017"/>
          <a:ext cx="4600575" cy="32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6553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7356" y="617538"/>
            <a:ext cx="7086619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000" b="1" dirty="0"/>
          </a:p>
          <a:p>
            <a:r>
              <a:rPr lang="pt-BR" sz="2400" b="1" dirty="0" smtClean="0"/>
              <a:t>Objetivo 3: </a:t>
            </a:r>
            <a:r>
              <a:rPr lang="pt-BR" sz="2400" dirty="0"/>
              <a:t>3 de melhorar a adesão de hipertensos e diabéticos ao </a:t>
            </a:r>
            <a:r>
              <a:rPr lang="pt-BR" sz="2400" dirty="0" smtClean="0"/>
              <a:t>programa.</a:t>
            </a:r>
          </a:p>
          <a:p>
            <a:endParaRPr lang="pt-BR" sz="2400" dirty="0"/>
          </a:p>
          <a:p>
            <a:pPr marL="0" indent="0">
              <a:buNone/>
            </a:pPr>
            <a:r>
              <a:rPr lang="pt-BR" sz="2400" b="1" dirty="0" smtClean="0"/>
              <a:t>Meta 3.1: </a:t>
            </a:r>
            <a:r>
              <a:rPr lang="pt-BR" sz="2400" dirty="0" smtClean="0"/>
              <a:t>Realizar busca ativa a 100% dos pacientes hipertensos e diabéticos cadastrados.</a:t>
            </a:r>
          </a:p>
          <a:p>
            <a:endParaRPr lang="pt-BR" sz="2400" dirty="0" smtClean="0"/>
          </a:p>
          <a:p>
            <a:r>
              <a:rPr lang="pt-BR" sz="2400" dirty="0" smtClean="0"/>
              <a:t>Mês </a:t>
            </a:r>
            <a:r>
              <a:rPr lang="pt-BR" sz="2400" dirty="0"/>
              <a:t>1: </a:t>
            </a:r>
            <a:r>
              <a:rPr lang="pt-BR" sz="2400" dirty="0" smtClean="0"/>
              <a:t>12 </a:t>
            </a:r>
            <a:r>
              <a:rPr lang="pt-BR" sz="2400" dirty="0"/>
              <a:t>Hipertensos e </a:t>
            </a:r>
            <a:r>
              <a:rPr lang="pt-BR" sz="2400" dirty="0" smtClean="0"/>
              <a:t>1 diabéticos </a:t>
            </a:r>
            <a:r>
              <a:rPr lang="pt-BR" sz="2400" dirty="0"/>
              <a:t>(100</a:t>
            </a:r>
            <a:r>
              <a:rPr lang="pt-BR" sz="2400" dirty="0" smtClean="0"/>
              <a:t>%).</a:t>
            </a:r>
            <a:endParaRPr lang="pt-BR" sz="2400" dirty="0"/>
          </a:p>
          <a:p>
            <a:r>
              <a:rPr lang="pt-BR" sz="2400" dirty="0"/>
              <a:t>Mês 2: </a:t>
            </a:r>
            <a:r>
              <a:rPr lang="pt-BR" sz="2400" dirty="0" smtClean="0"/>
              <a:t>18 hipertensos e</a:t>
            </a:r>
            <a:r>
              <a:rPr lang="pt-BR" sz="2400" dirty="0"/>
              <a:t> </a:t>
            </a:r>
            <a:r>
              <a:rPr lang="pt-BR" sz="2400" dirty="0" smtClean="0"/>
              <a:t>5 </a:t>
            </a:r>
            <a:r>
              <a:rPr lang="pt-BR" sz="2400" dirty="0"/>
              <a:t>diabéticos (100%).</a:t>
            </a:r>
          </a:p>
          <a:p>
            <a:r>
              <a:rPr lang="pt-BR" sz="2400" dirty="0"/>
              <a:t>Mês 3: </a:t>
            </a:r>
            <a:r>
              <a:rPr lang="pt-BR" sz="2400" dirty="0" smtClean="0"/>
              <a:t>32 hipertensos </a:t>
            </a:r>
            <a:r>
              <a:rPr lang="pt-BR" sz="2400" dirty="0"/>
              <a:t>e </a:t>
            </a:r>
            <a:r>
              <a:rPr lang="pt-BR" sz="2400" dirty="0" smtClean="0"/>
              <a:t>7 diabéticos </a:t>
            </a:r>
            <a:r>
              <a:rPr lang="pt-BR" sz="2400" dirty="0"/>
              <a:t>(100%).</a:t>
            </a:r>
          </a:p>
          <a:p>
            <a:pPr algn="just"/>
            <a:endParaRPr lang="pt-BR" sz="2400" dirty="0"/>
          </a:p>
          <a:p>
            <a:endParaRPr lang="pt-BR" sz="2400" dirty="0"/>
          </a:p>
        </p:txBody>
      </p:sp>
      <p:pic>
        <p:nvPicPr>
          <p:cNvPr id="7" name="Imagem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4356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480" y="617538"/>
            <a:ext cx="7229495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400" dirty="0" smtClean="0"/>
          </a:p>
          <a:p>
            <a:r>
              <a:rPr lang="pt-BR" sz="2400" dirty="0" smtClean="0"/>
              <a:t>Objetivo 4: Melhorar o registro das informações.</a:t>
            </a:r>
          </a:p>
          <a:p>
            <a:r>
              <a:rPr lang="pt-BR" sz="2400" dirty="0" smtClean="0"/>
              <a:t>Meta 4.1-4.2: Manter a ficha de acompanhamento para 100% dos hipertensos e diabéticos cadastrados.</a:t>
            </a:r>
          </a:p>
          <a:p>
            <a:endParaRPr lang="pt-BR" sz="2400" dirty="0" smtClean="0"/>
          </a:p>
          <a:p>
            <a:r>
              <a:rPr lang="pt-BR" sz="2400" dirty="0"/>
              <a:t>Mês 1: </a:t>
            </a:r>
            <a:r>
              <a:rPr lang="pt-BR" sz="2400" dirty="0" smtClean="0"/>
              <a:t>76 </a:t>
            </a:r>
            <a:r>
              <a:rPr lang="pt-BR" sz="2400" dirty="0"/>
              <a:t>Hipertensos e </a:t>
            </a:r>
            <a:r>
              <a:rPr lang="pt-BR" sz="2400" dirty="0" smtClean="0"/>
              <a:t>24 diabéticos </a:t>
            </a:r>
            <a:r>
              <a:rPr lang="pt-BR" sz="2400" dirty="0"/>
              <a:t>(100%).;</a:t>
            </a:r>
          </a:p>
          <a:p>
            <a:r>
              <a:rPr lang="pt-BR" sz="2400" dirty="0"/>
              <a:t>Mês 2: </a:t>
            </a:r>
            <a:r>
              <a:rPr lang="pt-BR" sz="2400" dirty="0" smtClean="0"/>
              <a:t>137 hipertensos e</a:t>
            </a:r>
            <a:r>
              <a:rPr lang="pt-BR" sz="2400" dirty="0"/>
              <a:t> </a:t>
            </a:r>
            <a:r>
              <a:rPr lang="pt-BR" sz="2400" dirty="0" smtClean="0"/>
              <a:t>52 </a:t>
            </a:r>
            <a:r>
              <a:rPr lang="pt-BR" sz="2400" dirty="0"/>
              <a:t>diabéticos (100%).</a:t>
            </a:r>
          </a:p>
          <a:p>
            <a:r>
              <a:rPr lang="pt-BR" sz="2400" dirty="0"/>
              <a:t>Mês 3: </a:t>
            </a:r>
            <a:r>
              <a:rPr lang="pt-BR" sz="2400" dirty="0" smtClean="0"/>
              <a:t>282 hipertensos </a:t>
            </a:r>
            <a:r>
              <a:rPr lang="pt-BR" sz="2400" dirty="0"/>
              <a:t>e </a:t>
            </a:r>
            <a:r>
              <a:rPr lang="pt-BR" sz="2400" dirty="0" smtClean="0"/>
              <a:t>76 diabéticos </a:t>
            </a:r>
            <a:r>
              <a:rPr lang="pt-BR" sz="2400" dirty="0"/>
              <a:t>(100%).</a:t>
            </a:r>
          </a:p>
          <a:p>
            <a:pPr algn="just"/>
            <a:endParaRPr lang="pt-BR" sz="2800" dirty="0"/>
          </a:p>
          <a:p>
            <a:pPr marL="0" indent="0">
              <a:buNone/>
            </a:pPr>
            <a:endParaRPr lang="pt-BR" sz="28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2017712"/>
            <a:ext cx="7767464" cy="4840287"/>
          </a:xfrm>
        </p:spPr>
        <p:txBody>
          <a:bodyPr/>
          <a:lstStyle/>
          <a:p>
            <a:endParaRPr lang="pt-BR" sz="2800" b="1" dirty="0"/>
          </a:p>
          <a:p>
            <a:r>
              <a:rPr lang="pt-BR" sz="2400" b="1" dirty="0" smtClean="0"/>
              <a:t>Objetivo 5: </a:t>
            </a:r>
            <a:r>
              <a:rPr lang="pt-BR" sz="2400" dirty="0" smtClean="0"/>
              <a:t>Mapear hipertensos e diabéticos de risco para doença cardiovascular.</a:t>
            </a:r>
          </a:p>
          <a:p>
            <a:r>
              <a:rPr lang="pt-BR" sz="2400" b="1" dirty="0" smtClean="0"/>
              <a:t>Meta 5.1-5.2: </a:t>
            </a:r>
            <a:r>
              <a:rPr lang="pt-BR" sz="2400" dirty="0" smtClean="0"/>
              <a:t>Realizar a estratificação de risco cardiovascular em 100% dos hipertensos e diabéticos.</a:t>
            </a:r>
            <a:endParaRPr lang="pt-BR" sz="2400" b="1" dirty="0" smtClean="0"/>
          </a:p>
          <a:p>
            <a:pPr marL="0" indent="0">
              <a:buNone/>
            </a:pPr>
            <a:endParaRPr lang="pt-BR" sz="2400" b="1" dirty="0" smtClean="0"/>
          </a:p>
          <a:p>
            <a:r>
              <a:rPr lang="pt-BR" sz="2400" dirty="0"/>
              <a:t>Mês 1: </a:t>
            </a:r>
            <a:r>
              <a:rPr lang="pt-BR" sz="2400" dirty="0" smtClean="0"/>
              <a:t>76 Hipertensos </a:t>
            </a:r>
            <a:r>
              <a:rPr lang="pt-BR" sz="2400" dirty="0"/>
              <a:t>e </a:t>
            </a:r>
            <a:r>
              <a:rPr lang="pt-BR" sz="2400" dirty="0" smtClean="0"/>
              <a:t>24 diabéticos </a:t>
            </a:r>
            <a:r>
              <a:rPr lang="pt-BR" sz="2400" dirty="0"/>
              <a:t>(100%).;</a:t>
            </a:r>
          </a:p>
          <a:p>
            <a:r>
              <a:rPr lang="pt-BR" sz="2400" dirty="0"/>
              <a:t>Mês 2: </a:t>
            </a:r>
            <a:r>
              <a:rPr lang="pt-BR" sz="2400" dirty="0" smtClean="0"/>
              <a:t>137 hipertensos e</a:t>
            </a:r>
            <a:r>
              <a:rPr lang="pt-BR" sz="2400" dirty="0"/>
              <a:t> </a:t>
            </a:r>
            <a:r>
              <a:rPr lang="pt-BR" sz="2400" dirty="0" smtClean="0"/>
              <a:t>52 </a:t>
            </a:r>
            <a:r>
              <a:rPr lang="pt-BR" sz="2400" dirty="0"/>
              <a:t>diabéticos (100%).</a:t>
            </a:r>
          </a:p>
          <a:p>
            <a:r>
              <a:rPr lang="pt-BR" sz="2400" dirty="0"/>
              <a:t>Mês 3: </a:t>
            </a:r>
            <a:r>
              <a:rPr lang="pt-BR" sz="2400" dirty="0" smtClean="0"/>
              <a:t>282 hipertensos </a:t>
            </a:r>
            <a:r>
              <a:rPr lang="pt-BR" sz="2400" dirty="0"/>
              <a:t>e </a:t>
            </a:r>
            <a:r>
              <a:rPr lang="pt-BR" sz="2400" dirty="0" smtClean="0"/>
              <a:t>76 diabéticos </a:t>
            </a:r>
            <a:r>
              <a:rPr lang="pt-BR" sz="2400" dirty="0"/>
              <a:t>(100%).</a:t>
            </a:r>
          </a:p>
          <a:p>
            <a:pPr algn="just"/>
            <a:endParaRPr lang="pt-BR" sz="2800" dirty="0"/>
          </a:p>
          <a:p>
            <a:endParaRPr lang="pt-BR" sz="2800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617538"/>
            <a:ext cx="7300933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76470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604" y="617538"/>
            <a:ext cx="7372371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/>
              <a:t>Objetivo 6: </a:t>
            </a:r>
            <a:r>
              <a:rPr lang="pt-BR" sz="2400" dirty="0" smtClean="0"/>
              <a:t>Promover a saúde dos hipertensos e diabéticos.</a:t>
            </a:r>
            <a:endParaRPr lang="pt-BR" sz="2400" b="1" dirty="0" smtClean="0"/>
          </a:p>
          <a:p>
            <a:pPr algn="just"/>
            <a:r>
              <a:rPr lang="pt-BR" sz="2400" b="1" dirty="0" smtClean="0"/>
              <a:t>Meta 6.1-6.2: </a:t>
            </a:r>
            <a:r>
              <a:rPr lang="pt-BR" sz="2400" dirty="0" smtClean="0"/>
              <a:t>Foi garantir orientação nutricional sobre alimentação saudável ao 100% dos hipertensos e diabéticos.</a:t>
            </a:r>
            <a:endParaRPr lang="pt-BR" sz="2400" b="1" dirty="0" smtClean="0"/>
          </a:p>
          <a:p>
            <a:pPr marL="0" indent="0" algn="just">
              <a:buNone/>
            </a:pPr>
            <a:endParaRPr lang="pt-BR" sz="2400" b="1" dirty="0"/>
          </a:p>
          <a:p>
            <a:r>
              <a:rPr lang="pt-BR" sz="2400" dirty="0"/>
              <a:t>Mês 1: </a:t>
            </a:r>
            <a:r>
              <a:rPr lang="pt-BR" sz="2400" dirty="0" smtClean="0"/>
              <a:t>76 </a:t>
            </a:r>
            <a:r>
              <a:rPr lang="pt-BR" sz="2400" dirty="0"/>
              <a:t>Hipertensos e </a:t>
            </a:r>
            <a:r>
              <a:rPr lang="pt-BR" sz="2400" dirty="0" smtClean="0"/>
              <a:t>24 diabéticos </a:t>
            </a:r>
            <a:r>
              <a:rPr lang="pt-BR" sz="2400" dirty="0"/>
              <a:t>(100%).;</a:t>
            </a:r>
          </a:p>
          <a:p>
            <a:r>
              <a:rPr lang="pt-BR" sz="2400" dirty="0"/>
              <a:t>Mês 2: </a:t>
            </a:r>
            <a:r>
              <a:rPr lang="pt-BR" sz="2400" dirty="0" smtClean="0"/>
              <a:t>137 hipertensos e 52 diabéticos </a:t>
            </a:r>
            <a:r>
              <a:rPr lang="pt-BR" sz="2400" dirty="0"/>
              <a:t>(100%).</a:t>
            </a:r>
          </a:p>
          <a:p>
            <a:r>
              <a:rPr lang="pt-BR" sz="2400" dirty="0"/>
              <a:t>Mês 3: </a:t>
            </a:r>
            <a:r>
              <a:rPr lang="pt-BR" sz="2400" dirty="0" smtClean="0"/>
              <a:t>282 hipertensos </a:t>
            </a:r>
            <a:r>
              <a:rPr lang="pt-BR" sz="2400" dirty="0"/>
              <a:t>e </a:t>
            </a:r>
            <a:r>
              <a:rPr lang="pt-BR" sz="2400" dirty="0" smtClean="0"/>
              <a:t>76 diabéticos </a:t>
            </a:r>
            <a:r>
              <a:rPr lang="pt-BR" sz="2400" dirty="0"/>
              <a:t>(100%).</a:t>
            </a:r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7356" y="617538"/>
            <a:ext cx="7086619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 smtClean="0"/>
              <a:t>Meta 6.3-6.4: </a:t>
            </a:r>
            <a:r>
              <a:rPr lang="pt-BR" sz="2400" dirty="0" smtClean="0"/>
              <a:t>Foi garantir orientações em relação á pratica regular de atividades físicas em 100% dos hipertensos e diabéticos.</a:t>
            </a:r>
          </a:p>
          <a:p>
            <a:endParaRPr lang="pt-BR" sz="2400" b="1" dirty="0"/>
          </a:p>
          <a:p>
            <a:endParaRPr lang="pt-BR" sz="2400" b="1" dirty="0" smtClean="0"/>
          </a:p>
          <a:p>
            <a:r>
              <a:rPr lang="pt-BR" sz="2400" dirty="0"/>
              <a:t>Mês 1: </a:t>
            </a:r>
            <a:r>
              <a:rPr lang="pt-BR" sz="2400" dirty="0" smtClean="0"/>
              <a:t>76 </a:t>
            </a:r>
            <a:r>
              <a:rPr lang="pt-BR" sz="2400" dirty="0"/>
              <a:t>Hipertensos e </a:t>
            </a:r>
            <a:r>
              <a:rPr lang="pt-BR" sz="2400" dirty="0" smtClean="0"/>
              <a:t>24 diabéticos </a:t>
            </a:r>
            <a:r>
              <a:rPr lang="pt-BR" sz="2400" dirty="0"/>
              <a:t>(100%).;</a:t>
            </a:r>
          </a:p>
          <a:p>
            <a:r>
              <a:rPr lang="pt-BR" sz="2400" dirty="0"/>
              <a:t>Mês 2: </a:t>
            </a:r>
            <a:r>
              <a:rPr lang="pt-BR" sz="2400" dirty="0" smtClean="0"/>
              <a:t>137 hipertensos e</a:t>
            </a:r>
            <a:r>
              <a:rPr lang="pt-BR" sz="2400" dirty="0"/>
              <a:t> </a:t>
            </a:r>
            <a:r>
              <a:rPr lang="pt-BR" sz="2400" dirty="0" smtClean="0"/>
              <a:t>52 </a:t>
            </a:r>
            <a:r>
              <a:rPr lang="pt-BR" sz="2400" dirty="0"/>
              <a:t>diabéticos (100%).</a:t>
            </a:r>
          </a:p>
          <a:p>
            <a:r>
              <a:rPr lang="pt-BR" sz="2400" dirty="0"/>
              <a:t>Mês 3: </a:t>
            </a:r>
            <a:r>
              <a:rPr lang="pt-BR" sz="2400" dirty="0" smtClean="0"/>
              <a:t>280 hipertensos(99,3%) e 76 diabéticos </a:t>
            </a:r>
            <a:r>
              <a:rPr lang="pt-BR" sz="2400" dirty="0"/>
              <a:t>(100%).</a:t>
            </a:r>
          </a:p>
          <a:p>
            <a:pPr algn="just"/>
            <a:endParaRPr lang="pt-BR" sz="2400" dirty="0"/>
          </a:p>
          <a:p>
            <a:endParaRPr lang="pt-BR" sz="2400" b="1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604" y="617538"/>
            <a:ext cx="7372371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2204863"/>
            <a:ext cx="7632848" cy="3927649"/>
          </a:xfrm>
        </p:spPr>
        <p:txBody>
          <a:bodyPr/>
          <a:lstStyle/>
          <a:p>
            <a:r>
              <a:rPr lang="pt-BR" sz="2400" b="1" dirty="0" smtClean="0"/>
              <a:t>Meta 6.5-6.6: </a:t>
            </a:r>
            <a:r>
              <a:rPr lang="pt-BR" sz="2400" dirty="0" smtClean="0"/>
              <a:t>Foi garantir orientações sobre os riscos de tabagismo em 100% dos hipertensos e diabéticos.</a:t>
            </a:r>
            <a:endParaRPr lang="pt-BR" sz="2400" b="1" dirty="0" smtClean="0"/>
          </a:p>
          <a:p>
            <a:endParaRPr lang="pt-BR" sz="2400" b="1" dirty="0"/>
          </a:p>
          <a:p>
            <a:endParaRPr lang="pt-BR" sz="2400" dirty="0" smtClean="0"/>
          </a:p>
          <a:p>
            <a:r>
              <a:rPr lang="pt-BR" sz="2400" dirty="0" smtClean="0"/>
              <a:t>Mês </a:t>
            </a:r>
            <a:r>
              <a:rPr lang="pt-BR" sz="2400" dirty="0"/>
              <a:t>1: </a:t>
            </a:r>
            <a:r>
              <a:rPr lang="pt-BR" sz="2400" dirty="0" smtClean="0"/>
              <a:t>76 </a:t>
            </a:r>
            <a:r>
              <a:rPr lang="pt-BR" sz="2400" dirty="0"/>
              <a:t>Hipertensos e </a:t>
            </a:r>
            <a:r>
              <a:rPr lang="pt-BR" sz="2400" dirty="0" smtClean="0"/>
              <a:t>24diabéticos </a:t>
            </a:r>
            <a:r>
              <a:rPr lang="pt-BR" sz="2400" dirty="0"/>
              <a:t>(100%).;</a:t>
            </a:r>
          </a:p>
          <a:p>
            <a:r>
              <a:rPr lang="pt-BR" sz="2400" dirty="0"/>
              <a:t>Mês 2: </a:t>
            </a:r>
            <a:r>
              <a:rPr lang="pt-BR" sz="2400" dirty="0" smtClean="0"/>
              <a:t>137 hipertensos e</a:t>
            </a:r>
            <a:r>
              <a:rPr lang="pt-BR" sz="2400" dirty="0"/>
              <a:t> </a:t>
            </a:r>
            <a:r>
              <a:rPr lang="pt-BR" sz="2400" dirty="0" smtClean="0"/>
              <a:t>52 </a:t>
            </a:r>
            <a:r>
              <a:rPr lang="pt-BR" sz="2400" dirty="0"/>
              <a:t>diabéticos (100%).</a:t>
            </a:r>
          </a:p>
          <a:p>
            <a:r>
              <a:rPr lang="pt-BR" sz="2400" dirty="0"/>
              <a:t>Mês 3: </a:t>
            </a:r>
            <a:r>
              <a:rPr lang="pt-BR" sz="2400" dirty="0" smtClean="0"/>
              <a:t>282 hipertensos </a:t>
            </a:r>
            <a:r>
              <a:rPr lang="pt-BR" sz="2400" dirty="0"/>
              <a:t>e </a:t>
            </a:r>
            <a:r>
              <a:rPr lang="pt-BR" sz="2400" dirty="0" smtClean="0"/>
              <a:t>76 diabéticos </a:t>
            </a:r>
            <a:r>
              <a:rPr lang="pt-BR" sz="2400" dirty="0"/>
              <a:t>(100%).</a:t>
            </a:r>
          </a:p>
          <a:p>
            <a:pPr algn="just"/>
            <a:endParaRPr lang="pt-BR" sz="2400" dirty="0"/>
          </a:p>
          <a:p>
            <a:endParaRPr lang="pt-BR" sz="24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96"/>
            <a:ext cx="1403648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617538"/>
            <a:ext cx="7300933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2688" y="2017713"/>
            <a:ext cx="7349752" cy="4114800"/>
          </a:xfrm>
        </p:spPr>
        <p:txBody>
          <a:bodyPr/>
          <a:lstStyle/>
          <a:p>
            <a:r>
              <a:rPr lang="pt-BR" sz="2400" b="1" dirty="0" smtClean="0"/>
              <a:t>Meta 6.7-6.8: </a:t>
            </a:r>
            <a:r>
              <a:rPr lang="pt-BR" sz="2400" dirty="0" smtClean="0"/>
              <a:t>Foi garantir orientações sobre higiene bucal em 100% dos hipertensos e diabéticos.</a:t>
            </a:r>
            <a:endParaRPr lang="pt-BR" sz="2400" b="1" dirty="0" smtClean="0"/>
          </a:p>
          <a:p>
            <a:endParaRPr lang="pt-BR" sz="2400" b="1" dirty="0"/>
          </a:p>
          <a:p>
            <a:r>
              <a:rPr lang="pt-BR" sz="2400" dirty="0"/>
              <a:t>Mês 1: </a:t>
            </a:r>
            <a:r>
              <a:rPr lang="pt-BR" sz="2400" dirty="0" smtClean="0"/>
              <a:t>76 </a:t>
            </a:r>
            <a:r>
              <a:rPr lang="pt-BR" sz="2400" dirty="0"/>
              <a:t>Hipertensos e </a:t>
            </a:r>
            <a:r>
              <a:rPr lang="pt-BR" sz="2400" dirty="0" smtClean="0"/>
              <a:t>24 diabéticos </a:t>
            </a:r>
            <a:r>
              <a:rPr lang="pt-BR" sz="2400" dirty="0"/>
              <a:t>(100</a:t>
            </a:r>
            <a:r>
              <a:rPr lang="pt-BR" sz="2400" dirty="0" smtClean="0"/>
              <a:t>%);</a:t>
            </a:r>
            <a:endParaRPr lang="pt-BR" sz="2400" dirty="0"/>
          </a:p>
          <a:p>
            <a:r>
              <a:rPr lang="pt-BR" sz="2400" dirty="0"/>
              <a:t>Mês 2: </a:t>
            </a:r>
            <a:r>
              <a:rPr lang="pt-BR" sz="2400" dirty="0" smtClean="0"/>
              <a:t>137 hipertensos e 52 diabéticos </a:t>
            </a:r>
            <a:r>
              <a:rPr lang="pt-BR" sz="2400" dirty="0"/>
              <a:t>(100%).</a:t>
            </a:r>
          </a:p>
          <a:p>
            <a:r>
              <a:rPr lang="pt-BR" sz="2400" dirty="0"/>
              <a:t>Mês 3: </a:t>
            </a:r>
            <a:r>
              <a:rPr lang="pt-BR" sz="2400" dirty="0" smtClean="0"/>
              <a:t>282 hipertensos </a:t>
            </a:r>
            <a:r>
              <a:rPr lang="pt-BR" sz="2400" dirty="0"/>
              <a:t>e </a:t>
            </a:r>
            <a:r>
              <a:rPr lang="pt-BR" sz="2400" dirty="0" smtClean="0"/>
              <a:t>76 diabéticos </a:t>
            </a:r>
            <a:r>
              <a:rPr lang="pt-BR" sz="2400" dirty="0"/>
              <a:t>(100%).</a:t>
            </a:r>
          </a:p>
          <a:p>
            <a:pPr algn="just"/>
            <a:endParaRPr lang="pt-BR" sz="2800" dirty="0"/>
          </a:p>
          <a:p>
            <a:endParaRPr lang="pt-BR" sz="28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617538"/>
            <a:ext cx="7300933" cy="1143000"/>
          </a:xfrm>
        </p:spPr>
        <p:txBody>
          <a:bodyPr/>
          <a:lstStyle/>
          <a:p>
            <a:r>
              <a:rPr lang="pt-BR" dirty="0" smtClean="0"/>
              <a:t>     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017712"/>
            <a:ext cx="7920880" cy="4507631"/>
          </a:xfrm>
        </p:spPr>
        <p:txBody>
          <a:bodyPr/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PROPICIOU A AMPLIAÇÃO DA COBERTURA DA ATENÇÃO ÁS PESSOAS COM HIPERTENSÃO ARTERIAL E DIABETES MELLITUS DE FORMA INTEGRAL.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MELHORAMOS OS REGISTRO DAS INFORMAÇÕES 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AS PESSOAS DIABÉTICAS FORAM SUBMETIDAS A EXAMES DOS PÉS E RECEBERAM ORIENTAÇÕES  SOBRE MEDIDAS PARA O CUIDADO COM AS EXTREMIDADES.</a:t>
            </a:r>
          </a:p>
          <a:p>
            <a:pPr algn="just"/>
            <a:endParaRPr lang="pt-BR" sz="2400" dirty="0" smtClean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2" y="374638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2088" y="2456324"/>
            <a:ext cx="7738343" cy="4114800"/>
          </a:xfrm>
        </p:spPr>
        <p:txBody>
          <a:bodyPr/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CONSEGUIMOS OFERTAR ATENDIMENTO ODONTOLÓGICO Á MAIORIA DOS USUÁRIOS, ASSIM COMO A REALIZAÇÃO DOS EXAMES COMPLEMENTARES.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MAIORIA DOS USUÁRIOS RECEBERAM ORIENTAÇÕES SOBRE A IMPORTÁNCIA DA ALIMENTAÇÃO ADEQUADA, BENEFÍCIOS DA PRÁTICA DE ATIVIDADES FÍSICAS E DA HIGIENE BUCAL E SOBRE OS RISCOS DO TABAGISMO.</a:t>
            </a:r>
          </a:p>
          <a:p>
            <a:pPr algn="just"/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845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5123" y="548680"/>
            <a:ext cx="7396311" cy="1167234"/>
          </a:xfrm>
        </p:spPr>
        <p:txBody>
          <a:bodyPr/>
          <a:lstStyle/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Municipio  Cruz Alta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/RS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Colocar foto do município</a:t>
            </a: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2" y="548680"/>
            <a:ext cx="1296144" cy="1440160"/>
          </a:xfrm>
          <a:prstGeom prst="rect">
            <a:avLst/>
          </a:prstGeom>
        </p:spPr>
      </p:pic>
      <p:pic>
        <p:nvPicPr>
          <p:cNvPr id="5" name="Picture 2" descr="http://media1.picsearch.com/is?FRoTOEdjltNeMc-Ny46KhIFapx-sgF4O6sAKmcLU-qY&amp;height=3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7" y="1844824"/>
            <a:ext cx="4866334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 descr="C:\Users\Usuario\Documents\280px-Cruz-alta-rua-coronel-pillar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1844824"/>
            <a:ext cx="355600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16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59832" y="836712"/>
            <a:ext cx="5884143" cy="923826"/>
          </a:xfrm>
        </p:spPr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5" y="1916832"/>
            <a:ext cx="8188399" cy="4318130"/>
          </a:xfrm>
        </p:spPr>
        <p:txBody>
          <a:bodyPr/>
          <a:lstStyle/>
          <a:p>
            <a:pPr marL="0" indent="0"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REALIZOU-SE  BUSCA ATIVA AOS PACIENTES FALTOSOS E/OU         COM CONSULTAS EM ATRASO.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DURANTE A INTERVENÇÃO A EQUIPE ESTEVE EM CONSTANTES CAPACITAÇÕES;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COM NOSSO TRABALHO CONSEGUIMOS A INTEGRAÇÃO DA EQUIPE;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CONSEGUIMOS A MELHORIA NOS REGISTROS, AGENDAMENTOS  E ORGANIZAÇÃO DA DEMANDA ESPONTÁNEA.</a:t>
            </a:r>
          </a:p>
          <a:p>
            <a:pPr algn="just"/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0693"/>
            <a:ext cx="1571604" cy="164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6484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1720" y="620688"/>
            <a:ext cx="7793037" cy="1143000"/>
          </a:xfrm>
        </p:spPr>
        <p:txBody>
          <a:bodyPr/>
          <a:lstStyle/>
          <a:p>
            <a:r>
              <a:rPr lang="pt-BR" dirty="0" smtClean="0"/>
              <a:t>DISCUSSÃO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2204864"/>
            <a:ext cx="7776864" cy="4507631"/>
          </a:xfrm>
        </p:spPr>
        <p:txBody>
          <a:bodyPr/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O IMPACTO DO PROJETO PARA A COMUNIDADE FOI POSITIVO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CONTAMOS COM A PARTICIPAÇÃO DAS LIDERANÇAS COMUNITARIAS.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A INTERVENÇÃO DEIXA PARA NOSSA EQUIPE UMA EXPERIÉNCIA MARAVILHOSA  E UMA MELHOR ORGANIZAÇÃO DE NOSSO TRABALHO.</a:t>
            </a:r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43201"/>
            <a:ext cx="1571604" cy="164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6948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7704" y="617538"/>
            <a:ext cx="7036271" cy="1143000"/>
          </a:xfrm>
        </p:spPr>
        <p:txBody>
          <a:bodyPr/>
          <a:lstStyle/>
          <a:p>
            <a:r>
              <a:rPr lang="pt-BR" dirty="0" smtClean="0"/>
              <a:t>   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276872"/>
            <a:ext cx="8132440" cy="4114800"/>
          </a:xfrm>
        </p:spPr>
        <p:txBody>
          <a:bodyPr/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CONTINUAREMOS TRABALHANDO PARA AMPLIAR A META DE COBERTURA  DE ATENDIMENTO PARA ESTE GRUPO DE USUÁRIOS.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NOS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PRÓXIMOS MESES A EQUIPE SE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PROPÔS CONTINUAR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COM O TRABALHO REALIZADO ATÉ AGORA E TAMBÉM VAMOS A MELHORAR OS PROBLEMAS APRESENTADOS DURANTE A INTERVENÇÃO.</a:t>
            </a: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43201"/>
            <a:ext cx="1571604" cy="164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1931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5736" y="617538"/>
            <a:ext cx="6748239" cy="1143000"/>
          </a:xfrm>
        </p:spPr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889126"/>
            <a:ext cx="8415536" cy="4243387"/>
          </a:xfrm>
        </p:spPr>
        <p:txBody>
          <a:bodyPr/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CONTINUAREMOS TRABALHANDO COM A FICHA DE ACOMPANHAMENTO DOS USUÁRIOS HIPERTENSOS E DIABÉTICOS.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CONTINUAREMOS NOSSO TRABALHO COM O GRUPO HIPERDIA.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A COBERTURA DE ATENDIMENTO PARA ESTE GRUPO DE USUÁRIO  SERÁ AMPLIADO SERVINDO DE EXEMPLO PARA IMPLEMENTAR OUTROS PROGRAMAS  COMO A ATENÇÃO PRE NATAL.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" y="246052"/>
            <a:ext cx="1571604" cy="164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2966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617538"/>
            <a:ext cx="7300933" cy="1143000"/>
          </a:xfrm>
        </p:spPr>
        <p:txBody>
          <a:bodyPr/>
          <a:lstStyle/>
          <a:p>
            <a:r>
              <a:rPr lang="pt-BR" sz="3600" dirty="0" smtClean="0"/>
              <a:t>Reflexão sobre o processo de aprendizagem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2017713"/>
            <a:ext cx="8055496" cy="4114800"/>
          </a:xfrm>
        </p:spPr>
        <p:txBody>
          <a:bodyPr/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UMA EXPERIÉNCIA MUITO BOA E GRATIFICANTE, TEMOS REALIZADO UM TRABALHO PROVEITOSO PARA O BEM-ESTAR DA COMUNIDADE.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N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O INICIOU PENSEI QUE IA SER DIFÍCIL, MAS SEMPRE TIVE A PARTICIPAÇÃO E AJUDA DA EQUIPE.</a:t>
            </a:r>
          </a:p>
          <a:p>
            <a:pPr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TRABALHAMOS EM CONJUNTO E CONSEGUIMOS AMPLIAR A COBERTURA  DOS USUÁRIOS HIPERTENSOS E DIABÉTICOS.</a:t>
            </a: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TEM SIDO UM APOIO EDUCACIONAL E INSTRUTIVO PARA MINHA PRÁTICA PROFISSIONAL .</a:t>
            </a:r>
          </a:p>
          <a:p>
            <a:pPr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TEM OFERECIDO FERRAMENTAS IMPORTANTES E ECLARECIDOS MUITAS DÚVIDAS QUE SURGEM NO TRANSCURSO DE NOSSO TRABALHO. </a:t>
            </a:r>
          </a:p>
          <a:p>
            <a:pPr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9712" y="617538"/>
            <a:ext cx="6964263" cy="1143000"/>
          </a:xfrm>
        </p:spPr>
        <p:txBody>
          <a:bodyPr/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REFLEXÃO SOBRE O PROCESSO DE APRENDIZAGEM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2017712"/>
            <a:ext cx="8055496" cy="4840287"/>
          </a:xfrm>
        </p:spPr>
        <p:txBody>
          <a:bodyPr/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TEM ENRIQUECIDO SOBRE OS PROTOCOLOS DAS DIFERENTES DOENÇAS AQUI NO BRASIL, PUSEMOS EM PRÁTICA AÇÕES PREVISTAS NO PROJETO  </a:t>
            </a:r>
          </a:p>
          <a:p>
            <a:pPr algn="just"/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TAMBÉM CONTAMOS AO LONGO DA ESPECIALIÇÃO COM O APOIO  DO ORIENTADOR  SEMPRE  DISPOSTO AJUDAR COM MUITO CARINHO, CORRIGINDO ERROS, E SOBRE TODO COM MUITA PACIÊNCIA.</a:t>
            </a:r>
          </a:p>
          <a:p>
            <a:pPr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O CURSO DE ESPECIALIZAÇÃO A DISTÂNCIA FOI MUITO IMPORTANTE PARA MIM ALÉM DE SER UMA EXPERIÉNCIA ÚNICA NA MINHA PROFISSÃO, MELHORANDO MEUS CONHECIMENTOS NA ATENÇÃO  BÁSICA.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43201"/>
            <a:ext cx="1571604" cy="164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6539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480" y="617538"/>
            <a:ext cx="7229495" cy="1143000"/>
          </a:xfrm>
        </p:spPr>
        <p:txBody>
          <a:bodyPr/>
          <a:lstStyle/>
          <a:p>
            <a:r>
              <a:rPr lang="pt-BR" dirty="0" smtClean="0"/>
              <a:t>Referências utilizadas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4348" y="2132856"/>
            <a:ext cx="7858180" cy="4392488"/>
          </a:xfrm>
        </p:spPr>
        <p:txBody>
          <a:bodyPr/>
          <a:lstStyle/>
          <a:p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BRASIL</a:t>
            </a:r>
            <a:r>
              <a:rPr lang="pt-BR" sz="2400" dirty="0"/>
              <a:t>, Ministério da saúde</a:t>
            </a:r>
            <a:r>
              <a:rPr lang="pt-BR" sz="2400" dirty="0" smtClean="0"/>
              <a:t>.</a:t>
            </a:r>
            <a:r>
              <a:rPr lang="pt-BR" sz="2400" dirty="0"/>
              <a:t> Manual Técnico de Hipertensão Arterial e Diabetes Mellitus do Ministério da Saúde,</a:t>
            </a:r>
            <a:r>
              <a:rPr lang="pt-BR" sz="2400" dirty="0" smtClean="0"/>
              <a:t> </a:t>
            </a:r>
            <a:r>
              <a:rPr lang="pt-BR" sz="2400" dirty="0"/>
              <a:t>Brasília, </a:t>
            </a:r>
            <a:r>
              <a:rPr lang="pt-BR" sz="2400" dirty="0" smtClean="0"/>
              <a:t>2013.</a:t>
            </a:r>
          </a:p>
          <a:p>
            <a:endParaRPr lang="pt-BR" sz="2400" dirty="0"/>
          </a:p>
          <a:p>
            <a:pPr algn="just"/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48680"/>
            <a:ext cx="1464100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617538"/>
            <a:ext cx="7396311" cy="1143000"/>
          </a:xfrm>
        </p:spPr>
        <p:txBody>
          <a:bodyPr/>
          <a:lstStyle/>
          <a:p>
            <a:r>
              <a:rPr lang="es-MX" sz="3600" dirty="0" smtClean="0"/>
              <a:t>Grupo de </a:t>
            </a:r>
            <a:r>
              <a:rPr lang="pt-BR" sz="3600" dirty="0" smtClean="0"/>
              <a:t>hipertensos e diabéticos</a:t>
            </a:r>
            <a:endParaRPr lang="pt-BR" sz="36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755576" y="1801620"/>
            <a:ext cx="8199512" cy="4330894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pic>
        <p:nvPicPr>
          <p:cNvPr id="6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48680"/>
            <a:ext cx="1296144" cy="1440160"/>
          </a:xfrm>
          <a:prstGeom prst="rect">
            <a:avLst/>
          </a:prstGeom>
        </p:spPr>
      </p:pic>
      <p:pic>
        <p:nvPicPr>
          <p:cNvPr id="1026" name="Picture 2" descr="C:\Users\Usuario\Documents\foto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69" y="1801619"/>
            <a:ext cx="3777631" cy="2837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Usuario\Documents\foto de grupo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67896" y="1801619"/>
            <a:ext cx="4729430" cy="2837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uario\Documents\foto de grupo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0" y="4639276"/>
            <a:ext cx="2794000" cy="1454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23728" y="617538"/>
            <a:ext cx="6820247" cy="1143000"/>
          </a:xfrm>
        </p:spPr>
        <p:txBody>
          <a:bodyPr/>
          <a:lstStyle/>
          <a:p>
            <a:r>
              <a:rPr lang="pt-BR" dirty="0" smtClean="0"/>
              <a:t>Atendimentos individuais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fotos</a:t>
            </a: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48680"/>
            <a:ext cx="1296144" cy="1440160"/>
          </a:xfrm>
          <a:prstGeom prst="rect">
            <a:avLst/>
          </a:prstGeom>
        </p:spPr>
      </p:pic>
      <p:pic>
        <p:nvPicPr>
          <p:cNvPr id="2050" name="Picture 2" descr="C:\Users\Usuario\Documents\foto con pacientes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17713"/>
            <a:ext cx="4655687" cy="3211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Usuario\Documents\foto de grup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68" y="2708920"/>
            <a:ext cx="2073831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uario\Documents\foto de pacien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64904"/>
            <a:ext cx="277180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59087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76892" y="764704"/>
            <a:ext cx="6388199" cy="1143000"/>
          </a:xfrm>
        </p:spPr>
        <p:txBody>
          <a:bodyPr/>
          <a:lstStyle/>
          <a:p>
            <a:r>
              <a:rPr lang="pt-BR" dirty="0" smtClean="0"/>
              <a:t>Capacitação da equipe</a:t>
            </a: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64704"/>
            <a:ext cx="1296144" cy="1440160"/>
          </a:xfrm>
          <a:prstGeom prst="rect">
            <a:avLst/>
          </a:prstGeom>
        </p:spPr>
      </p:pic>
      <p:pic>
        <p:nvPicPr>
          <p:cNvPr id="5" name="Picture 2" descr="C:\Users\Usuario\Documents\foto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827584" y="2204864"/>
            <a:ext cx="7848872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347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63688" y="617538"/>
            <a:ext cx="7180287" cy="1143000"/>
          </a:xfrm>
        </p:spPr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988840"/>
            <a:ext cx="8127504" cy="5083696"/>
          </a:xfrm>
        </p:spPr>
        <p:txBody>
          <a:bodyPr/>
          <a:lstStyle/>
          <a:p>
            <a:pPr marL="0" indent="0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Caracterização da ESF:</a:t>
            </a:r>
          </a:p>
          <a:p>
            <a:pPr marL="0" indent="0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Localização: Bairro Fátima.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População: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2.588 habitantes.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Equipe de trabalho composta por um médico clinico geral, um enfermeiro, uma técnica de enfermagem, recepcionista e quatro agentes comunitárias de saúde.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Estrutura física: ESF 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92696"/>
            <a:ext cx="1584176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88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19672" y="617538"/>
            <a:ext cx="7324303" cy="1143000"/>
          </a:xfrm>
        </p:spPr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017713"/>
            <a:ext cx="7776864" cy="4114800"/>
          </a:xfrm>
        </p:spPr>
        <p:txBody>
          <a:bodyPr/>
          <a:lstStyle/>
          <a:p>
            <a:pPr algn="just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As doenças cardiovasculares são importantes causas de morbimortalidade e geram altos custos económicos. Dai a importância as ações programáticas, cujo principal objetivo é alcançar o adequado controle a partir do diagnóstico precoce e do tratamento adequado para melhorar a qualidade de vida e as condições de saúde da população da área da abrangência. </a:t>
            </a:r>
          </a:p>
          <a:p>
            <a:pPr algn="just"/>
            <a:endParaRPr lang="pt-BR" sz="2800" dirty="0" smtClean="0"/>
          </a:p>
          <a:p>
            <a:pPr algn="just"/>
            <a:endParaRPr lang="pt-BR" sz="2800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92696"/>
            <a:ext cx="1440160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2017713"/>
            <a:ext cx="7776864" cy="4114800"/>
          </a:xfrm>
        </p:spPr>
        <p:txBody>
          <a:bodyPr/>
          <a:lstStyle/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Tanto a prevenção quanto o controle da HAS e da DM podem ser alcançados através do controle dos fatores de risco, sendo função primordial da APS a adoção das consultas individuais e ações coletivas que busquem a redução da exposição da população aos fatores de risco.</a:t>
            </a:r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92696"/>
            <a:ext cx="1440160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046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0232" y="617538"/>
            <a:ext cx="6943743" cy="1143000"/>
          </a:xfrm>
        </p:spPr>
        <p:txBody>
          <a:bodyPr/>
          <a:lstStyle/>
          <a:p>
            <a:r>
              <a:rPr lang="pt-BR" dirty="0" smtClean="0"/>
              <a:t>ESF XV BAIRRO FÁTIMA</a:t>
            </a: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64704"/>
            <a:ext cx="1643042" cy="1571636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Colocar foto da UBS</a:t>
            </a:r>
            <a:endParaRPr lang="pt-BR" dirty="0"/>
          </a:p>
        </p:txBody>
      </p:sp>
      <p:pic>
        <p:nvPicPr>
          <p:cNvPr id="1026" name="Picture 2" descr="C:\Users\Usuario\Documents\foto del pues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2" y="2132856"/>
            <a:ext cx="5928659" cy="472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Usuario\Documents\foto del puesto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1" y="2336340"/>
            <a:ext cx="1935583" cy="3094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5918" y="617538"/>
            <a:ext cx="7158057" cy="1239826"/>
          </a:xfrm>
        </p:spPr>
        <p:txBody>
          <a:bodyPr/>
          <a:lstStyle/>
          <a:p>
            <a:r>
              <a:rPr lang="pt-BR" dirty="0" smtClean="0"/>
              <a:t>Objetivo geral: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81416" y="2071678"/>
            <a:ext cx="7205736" cy="4114800"/>
          </a:xfrm>
        </p:spPr>
        <p:txBody>
          <a:bodyPr/>
          <a:lstStyle/>
          <a:p>
            <a:endParaRPr lang="pt-BR" dirty="0" smtClean="0"/>
          </a:p>
          <a:p>
            <a:pPr algn="just"/>
            <a:r>
              <a:rPr lang="pt-BR" dirty="0" smtClean="0"/>
              <a:t>Melhorar</a:t>
            </a:r>
            <a:r>
              <a:rPr lang="pt-BR" dirty="0"/>
              <a:t> a cobertura do programa da atenção de hipertensos e ou diabéticos para </a:t>
            </a:r>
            <a:r>
              <a:rPr lang="pt-BR" dirty="0" smtClean="0"/>
              <a:t>85% </a:t>
            </a:r>
            <a:r>
              <a:rPr lang="pt-BR" dirty="0"/>
              <a:t>na UBS </a:t>
            </a:r>
            <a:r>
              <a:rPr lang="pt-BR" dirty="0" smtClean="0"/>
              <a:t>XV Fátima, </a:t>
            </a:r>
            <a:r>
              <a:rPr lang="pt-BR" dirty="0"/>
              <a:t>Cruz Alta/RS</a:t>
            </a:r>
          </a:p>
          <a:p>
            <a:pPr marL="0" indent="0" algn="just">
              <a:buNone/>
            </a:pPr>
            <a:r>
              <a:rPr lang="pt-BR" dirty="0"/>
              <a:t> </a:t>
            </a:r>
          </a:p>
          <a:p>
            <a:pPr algn="just"/>
            <a:endParaRPr lang="pt-B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042"/>
            <a:ext cx="1500166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0232" y="642918"/>
            <a:ext cx="6943743" cy="1117620"/>
          </a:xfrm>
        </p:spPr>
        <p:txBody>
          <a:bodyPr/>
          <a:lstStyle/>
          <a:p>
            <a:r>
              <a:rPr lang="pt-BR" dirty="0" smtClean="0"/>
              <a:t>Objetivos específicos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844824"/>
            <a:ext cx="8415536" cy="4287689"/>
          </a:xfrm>
        </p:spPr>
        <p:txBody>
          <a:bodyPr/>
          <a:lstStyle/>
          <a:p>
            <a:endParaRPr lang="pt-BR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pt-BR" sz="2400" dirty="0"/>
              <a:t>Objetivo 1. Ampliar a cobertura a hipertensos e/ou diabéticos.</a:t>
            </a:r>
          </a:p>
          <a:p>
            <a:pPr algn="just"/>
            <a:r>
              <a:rPr lang="pt-BR" sz="2400" dirty="0"/>
              <a:t>Objetivo 2. . Melhorar a qualidade da atenção a hipertensos e/ou diabéticos</a:t>
            </a:r>
            <a:endParaRPr lang="pt-BR" sz="2400" dirty="0" smtClean="0"/>
          </a:p>
          <a:p>
            <a:pPr algn="just"/>
            <a:r>
              <a:rPr lang="pt-BR" sz="2400" dirty="0" smtClean="0"/>
              <a:t>Objetivo 3</a:t>
            </a:r>
            <a:r>
              <a:rPr lang="pt-BR" sz="2400" dirty="0"/>
              <a:t>. Melhorar a adesão de hipertensos e/ou diabéticos ao </a:t>
            </a:r>
            <a:r>
              <a:rPr lang="pt-BR" sz="2400" dirty="0" smtClean="0"/>
              <a:t>programa</a:t>
            </a:r>
          </a:p>
          <a:p>
            <a:pPr algn="just"/>
            <a:r>
              <a:rPr lang="pt-BR" sz="2400" dirty="0" smtClean="0"/>
              <a:t>Objetivo </a:t>
            </a:r>
            <a:r>
              <a:rPr lang="pt-BR" sz="2400" dirty="0"/>
              <a:t>4. </a:t>
            </a:r>
            <a:r>
              <a:rPr lang="pt-BR" sz="2400" dirty="0" smtClean="0"/>
              <a:t>Melhorar </a:t>
            </a:r>
            <a:r>
              <a:rPr lang="pt-BR" sz="2400" dirty="0"/>
              <a:t>o registro das informações</a:t>
            </a:r>
          </a:p>
          <a:p>
            <a:pPr algn="just"/>
            <a:r>
              <a:rPr lang="pt-BR" sz="2400" dirty="0"/>
              <a:t>Objetivo 5. Mapear o risco dos hipertensos e diabéticos para doença </a:t>
            </a:r>
            <a:r>
              <a:rPr lang="pt-BR" sz="2400" dirty="0" smtClean="0"/>
              <a:t>cardiovascular.</a:t>
            </a:r>
          </a:p>
          <a:p>
            <a:pPr algn="just"/>
            <a:r>
              <a:rPr lang="pt-BR" sz="2400" dirty="0" smtClean="0"/>
              <a:t>Objetivo </a:t>
            </a:r>
            <a:r>
              <a:rPr lang="pt-BR" sz="2400" dirty="0"/>
              <a:t>6. Promover a saúde </a:t>
            </a:r>
            <a:r>
              <a:rPr lang="pt-BR" sz="2400" dirty="0" smtClean="0"/>
              <a:t>de hipertensos e diabéticos.</a:t>
            </a:r>
            <a:endParaRPr lang="pt-BR" sz="2400" dirty="0"/>
          </a:p>
          <a:p>
            <a:pPr>
              <a:buNone/>
            </a:pPr>
            <a:endParaRPr lang="pt-B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491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ometrico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Geometr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Geometrico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etrico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etrico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2412</TotalTime>
  <Words>1741</Words>
  <Application>Microsoft Office PowerPoint</Application>
  <PresentationFormat>Apresentação na tela (4:3)</PresentationFormat>
  <Paragraphs>236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0" baseType="lpstr">
      <vt:lpstr>Geometrico</vt:lpstr>
      <vt:lpstr>   Especialização em Saúde da Família - EaD UNASUS - UFPEL Turma 8 – Julho de 2014 </vt:lpstr>
      <vt:lpstr>Introdução</vt:lpstr>
      <vt:lpstr>Municipio  Cruz Alta/RS </vt:lpstr>
      <vt:lpstr>Introdução</vt:lpstr>
      <vt:lpstr>Introdução</vt:lpstr>
      <vt:lpstr>      Introdução</vt:lpstr>
      <vt:lpstr>ESF XV BAIRRO FÁTIMA</vt:lpstr>
      <vt:lpstr>Objetivo geral:</vt:lpstr>
      <vt:lpstr>Objetivos específicos</vt:lpstr>
      <vt:lpstr>Logística</vt:lpstr>
      <vt:lpstr>Metodologia</vt:lpstr>
      <vt:lpstr>Resultados</vt:lpstr>
      <vt:lpstr>Resultados</vt:lpstr>
      <vt:lpstr>Resultados</vt:lpstr>
      <vt:lpstr>Resultados</vt:lpstr>
      <vt:lpstr>    </vt:lpstr>
      <vt:lpstr>Resultados</vt:lpstr>
      <vt:lpstr>      Resultados</vt:lpstr>
      <vt:lpstr>Resultados</vt:lpstr>
      <vt:lpstr>       Discussão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     Discussão</vt:lpstr>
      <vt:lpstr>         Discussão</vt:lpstr>
      <vt:lpstr>DISCUSSÃO</vt:lpstr>
      <vt:lpstr>DISCUSSÃO </vt:lpstr>
      <vt:lpstr>   Discussão</vt:lpstr>
      <vt:lpstr>DISCUSSÃO</vt:lpstr>
      <vt:lpstr>Reflexão sobre o processo de aprendizagem</vt:lpstr>
      <vt:lpstr>REFLEXÃO SOBRE O PROCESSO DE APRENDIZAGEM.</vt:lpstr>
      <vt:lpstr>Referências utilizadas</vt:lpstr>
      <vt:lpstr>Grupo de hipertensos e diabéticos</vt:lpstr>
      <vt:lpstr>Atendimentos individuais</vt:lpstr>
      <vt:lpstr>Capacitação da equipe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CAPACITAÇÃO PARA AGENTES COMUNITÁRIOS DE SAÚDE</dc:title>
  <dc:creator>edla</dc:creator>
  <cp:lastModifiedBy>Usuario</cp:lastModifiedBy>
  <cp:revision>180</cp:revision>
  <cp:lastPrinted>1601-01-01T00:00:00Z</cp:lastPrinted>
  <dcterms:created xsi:type="dcterms:W3CDTF">2006-09-22T19:08:11Z</dcterms:created>
  <dcterms:modified xsi:type="dcterms:W3CDTF">2015-09-24T19:08:41Z</dcterms:modified>
</cp:coreProperties>
</file>