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0" r:id="rId5"/>
    <p:sldId id="289" r:id="rId6"/>
    <p:sldId id="286" r:id="rId7"/>
    <p:sldId id="291" r:id="rId8"/>
    <p:sldId id="288" r:id="rId9"/>
    <p:sldId id="258" r:id="rId10"/>
    <p:sldId id="259" r:id="rId11"/>
    <p:sldId id="298" r:id="rId12"/>
    <p:sldId id="260" r:id="rId13"/>
    <p:sldId id="292" r:id="rId14"/>
    <p:sldId id="299" r:id="rId15"/>
    <p:sldId id="300" r:id="rId16"/>
    <p:sldId id="301" r:id="rId17"/>
    <p:sldId id="297" r:id="rId18"/>
    <p:sldId id="293" r:id="rId19"/>
    <p:sldId id="294" r:id="rId20"/>
    <p:sldId id="295" r:id="rId21"/>
    <p:sldId id="302" r:id="rId22"/>
    <p:sldId id="296" r:id="rId23"/>
    <p:sldId id="303" r:id="rId24"/>
    <p:sldId id="265" r:id="rId25"/>
    <p:sldId id="263" r:id="rId26"/>
    <p:sldId id="264" r:id="rId27"/>
    <p:sldId id="28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PROVAB\Unidade%203%20Interven&#231;&#227;o\2014_06_06%20Coleta%20de%20dados%20HAS%20e%20D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7.9722703639514725E-2</c:v>
                </c:pt>
                <c:pt idx="1">
                  <c:v>0.19584055459272098</c:v>
                </c:pt>
                <c:pt idx="2">
                  <c:v>0.47660311958405543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axId val="74875312"/>
        <c:axId val="74875872"/>
      </c:barChart>
      <c:catAx>
        <c:axId val="748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75872"/>
        <c:crosses val="autoZero"/>
        <c:auto val="1"/>
        <c:lblAlgn val="ctr"/>
        <c:lblOffset val="100"/>
        <c:noMultiLvlLbl val="0"/>
      </c:catAx>
      <c:valAx>
        <c:axId val="748758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75312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708848"/>
        <c:axId val="165709408"/>
      </c:barChart>
      <c:catAx>
        <c:axId val="16570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09408"/>
        <c:crosses val="autoZero"/>
        <c:auto val="1"/>
        <c:lblAlgn val="ctr"/>
        <c:lblOffset val="100"/>
        <c:noMultiLvlLbl val="0"/>
      </c:catAx>
      <c:valAx>
        <c:axId val="1657094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08848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454899299912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711648"/>
        <c:axId val="165712208"/>
      </c:barChart>
      <c:catAx>
        <c:axId val="1657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2208"/>
        <c:crosses val="autoZero"/>
        <c:auto val="1"/>
        <c:lblAlgn val="ctr"/>
        <c:lblOffset val="100"/>
        <c:noMultiLvlLbl val="0"/>
      </c:catAx>
      <c:valAx>
        <c:axId val="1657122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1648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714448"/>
        <c:axId val="165715008"/>
      </c:barChart>
      <c:catAx>
        <c:axId val="16571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5008"/>
        <c:crosses val="autoZero"/>
        <c:auto val="1"/>
        <c:lblAlgn val="ctr"/>
        <c:lblOffset val="100"/>
        <c:noMultiLvlLbl val="0"/>
      </c:catAx>
      <c:valAx>
        <c:axId val="1657150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273741592017597"/>
          <c:y val="0.43895294697358234"/>
          <c:w val="0.85757297544284694"/>
          <c:h val="0.44253738397642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717248"/>
        <c:axId val="165717808"/>
      </c:barChart>
      <c:catAx>
        <c:axId val="1657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7808"/>
        <c:crosses val="autoZero"/>
        <c:auto val="1"/>
        <c:lblAlgn val="ctr"/>
        <c:lblOffset val="100"/>
        <c:noMultiLvlLbl val="0"/>
      </c:catAx>
      <c:valAx>
        <c:axId val="1657178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918000169333672"/>
          <c:y val="9.3240093240093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817760"/>
        <c:axId val="166818320"/>
      </c:barChart>
      <c:catAx>
        <c:axId val="1668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18320"/>
        <c:crosses val="autoZero"/>
        <c:auto val="1"/>
        <c:lblAlgn val="ctr"/>
        <c:lblOffset val="100"/>
        <c:noMultiLvlLbl val="0"/>
      </c:catAx>
      <c:valAx>
        <c:axId val="1668183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857977875464953"/>
          <c:y val="8.350494649707248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820560"/>
        <c:axId val="166821120"/>
      </c:barChart>
      <c:catAx>
        <c:axId val="1668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1120"/>
        <c:crosses val="autoZero"/>
        <c:auto val="1"/>
        <c:lblAlgn val="ctr"/>
        <c:lblOffset val="100"/>
        <c:noMultiLvlLbl val="0"/>
      </c:catAx>
      <c:valAx>
        <c:axId val="1668211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465581372880538"/>
          <c:y val="8.7719298245614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823360"/>
        <c:axId val="166823920"/>
      </c:barChart>
      <c:catAx>
        <c:axId val="1668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3920"/>
        <c:crosses val="autoZero"/>
        <c:auto val="1"/>
        <c:lblAlgn val="ctr"/>
        <c:lblOffset val="100"/>
        <c:noMultiLvlLbl val="0"/>
      </c:catAx>
      <c:valAx>
        <c:axId val="1668239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047029397398945"/>
          <c:y val="9.29152148664343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6826160"/>
        <c:axId val="166826720"/>
      </c:barChart>
      <c:catAx>
        <c:axId val="1668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6720"/>
        <c:crosses val="autoZero"/>
        <c:auto val="1"/>
        <c:lblAlgn val="ctr"/>
        <c:lblOffset val="100"/>
        <c:noMultiLvlLbl val="0"/>
      </c:catAx>
      <c:valAx>
        <c:axId val="1668267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2906344024070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Indicadores!$T$48:$W$48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Indicadores!$T$49:$W$49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828960"/>
        <c:axId val="166829520"/>
      </c:barChart>
      <c:catAx>
        <c:axId val="1668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9520"/>
        <c:crosses val="autoZero"/>
        <c:auto val="1"/>
        <c:lblAlgn val="ctr"/>
        <c:lblOffset val="100"/>
        <c:noMultiLvlLbl val="0"/>
      </c:catAx>
      <c:valAx>
        <c:axId val="1668295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2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Proporção de hipertensos com orientação sobre a prática de  atividade física regular</a:t>
            </a:r>
          </a:p>
        </c:rich>
      </c:tx>
      <c:layout>
        <c:manualLayout>
          <c:xMode val="edge"/>
          <c:yMode val="edge"/>
          <c:x val="0.1240845918850307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316057828836969"/>
          <c:y val="0.29168343008218861"/>
          <c:w val="0.85864269360456502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6831760"/>
        <c:axId val="166832320"/>
      </c:barChart>
      <c:catAx>
        <c:axId val="1668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32320"/>
        <c:crosses val="autoZero"/>
        <c:auto val="1"/>
        <c:lblAlgn val="ctr"/>
        <c:lblOffset val="100"/>
        <c:noMultiLvlLbl val="0"/>
      </c:catAx>
      <c:valAx>
        <c:axId val="1668323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831760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47622295244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963047926095852"/>
          <c:y val="0.32733348331458567"/>
          <c:w val="0.86149812966292594"/>
          <c:h val="0.60333978252718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0.14084507042253522</c:v>
                </c:pt>
                <c:pt idx="1">
                  <c:v>0.42957746478873238</c:v>
                </c:pt>
                <c:pt idx="2">
                  <c:v>0.99295774647887325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4878112"/>
        <c:axId val="74878672"/>
      </c:barChart>
      <c:catAx>
        <c:axId val="748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78672"/>
        <c:crosses val="autoZero"/>
        <c:auto val="1"/>
        <c:lblAlgn val="ctr"/>
        <c:lblOffset val="100"/>
        <c:noMultiLvlLbl val="0"/>
      </c:catAx>
      <c:valAx>
        <c:axId val="748786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8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033685060622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949424"/>
        <c:axId val="166949984"/>
      </c:barChart>
      <c:catAx>
        <c:axId val="16694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49984"/>
        <c:crosses val="autoZero"/>
        <c:auto val="1"/>
        <c:lblAlgn val="ctr"/>
        <c:lblOffset val="100"/>
        <c:noMultiLvlLbl val="0"/>
      </c:catAx>
      <c:valAx>
        <c:axId val="1669499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4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657123381049762"/>
          <c:y val="4.04040404040404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952224"/>
        <c:axId val="166952784"/>
      </c:barChart>
      <c:catAx>
        <c:axId val="1669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2784"/>
        <c:crosses val="autoZero"/>
        <c:auto val="1"/>
        <c:lblAlgn val="ctr"/>
        <c:lblOffset val="100"/>
        <c:noMultiLvlLbl val="0"/>
      </c:catAx>
      <c:valAx>
        <c:axId val="1669527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5581588886755"/>
          <c:y val="4.34310532030401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Indicadores!$T$59:$W$59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955024"/>
        <c:axId val="166955584"/>
      </c:barChart>
      <c:catAx>
        <c:axId val="16695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5584"/>
        <c:crosses val="autoZero"/>
        <c:auto val="1"/>
        <c:lblAlgn val="ctr"/>
        <c:lblOffset val="100"/>
        <c:noMultiLvlLbl val="0"/>
      </c:catAx>
      <c:valAx>
        <c:axId val="1669555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957824"/>
        <c:axId val="166958384"/>
      </c:barChart>
      <c:catAx>
        <c:axId val="1669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8384"/>
        <c:crosses val="autoZero"/>
        <c:auto val="1"/>
        <c:lblAlgn val="ctr"/>
        <c:lblOffset val="100"/>
        <c:noMultiLvlLbl val="0"/>
      </c:catAx>
      <c:valAx>
        <c:axId val="1669583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6960624"/>
        <c:axId val="166961184"/>
      </c:barChart>
      <c:catAx>
        <c:axId val="1669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61184"/>
        <c:crosses val="autoZero"/>
        <c:auto val="1"/>
        <c:lblAlgn val="ctr"/>
        <c:lblOffset val="100"/>
        <c:noMultiLvlLbl val="0"/>
      </c:catAx>
      <c:valAx>
        <c:axId val="1669611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6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318954248366012"/>
          <c:y val="1.2195121951219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449968"/>
        <c:axId val="165450528"/>
      </c:barChart>
      <c:catAx>
        <c:axId val="16544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0528"/>
        <c:crosses val="autoZero"/>
        <c:auto val="1"/>
        <c:lblAlgn val="ctr"/>
        <c:lblOffset val="100"/>
        <c:noMultiLvlLbl val="0"/>
      </c:catAx>
      <c:valAx>
        <c:axId val="1654505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499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71875"/>
          <c:y val="7.38688827331486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5452768"/>
        <c:axId val="165453328"/>
      </c:barChart>
      <c:catAx>
        <c:axId val="1654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3328"/>
        <c:crosses val="autoZero"/>
        <c:auto val="1"/>
        <c:lblAlgn val="ctr"/>
        <c:lblOffset val="100"/>
        <c:noMultiLvlLbl val="0"/>
      </c:catAx>
      <c:valAx>
        <c:axId val="1654533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27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0.91304347826086951</c:v>
                </c:pt>
                <c:pt idx="1">
                  <c:v>0.75221238938053092</c:v>
                </c:pt>
                <c:pt idx="2">
                  <c:v>0.80363636363636359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65455568"/>
        <c:axId val="165456128"/>
      </c:barChart>
      <c:catAx>
        <c:axId val="16545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6128"/>
        <c:crossesAt val="0"/>
        <c:auto val="1"/>
        <c:lblAlgn val="ctr"/>
        <c:lblOffset val="100"/>
        <c:noMultiLvlLbl val="0"/>
      </c:catAx>
      <c:valAx>
        <c:axId val="1654561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5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</c:v>
                </c:pt>
                <c:pt idx="1">
                  <c:v>0.68852459016393441</c:v>
                </c:pt>
                <c:pt idx="2">
                  <c:v>0.77304964539007093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458368"/>
        <c:axId val="165458928"/>
      </c:barChart>
      <c:catAx>
        <c:axId val="1654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8928"/>
        <c:crosses val="autoZero"/>
        <c:auto val="1"/>
        <c:lblAlgn val="ctr"/>
        <c:lblOffset val="100"/>
        <c:noMultiLvlLbl val="0"/>
      </c:catAx>
      <c:valAx>
        <c:axId val="1654589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58368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1</c:v>
                </c:pt>
                <c:pt idx="1">
                  <c:v>0.96460176991150437</c:v>
                </c:pt>
                <c:pt idx="2">
                  <c:v>0.96363636363636362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461168"/>
        <c:axId val="165461728"/>
      </c:barChart>
      <c:catAx>
        <c:axId val="1654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61728"/>
        <c:crosses val="autoZero"/>
        <c:auto val="1"/>
        <c:lblAlgn val="ctr"/>
        <c:lblOffset val="100"/>
        <c:noMultiLvlLbl val="0"/>
      </c:catAx>
      <c:valAx>
        <c:axId val="1654617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611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0.96721311475409832</c:v>
                </c:pt>
                <c:pt idx="2">
                  <c:v>0.97163120567375882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463968"/>
        <c:axId val="165703808"/>
      </c:barChart>
      <c:catAx>
        <c:axId val="1654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03808"/>
        <c:crosses val="autoZero"/>
        <c:auto val="1"/>
        <c:lblAlgn val="ctr"/>
        <c:lblOffset val="100"/>
        <c:noMultiLvlLbl val="0"/>
      </c:catAx>
      <c:valAx>
        <c:axId val="1657038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463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777772410350546"/>
          <c:y val="1.0610079575596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5706048"/>
        <c:axId val="165706608"/>
      </c:barChart>
      <c:catAx>
        <c:axId val="16570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06608"/>
        <c:crosses val="autoZero"/>
        <c:auto val="1"/>
        <c:lblAlgn val="ctr"/>
        <c:lblOffset val="100"/>
        <c:noMultiLvlLbl val="0"/>
      </c:catAx>
      <c:valAx>
        <c:axId val="1657066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06048"/>
        <c:crosses val="autoZero"/>
        <c:crossBetween val="between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0.8343</cdr:x>
      <cdr:y>0.95267</cdr:y>
    </cdr:from>
    <cdr:to>
      <cdr:x>0.92443</cdr:x>
      <cdr:y>0.98407</cdr:y>
    </cdr:to>
    <cdr:sp macro="" textlink="">
      <cdr:nvSpPr>
        <cdr:cNvPr id="2" name="Retângulo de cantos arredondados 1"/>
        <cdr:cNvSpPr/>
      </cdr:nvSpPr>
      <cdr:spPr>
        <a:xfrm xmlns:a="http://schemas.openxmlformats.org/drawingml/2006/main">
          <a:off x="4036939" y="3414932"/>
          <a:ext cx="436099" cy="11254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0.80554</cdr:x>
      <cdr:y>0.94894</cdr:y>
    </cdr:from>
    <cdr:to>
      <cdr:x>0.93925</cdr:x>
      <cdr:y>0.99624</cdr:y>
    </cdr:to>
    <cdr:sp macro="" textlink="">
      <cdr:nvSpPr>
        <cdr:cNvPr id="5" name="Retângulo de cantos arredondados 4"/>
        <cdr:cNvSpPr/>
      </cdr:nvSpPr>
      <cdr:spPr>
        <a:xfrm xmlns:a="http://schemas.openxmlformats.org/drawingml/2006/main">
          <a:off x="4378569" y="3951410"/>
          <a:ext cx="726831" cy="1969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47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89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18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81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18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2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20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4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0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25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32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17FA-42B1-476C-ABDF-AE3AC841A474}" type="datetimeFigureOut">
              <a:rPr lang="pt-BR" smtClean="0"/>
              <a:t>26/01/2015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1187-0DA5-4228-AF77-0BDAD3249C0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3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        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MELHORIA NA ATENÇÃO A SAÚDE DE USUÁRIOS COM </a:t>
            </a:r>
            <a:r>
              <a:rPr lang="pt-BR" b="1" dirty="0" smtClean="0"/>
              <a:t>HIPERTENSÃO ARTERIAL E/OU </a:t>
            </a:r>
            <a:r>
              <a:rPr lang="pt-BR" b="1" dirty="0"/>
              <a:t>DIABETES MELLITUS NA UNIDADE DE SAÚDE DA FAMILIA VISTA VERDE, NATAL, </a:t>
            </a:r>
            <a:r>
              <a:rPr lang="pt-BR" b="1" dirty="0" smtClean="0"/>
              <a:t>RN</a:t>
            </a:r>
          </a:p>
          <a:p>
            <a:endParaRPr lang="pt-BR" b="1" dirty="0" smtClean="0"/>
          </a:p>
          <a:p>
            <a:r>
              <a:rPr lang="pt-BR" b="1" dirty="0" err="1" smtClean="0"/>
              <a:t>Especializanda</a:t>
            </a:r>
            <a:r>
              <a:rPr lang="pt-BR" b="1" dirty="0" smtClean="0"/>
              <a:t>: Maria Clara Medeiros </a:t>
            </a:r>
            <a:r>
              <a:rPr lang="pt-BR" b="1" dirty="0" err="1" smtClean="0"/>
              <a:t>Chacon</a:t>
            </a:r>
            <a:endParaRPr lang="pt-BR" b="1" dirty="0" smtClean="0"/>
          </a:p>
          <a:p>
            <a:r>
              <a:rPr lang="pt-BR" b="1" dirty="0" smtClean="0"/>
              <a:t>Orientadora: </a:t>
            </a:r>
            <a:r>
              <a:rPr lang="pt-BR" b="1" dirty="0" err="1" smtClean="0"/>
              <a:t>Edvanda</a:t>
            </a:r>
            <a:r>
              <a:rPr lang="pt-BR" b="1" dirty="0" smtClean="0"/>
              <a:t> Trindade Sacramento </a:t>
            </a:r>
            <a:r>
              <a:rPr lang="pt-BR" b="1" dirty="0" smtClean="0"/>
              <a:t>Gomes</a:t>
            </a:r>
          </a:p>
          <a:p>
            <a:endParaRPr lang="pt-BR" dirty="0"/>
          </a:p>
        </p:txBody>
      </p:sp>
      <p:pic>
        <p:nvPicPr>
          <p:cNvPr id="1026" name="Picture 2" descr="http://www.unasus.gov.br/sites/default/files/prov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" y="428263"/>
            <a:ext cx="3291279" cy="18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73" y="706056"/>
            <a:ext cx="3201294" cy="13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asus.ufma.br/site/templates/unasus/img/logo_unas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26" y="706055"/>
            <a:ext cx="3052280" cy="13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Metodologia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Ações nos </a:t>
            </a:r>
            <a:r>
              <a:rPr lang="pt-BR" dirty="0"/>
              <a:t>quatro eixos pedagógicos do curso: organização e gestão do serviço, engajamento público, qualificação da prática clínica e monitoramento e </a:t>
            </a:r>
            <a:r>
              <a:rPr lang="pt-BR" dirty="0" smtClean="0"/>
              <a:t>avaliação, tais como:</a:t>
            </a:r>
          </a:p>
          <a:p>
            <a:pPr algn="just">
              <a:buFontTx/>
              <a:buChar char="-"/>
            </a:pPr>
            <a:r>
              <a:rPr lang="pt-BR" dirty="0" smtClean="0"/>
              <a:t>Capacitação da equipe e atualização profissional</a:t>
            </a:r>
          </a:p>
          <a:p>
            <a:pPr algn="just">
              <a:buFontTx/>
              <a:buChar char="-"/>
            </a:pPr>
            <a:r>
              <a:rPr lang="pt-BR" dirty="0" smtClean="0"/>
              <a:t> Organização do processo de trabalho</a:t>
            </a:r>
          </a:p>
          <a:p>
            <a:pPr algn="just">
              <a:buFontTx/>
              <a:buChar char="-"/>
            </a:pPr>
            <a:r>
              <a:rPr lang="pt-BR" dirty="0" smtClean="0"/>
              <a:t>Registro de usuários</a:t>
            </a:r>
          </a:p>
          <a:p>
            <a:pPr algn="just">
              <a:buFontTx/>
              <a:buChar char="-"/>
            </a:pPr>
            <a:r>
              <a:rPr lang="pt-BR" dirty="0" smtClean="0"/>
              <a:t>Estratificação de risco</a:t>
            </a:r>
          </a:p>
          <a:p>
            <a:pPr algn="just">
              <a:buFontTx/>
              <a:buChar char="-"/>
            </a:pPr>
            <a:r>
              <a:rPr lang="pt-BR" dirty="0" smtClean="0"/>
              <a:t>Rastreio de complicações secundárias</a:t>
            </a:r>
          </a:p>
          <a:p>
            <a:pPr algn="just">
              <a:buFontTx/>
              <a:buChar char="-"/>
            </a:pPr>
            <a:r>
              <a:rPr lang="pt-BR" dirty="0" smtClean="0"/>
              <a:t>Práticas coletivas de promoção à saúde</a:t>
            </a:r>
          </a:p>
          <a:p>
            <a:pPr algn="just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09700" y="3171825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      </a:t>
            </a:r>
            <a:r>
              <a:rPr lang="pt-BR" b="1" dirty="0" smtClean="0">
                <a:solidFill>
                  <a:srgbClr val="FF0000"/>
                </a:solidFill>
              </a:rPr>
              <a:t>Objetivos , metas e resultados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356394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1. Ampliar a cobertura a hipertensos e/ou diabéticos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3900" y="9493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1.1:</a:t>
            </a:r>
            <a:r>
              <a:rPr lang="pt-BR" sz="2400" dirty="0"/>
              <a:t> Cadastrar 58 % dos hipertensos da área de abrangência no Programa de Atenção à Hipertensão Arterial e à Diabetes Mellitus da unidade de </a:t>
            </a:r>
            <a:r>
              <a:rPr lang="pt-BR" sz="2400" dirty="0" smtClean="0"/>
              <a:t>saúde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0" y="969169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1.2: </a:t>
            </a:r>
            <a:r>
              <a:rPr lang="pt-BR" sz="2400" dirty="0"/>
              <a:t>Cadastrar 58 % dos diabéticos da área de abrangência no Programa de Atenção à Hipertensão Arterial e à Diabetes Mellitus da unidade de saúde.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33169344"/>
              </p:ext>
            </p:extLst>
          </p:nvPr>
        </p:nvGraphicFramePr>
        <p:xfrm>
          <a:off x="723900" y="2946400"/>
          <a:ext cx="4733925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27414315"/>
              </p:ext>
            </p:extLst>
          </p:nvPr>
        </p:nvGraphicFramePr>
        <p:xfrm>
          <a:off x="6330950" y="2971800"/>
          <a:ext cx="4838700" cy="35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4572001" y="6288258"/>
            <a:ext cx="745588" cy="2110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8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3600" b="1" dirty="0">
                <a:solidFill>
                  <a:srgbClr val="FF0000"/>
                </a:solidFill>
              </a:rPr>
              <a:t>Objetivo 2. Melhorar a qualidade da atenção a hipertensos e/ou diabéticos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4200" y="535781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2.1. </a:t>
            </a:r>
            <a:r>
              <a:rPr lang="pt-BR" sz="2400" dirty="0"/>
              <a:t>Realizar exame clínico apropriado em 100% dos hipertensos.</a:t>
            </a:r>
          </a:p>
          <a:p>
            <a:pPr marL="0" lv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0" y="930672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2.2. </a:t>
            </a:r>
            <a:r>
              <a:rPr lang="pt-BR" sz="2400" dirty="0"/>
              <a:t>Realizar exame clínico apropriado em 100% dos diabéticos.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52108024"/>
              </p:ext>
            </p:extLst>
          </p:nvPr>
        </p:nvGraphicFramePr>
        <p:xfrm>
          <a:off x="508000" y="2247900"/>
          <a:ext cx="5181599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02045650"/>
              </p:ext>
            </p:extLst>
          </p:nvPr>
        </p:nvGraphicFramePr>
        <p:xfrm>
          <a:off x="6172200" y="2238375"/>
          <a:ext cx="543560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4740812" y="6189785"/>
            <a:ext cx="534573" cy="196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8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20700" y="215900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2.3. </a:t>
            </a:r>
            <a:r>
              <a:rPr lang="pt-BR" sz="2400" dirty="0"/>
              <a:t>Garantir a 100% dos hipertensos a realização de exames complementares em dia de acordo com o protocolo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45200" y="215900"/>
            <a:ext cx="5181600" cy="452596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2.4.</a:t>
            </a:r>
            <a:r>
              <a:rPr lang="pt-BR" sz="2400" dirty="0"/>
              <a:t> Garantir a 100% dos diabéticos a realização de exames complementares em dia de acordo com o protocolo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40611943"/>
              </p:ext>
            </p:extLst>
          </p:nvPr>
        </p:nvGraphicFramePr>
        <p:xfrm>
          <a:off x="520700" y="1854200"/>
          <a:ext cx="5181601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15843731"/>
              </p:ext>
            </p:extLst>
          </p:nvPr>
        </p:nvGraphicFramePr>
        <p:xfrm>
          <a:off x="6210301" y="1879600"/>
          <a:ext cx="54991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2" name="Retângulo de cantos arredondados 1"/>
          <p:cNvSpPr/>
          <p:nvPr/>
        </p:nvSpPr>
        <p:spPr>
          <a:xfrm>
            <a:off x="4712677" y="6288258"/>
            <a:ext cx="661181" cy="1969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649243" y="6217919"/>
            <a:ext cx="829994" cy="1969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9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4500" y="2000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2.5. </a:t>
            </a:r>
            <a:r>
              <a:rPr lang="pt-BR" sz="2400" dirty="0" smtClean="0"/>
              <a:t>Priorizar a prescrição de medicamentos da farmácia popular para 100% dos hipertensos cadastrados na unidade de saúde.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61100" y="200025"/>
            <a:ext cx="5181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2.6. </a:t>
            </a:r>
            <a:r>
              <a:rPr lang="pt-BR" sz="2400" dirty="0"/>
              <a:t>Priorizar a prescrição de medicamentos da farmácia popular para 100% dos diabéticos cadastrados na unidade de saúde.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47653258"/>
              </p:ext>
            </p:extLst>
          </p:nvPr>
        </p:nvGraphicFramePr>
        <p:xfrm>
          <a:off x="584200" y="1892300"/>
          <a:ext cx="5245100" cy="411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88606489"/>
              </p:ext>
            </p:extLst>
          </p:nvPr>
        </p:nvGraphicFramePr>
        <p:xfrm>
          <a:off x="6364287" y="1892300"/>
          <a:ext cx="5332413" cy="407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4880472" y="5794872"/>
            <a:ext cx="594911" cy="14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70304" y="5794873"/>
            <a:ext cx="936433" cy="1762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663311" y="5794872"/>
            <a:ext cx="779389" cy="143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894665" y="5683348"/>
            <a:ext cx="148473" cy="1115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2100" y="241300"/>
            <a:ext cx="5524500" cy="593566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2.7. </a:t>
            </a:r>
            <a:r>
              <a:rPr lang="pt-BR" sz="2400" dirty="0"/>
              <a:t>Realizar avaliação da necessidade de atendimento odontológico em 100% dos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41300"/>
            <a:ext cx="5651500" cy="593566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2.8. </a:t>
            </a:r>
            <a:r>
              <a:rPr lang="pt-BR" sz="2400" dirty="0"/>
              <a:t>Realizar avaliação da necessidade de atendimento odontológico em 100% dos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05199901"/>
              </p:ext>
            </p:extLst>
          </p:nvPr>
        </p:nvGraphicFramePr>
        <p:xfrm>
          <a:off x="630237" y="1739900"/>
          <a:ext cx="5313363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4527235"/>
              </p:ext>
            </p:extLst>
          </p:nvPr>
        </p:nvGraphicFramePr>
        <p:xfrm>
          <a:off x="6388100" y="1752599"/>
          <a:ext cx="52197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5036234" y="5964702"/>
            <a:ext cx="562708" cy="1125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635175" y="5922498"/>
            <a:ext cx="618979" cy="15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3. Melhorar a adesão de hipertensos e/ou diabéticos ao 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6988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3.1</a:t>
            </a:r>
            <a:r>
              <a:rPr lang="pt-BR" sz="2400" dirty="0"/>
              <a:t>. Buscar 100% dos hipertensos faltosos às consultas na unidade de saúde conforme a periodicidade recomendada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9800" y="1296988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3.2. </a:t>
            </a:r>
            <a:r>
              <a:rPr lang="pt-BR" sz="2400" dirty="0"/>
              <a:t>Buscar 100% dos diabéticos faltosos às consultas na unidade de saúde conforme a periodicidade recomendada.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3543879"/>
              </p:ext>
            </p:extLst>
          </p:nvPr>
        </p:nvGraphicFramePr>
        <p:xfrm>
          <a:off x="457200" y="2794000"/>
          <a:ext cx="5308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21953563"/>
              </p:ext>
            </p:extLst>
          </p:nvPr>
        </p:nvGraphicFramePr>
        <p:xfrm>
          <a:off x="6121401" y="2806700"/>
          <a:ext cx="5664200" cy="370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4825218" y="6302326"/>
            <a:ext cx="520505" cy="168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803988" y="6288258"/>
            <a:ext cx="590843" cy="182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3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4. Melhorar o registro das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4500" y="1220788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4.1.</a:t>
            </a:r>
            <a:r>
              <a:rPr lang="pt-BR" sz="2400" dirty="0"/>
              <a:t> Manter ficha de acompanhamento de 100% dos hipertensos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100" y="1216025"/>
            <a:ext cx="5181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4.2. </a:t>
            </a:r>
            <a:r>
              <a:rPr lang="pt-BR" sz="2400" dirty="0"/>
              <a:t>Manter ficha de acompanhamento de 100% dos diabéticos cadastrados na unidade de saúde.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6322809"/>
              </p:ext>
            </p:extLst>
          </p:nvPr>
        </p:nvGraphicFramePr>
        <p:xfrm>
          <a:off x="444500" y="2781300"/>
          <a:ext cx="54101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98683131"/>
              </p:ext>
            </p:extLst>
          </p:nvPr>
        </p:nvGraphicFramePr>
        <p:xfrm>
          <a:off x="6223000" y="2806700"/>
          <a:ext cx="54737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4881489" y="6274191"/>
            <a:ext cx="548640" cy="1969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733649" y="6499274"/>
            <a:ext cx="492369" cy="126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832123" y="6471138"/>
            <a:ext cx="393895" cy="15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909" y="123826"/>
            <a:ext cx="11188700" cy="111759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5. Mapear hipertensos e diabéticos de risco para doença   cardiovascular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6700" y="12414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5.1. </a:t>
            </a:r>
            <a:r>
              <a:rPr lang="pt-BR" sz="2400" dirty="0"/>
              <a:t>Realizar estratificação do risco cardiovascular em 100% dos hipertensos cadastrados na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34100" y="12414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5.2.</a:t>
            </a:r>
            <a:r>
              <a:rPr lang="pt-BR" sz="2400" dirty="0"/>
              <a:t> Realizar estratificação do risco cardiovascular em 100% dos diabéticos cadastrados na unidade de saúde.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75890949"/>
              </p:ext>
            </p:extLst>
          </p:nvPr>
        </p:nvGraphicFramePr>
        <p:xfrm>
          <a:off x="444501" y="2679700"/>
          <a:ext cx="5148262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71716303"/>
              </p:ext>
            </p:extLst>
          </p:nvPr>
        </p:nvGraphicFramePr>
        <p:xfrm>
          <a:off x="6324601" y="2717800"/>
          <a:ext cx="53594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4656406" y="6344529"/>
            <a:ext cx="534572" cy="253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719582" y="6443003"/>
            <a:ext cx="596118" cy="168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6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Introdução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programa </a:t>
            </a:r>
            <a:r>
              <a:rPr lang="pt-BR" dirty="0" err="1"/>
              <a:t>HiperDia</a:t>
            </a:r>
            <a:r>
              <a:rPr lang="pt-BR" dirty="0"/>
              <a:t> foi desenvolvido com os objetivos principais de permitir o monitoramento dos usuários atendidos e cadastrados na rede ambulatorial do Sistema Único de Saúde (SUS). </a:t>
            </a:r>
            <a:endParaRPr lang="pt-BR" dirty="0" smtClean="0"/>
          </a:p>
          <a:p>
            <a:pPr algn="just"/>
            <a:r>
              <a:rPr lang="pt-BR" dirty="0" smtClean="0"/>
              <a:t>Este </a:t>
            </a:r>
            <a:r>
              <a:rPr lang="pt-BR" dirty="0"/>
              <a:t>projeto se constituiu como uma ação que teve como objetivo melhorar a atenção aos usuários portadores de hipertensão arterial sistêmica e/ou diabetes mellitus da unidade de saúde da família Vista Verde em Natal/RN.</a:t>
            </a:r>
          </a:p>
        </p:txBody>
      </p:sp>
    </p:spTree>
    <p:extLst>
      <p:ext uri="{BB962C8B-B14F-4D97-AF65-F5344CB8AC3E}">
        <p14:creationId xmlns:p14="http://schemas.microsoft.com/office/powerpoint/2010/main" val="3804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6. Promover a saúde de hipertensos e diabéticos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9900" y="10255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 </a:t>
            </a:r>
            <a:r>
              <a:rPr lang="pt-BR" sz="2400" b="1" dirty="0"/>
              <a:t>6.1.</a:t>
            </a:r>
            <a:r>
              <a:rPr lang="pt-BR" sz="2400" dirty="0"/>
              <a:t> Garantir orientação nutricional sobre alimentação saudável a 100% dos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50000" y="10255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6.2. </a:t>
            </a:r>
            <a:r>
              <a:rPr lang="pt-BR" sz="2400" dirty="0"/>
              <a:t>Garantir orientação nutricional sobre alimentação saudável a 100% dos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0033614"/>
              </p:ext>
            </p:extLst>
          </p:nvPr>
        </p:nvGraphicFramePr>
        <p:xfrm>
          <a:off x="731837" y="2298700"/>
          <a:ext cx="523716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067030660"/>
              </p:ext>
            </p:extLst>
          </p:nvPr>
        </p:nvGraphicFramePr>
        <p:xfrm>
          <a:off x="6438900" y="2311400"/>
          <a:ext cx="50927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4951828" y="6316394"/>
            <a:ext cx="699672" cy="2110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564837" y="6358597"/>
            <a:ext cx="647114" cy="225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2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635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6.3.</a:t>
            </a:r>
            <a:r>
              <a:rPr lang="pt-BR" sz="2400" dirty="0"/>
              <a:t> Garantir orientação em relação à prática regular de atividade física a 100% dos pacientes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37300" y="2635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6.4.</a:t>
            </a:r>
            <a:r>
              <a:rPr lang="pt-BR" sz="2400" dirty="0"/>
              <a:t> Garantir orientação em relação à prática regular de atividade física a 100% dos pacientes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13490116"/>
              </p:ext>
            </p:extLst>
          </p:nvPr>
        </p:nvGraphicFramePr>
        <p:xfrm>
          <a:off x="558801" y="1689100"/>
          <a:ext cx="5334000" cy="49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8159781"/>
              </p:ext>
            </p:extLst>
          </p:nvPr>
        </p:nvGraphicFramePr>
        <p:xfrm>
          <a:off x="6337300" y="1727200"/>
          <a:ext cx="5359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5036234" y="6288258"/>
            <a:ext cx="590843" cy="225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677378" y="6400800"/>
            <a:ext cx="520505" cy="112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75852" y="6400800"/>
            <a:ext cx="633046" cy="225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4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3651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6.5.</a:t>
            </a:r>
            <a:r>
              <a:rPr lang="pt-BR" sz="2400" dirty="0"/>
              <a:t> Garantir orientação sobre os riscos do tabagismo a 100% dos pacientes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3800" y="3651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6.6. </a:t>
            </a:r>
            <a:r>
              <a:rPr lang="pt-BR" sz="2400" dirty="0"/>
              <a:t>Garantir orientação sobre os riscos do tabagismo a 100% dos pacientes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09498014"/>
              </p:ext>
            </p:extLst>
          </p:nvPr>
        </p:nvGraphicFramePr>
        <p:xfrm>
          <a:off x="457200" y="1701800"/>
          <a:ext cx="5422901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43411454"/>
              </p:ext>
            </p:extLst>
          </p:nvPr>
        </p:nvGraphicFramePr>
        <p:xfrm>
          <a:off x="6400800" y="1739900"/>
          <a:ext cx="53467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4909625" y="6063175"/>
            <a:ext cx="534572" cy="1547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775852" y="6091311"/>
            <a:ext cx="679548" cy="168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3016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6.7.</a:t>
            </a:r>
            <a:r>
              <a:rPr lang="pt-BR" sz="2400" dirty="0"/>
              <a:t> Garantir orientação sobre higiene bucal a 100% dos pacientes hipertensos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26200" y="301625"/>
            <a:ext cx="5181600" cy="435133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400" b="1" dirty="0"/>
              <a:t>Meta 6.8. </a:t>
            </a:r>
            <a:r>
              <a:rPr lang="pt-BR" sz="2400" dirty="0"/>
              <a:t>Garantir orientação sobre higiene bucal a 100% dos pacientes diabéticos.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48069830"/>
              </p:ext>
            </p:extLst>
          </p:nvPr>
        </p:nvGraphicFramePr>
        <p:xfrm>
          <a:off x="635000" y="1828800"/>
          <a:ext cx="5181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45748046"/>
              </p:ext>
            </p:extLst>
          </p:nvPr>
        </p:nvGraphicFramePr>
        <p:xfrm>
          <a:off x="6261100" y="1803400"/>
          <a:ext cx="5346701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4853354" y="6091311"/>
            <a:ext cx="633046" cy="126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649243" y="6091311"/>
            <a:ext cx="717452" cy="1266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4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Resultados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54229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Metas de cobertura:</a:t>
            </a:r>
            <a:r>
              <a:rPr lang="pt-BR" dirty="0" smtClean="0"/>
              <a:t> mais </a:t>
            </a:r>
            <a:r>
              <a:rPr lang="pt-BR" dirty="0"/>
              <a:t>de 45% </a:t>
            </a:r>
            <a:r>
              <a:rPr lang="pt-BR" dirty="0" smtClean="0"/>
              <a:t>no </a:t>
            </a:r>
            <a:r>
              <a:rPr lang="pt-BR" dirty="0"/>
              <a:t>programa de hipertensão e mais de 90% do programa de diabetes. </a:t>
            </a:r>
            <a:endParaRPr lang="pt-BR" dirty="0" smtClean="0"/>
          </a:p>
          <a:p>
            <a:pPr algn="just"/>
            <a:r>
              <a:rPr lang="pt-BR" b="1" dirty="0" smtClean="0"/>
              <a:t>Metas qualitativas: </a:t>
            </a:r>
          </a:p>
          <a:p>
            <a:pPr algn="just">
              <a:buFontTx/>
              <a:buChar char="-"/>
            </a:pPr>
            <a:r>
              <a:rPr lang="pt-BR" dirty="0" smtClean="0"/>
              <a:t>100</a:t>
            </a:r>
            <a:r>
              <a:rPr lang="pt-BR" dirty="0"/>
              <a:t>% dos usuários ficaram com exame clínico em dia de acordo com o </a:t>
            </a:r>
            <a:r>
              <a:rPr lang="pt-BR" dirty="0" smtClean="0"/>
              <a:t>protocolo</a:t>
            </a:r>
          </a:p>
          <a:p>
            <a:pPr algn="just">
              <a:buFontTx/>
              <a:buChar char="-"/>
            </a:pPr>
            <a:r>
              <a:rPr lang="pt-BR" dirty="0"/>
              <a:t> </a:t>
            </a:r>
            <a:r>
              <a:rPr lang="pt-BR" dirty="0" smtClean="0"/>
              <a:t>mais </a:t>
            </a:r>
            <a:r>
              <a:rPr lang="pt-BR" dirty="0"/>
              <a:t>de 70% tiveram exames complementares </a:t>
            </a:r>
            <a:r>
              <a:rPr lang="pt-BR" dirty="0" smtClean="0"/>
              <a:t>atualizados</a:t>
            </a:r>
          </a:p>
          <a:p>
            <a:pPr algn="just">
              <a:buFontTx/>
              <a:buChar char="-"/>
            </a:pPr>
            <a:r>
              <a:rPr lang="pt-BR" dirty="0" smtClean="0"/>
              <a:t> mais </a:t>
            </a:r>
            <a:r>
              <a:rPr lang="pt-BR" dirty="0"/>
              <a:t>de 90% receberam a prescrição de medicamentos da farmácia popular.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Quanto </a:t>
            </a:r>
            <a:r>
              <a:rPr lang="pt-BR" dirty="0"/>
              <a:t>a promoção à </a:t>
            </a:r>
            <a:r>
              <a:rPr lang="pt-BR" dirty="0" smtClean="0"/>
              <a:t>saúde </a:t>
            </a:r>
            <a:r>
              <a:rPr lang="pt-BR" dirty="0"/>
              <a:t>100% dos participantes receberam orientações quanto a atividade física, alimentação adequada e quanto aos riscos de tabagismo, além de outros objetivos conquistados que envolvem a estratificação de risco cardiovascular e registro adequado na ficha de acompanhamento. </a:t>
            </a:r>
          </a:p>
        </p:txBody>
      </p:sp>
    </p:spTree>
    <p:extLst>
      <p:ext uri="{BB962C8B-B14F-4D97-AF65-F5344CB8AC3E}">
        <p14:creationId xmlns:p14="http://schemas.microsoft.com/office/powerpoint/2010/main" val="39934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Discussão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00" y="1325563"/>
            <a:ext cx="11696700" cy="57023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intervenção provocou várias mudanças...</a:t>
            </a:r>
          </a:p>
          <a:p>
            <a:pPr algn="just">
              <a:buFontTx/>
              <a:buChar char="-"/>
            </a:pPr>
            <a:r>
              <a:rPr lang="pt-BR" b="1" dirty="0" smtClean="0"/>
              <a:t>Equipe :</a:t>
            </a:r>
            <a:r>
              <a:rPr lang="pt-BR" dirty="0" smtClean="0"/>
              <a:t> atualização e capacitação dos profissionais e melhorias no processo de trabalho.</a:t>
            </a:r>
          </a:p>
          <a:p>
            <a:pPr algn="just">
              <a:buFontTx/>
              <a:buChar char="-"/>
            </a:pPr>
            <a:r>
              <a:rPr lang="pt-BR" dirty="0" smtClean="0"/>
              <a:t> </a:t>
            </a:r>
            <a:r>
              <a:rPr lang="pt-BR" b="1" dirty="0" smtClean="0"/>
              <a:t>Serviço :</a:t>
            </a:r>
            <a:r>
              <a:rPr lang="pt-BR" dirty="0" smtClean="0"/>
              <a:t> organização do Hiperdia, até então sem registros adequados, planejamento de ações e avaliação de indicadores.</a:t>
            </a:r>
          </a:p>
          <a:p>
            <a:pPr algn="just">
              <a:buFontTx/>
              <a:buChar char="-"/>
            </a:pPr>
            <a:r>
              <a:rPr lang="pt-BR" dirty="0" smtClean="0"/>
              <a:t> </a:t>
            </a:r>
            <a:r>
              <a:rPr lang="pt-BR" b="1" dirty="0" smtClean="0"/>
              <a:t>Comunidade :  </a:t>
            </a:r>
            <a:r>
              <a:rPr lang="pt-BR" dirty="0" smtClean="0"/>
              <a:t>um “novo Hiperdia” por meio de ações coletivas de promoção </a:t>
            </a:r>
            <a:r>
              <a:rPr lang="pt-BR" dirty="0"/>
              <a:t>à</a:t>
            </a:r>
            <a:r>
              <a:rPr lang="pt-BR" dirty="0" smtClean="0"/>
              <a:t> saúde, consultas regulares, estratificação de risco, rastreio de complicações e acompanhamento diferenciado.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As ações da intervenção foram incorporadas a rotina da equipe 78 e pretendemos que as demais equipes de ESF da USF Vista Verde também as desenvolvessem para melhoria e qualificação d serviço.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9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Reflexão critica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Refletindo sobre as vivências deste ano posso afirmar que este trabalho foi de grande importância para meu aprendizado e crescimento pessoal, contribuindo para o aprimoramento do meu raciocínio clínico, na relação médico paciente e para o meu firmamento profissional. </a:t>
            </a:r>
          </a:p>
        </p:txBody>
      </p:sp>
    </p:spTree>
    <p:extLst>
      <p:ext uri="{BB962C8B-B14F-4D97-AF65-F5344CB8AC3E}">
        <p14:creationId xmlns:p14="http://schemas.microsoft.com/office/powerpoint/2010/main" val="29048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                       </a:t>
            </a:r>
            <a:r>
              <a:rPr lang="pt-BR" sz="5400" b="1" dirty="0" smtClean="0"/>
              <a:t>Obrigada!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232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</a:t>
            </a:r>
            <a:r>
              <a:rPr lang="pt-BR" b="1" dirty="0" smtClean="0">
                <a:solidFill>
                  <a:srgbClr val="FF0000"/>
                </a:solidFill>
              </a:rPr>
              <a:t>O munícipio de Natal e  a rede de saúde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Capital do Rio Grande do Norte</a:t>
            </a:r>
          </a:p>
          <a:p>
            <a:r>
              <a:rPr lang="pt-BR" dirty="0" smtClean="0"/>
              <a:t>População estimada pelo IBGE em 2013 </a:t>
            </a:r>
            <a:r>
              <a:rPr lang="pt-PT" dirty="0" smtClean="0"/>
              <a:t>de </a:t>
            </a:r>
            <a:r>
              <a:rPr lang="pt-PT" dirty="0"/>
              <a:t>853 929 </a:t>
            </a:r>
            <a:r>
              <a:rPr lang="pt-PT" dirty="0" smtClean="0"/>
              <a:t>habitantes</a:t>
            </a:r>
            <a:endParaRPr lang="pt-BR" dirty="0"/>
          </a:p>
          <a:p>
            <a:r>
              <a:rPr lang="pt-BR" dirty="0" smtClean="0"/>
              <a:t>Rede </a:t>
            </a:r>
            <a:r>
              <a:rPr lang="pt-BR" dirty="0"/>
              <a:t>municipal de saúde é subdividida em cinco distritos sanitários (norte I e II, leste, oeste e sul), com população adstrita de 817.590 habitantes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Apenas </a:t>
            </a:r>
            <a:r>
              <a:rPr lang="pt-BR" dirty="0"/>
              <a:t>33,34% (272.550) da população tem Estratégia de Saúde da Família (ESF) responsável por suas demandas de </a:t>
            </a:r>
            <a:r>
              <a:rPr lang="pt-BR" dirty="0" smtClean="0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32241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520700"/>
            <a:ext cx="5181600" cy="5656263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25 UBS e 35 USF</a:t>
            </a:r>
          </a:p>
          <a:p>
            <a:r>
              <a:rPr lang="pt-BR" sz="3000" dirty="0" smtClean="0"/>
              <a:t>3 Unidades Mistas</a:t>
            </a:r>
          </a:p>
          <a:p>
            <a:r>
              <a:rPr lang="pt-BR" sz="3000" dirty="0" smtClean="0"/>
              <a:t>1 Posto de saúde</a:t>
            </a:r>
          </a:p>
          <a:p>
            <a:r>
              <a:rPr lang="pt-BR" sz="3000" dirty="0" smtClean="0"/>
              <a:t>2 </a:t>
            </a:r>
            <a:r>
              <a:rPr lang="pt-BR" sz="3000" dirty="0" err="1" smtClean="0"/>
              <a:t>NASF´s</a:t>
            </a:r>
            <a:endParaRPr lang="pt-BR" sz="3000" dirty="0" smtClean="0"/>
          </a:p>
          <a:p>
            <a:r>
              <a:rPr lang="pt-BR" sz="3000" dirty="0" smtClean="0"/>
              <a:t>3 </a:t>
            </a:r>
            <a:r>
              <a:rPr lang="pt-BR" sz="3000" dirty="0"/>
              <a:t>Centros Odontológicos Especializados (CEO), sendo um infantil</a:t>
            </a:r>
            <a:r>
              <a:rPr lang="pt-BR" sz="3000" dirty="0" smtClean="0"/>
              <a:t>;</a:t>
            </a:r>
          </a:p>
          <a:p>
            <a:r>
              <a:rPr lang="pt-BR" sz="3000" dirty="0" smtClean="0"/>
              <a:t> 5 </a:t>
            </a:r>
            <a:r>
              <a:rPr lang="pt-BR" sz="3000" dirty="0"/>
              <a:t>Centros de Atenção Psicossocial (CAPS</a:t>
            </a:r>
            <a:r>
              <a:rPr lang="pt-BR" sz="3000" dirty="0" smtClean="0"/>
              <a:t>), 1 </a:t>
            </a:r>
            <a:r>
              <a:rPr lang="pt-BR" sz="3000" dirty="0"/>
              <a:t>residência terapêutica </a:t>
            </a:r>
            <a:r>
              <a:rPr lang="pt-BR" sz="3000" dirty="0" smtClean="0"/>
              <a:t>e 1 </a:t>
            </a:r>
            <a:r>
              <a:rPr lang="pt-BR" sz="3000" dirty="0"/>
              <a:t>ambulatório de saúde mental</a:t>
            </a:r>
            <a:r>
              <a:rPr lang="pt-BR" sz="3000" dirty="0" smtClean="0"/>
              <a:t>;</a:t>
            </a:r>
          </a:p>
          <a:p>
            <a:r>
              <a:rPr lang="pt-BR" sz="3000" dirty="0" smtClean="0"/>
              <a:t> 1 Centro </a:t>
            </a:r>
            <a:r>
              <a:rPr lang="pt-BR" sz="3000" dirty="0"/>
              <a:t>de referência à saúde do </a:t>
            </a:r>
            <a:r>
              <a:rPr lang="pt-BR" sz="3000" dirty="0" smtClean="0"/>
              <a:t>idoso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72200" y="406400"/>
            <a:ext cx="5181600" cy="5770563"/>
          </a:xfrm>
        </p:spPr>
        <p:txBody>
          <a:bodyPr>
            <a:noAutofit/>
          </a:bodyPr>
          <a:lstStyle/>
          <a:p>
            <a:r>
              <a:rPr lang="pt-BR" dirty="0" smtClean="0"/>
              <a:t>1 Centro de controle de zoonoses </a:t>
            </a:r>
          </a:p>
          <a:p>
            <a:r>
              <a:rPr lang="pt-BR" dirty="0" smtClean="0"/>
              <a:t>1 Centro de referência à saúde do trabalhador</a:t>
            </a:r>
          </a:p>
          <a:p>
            <a:r>
              <a:rPr lang="pt-BR" dirty="0" smtClean="0"/>
              <a:t> 2 maternidades</a:t>
            </a:r>
          </a:p>
          <a:p>
            <a:r>
              <a:rPr lang="pt-BR" dirty="0" smtClean="0"/>
              <a:t> 1 Hospital geral</a:t>
            </a:r>
          </a:p>
          <a:p>
            <a:r>
              <a:rPr lang="pt-BR" dirty="0" smtClean="0"/>
              <a:t> 4 Policlínicas</a:t>
            </a:r>
          </a:p>
          <a:p>
            <a:r>
              <a:rPr lang="pt-BR" dirty="0" smtClean="0"/>
              <a:t> 2 Unidades de Pronto- Atendimento (UPA), </a:t>
            </a:r>
            <a:r>
              <a:rPr lang="pt-BR" dirty="0" err="1" smtClean="0"/>
              <a:t>Pajuçara</a:t>
            </a:r>
            <a:r>
              <a:rPr lang="pt-BR" dirty="0" smtClean="0"/>
              <a:t> e Cidade da Esperança, </a:t>
            </a:r>
          </a:p>
          <a:p>
            <a:r>
              <a:rPr lang="pt-BR" dirty="0" smtClean="0"/>
              <a:t>1 Pronto Socorro Infantil</a:t>
            </a:r>
          </a:p>
          <a:p>
            <a:r>
              <a:rPr lang="pt-BR" dirty="0" smtClean="0"/>
              <a:t> 1 Serviço de Atendimento Móvel de Urgência (SAMU).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7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5242560" cy="62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365124"/>
            <a:ext cx="5334000" cy="6238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0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</a:t>
            </a:r>
            <a:r>
              <a:rPr lang="pt-BR" b="1" dirty="0" smtClean="0">
                <a:solidFill>
                  <a:srgbClr val="FF0000"/>
                </a:solidFill>
              </a:rPr>
              <a:t>A USF Vista Verde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Bairro </a:t>
            </a:r>
            <a:r>
              <a:rPr lang="pt-BR" dirty="0" err="1" smtClean="0"/>
              <a:t>Pajuçara</a:t>
            </a:r>
            <a:endParaRPr lang="pt-BR" dirty="0" smtClean="0"/>
          </a:p>
          <a:p>
            <a:r>
              <a:rPr lang="pt-BR" dirty="0" smtClean="0"/>
              <a:t>Distrito Norte I</a:t>
            </a:r>
          </a:p>
          <a:p>
            <a:r>
              <a:rPr lang="pt-BR" dirty="0" smtClean="0"/>
              <a:t>População </a:t>
            </a:r>
            <a:r>
              <a:rPr lang="pt-BR" dirty="0" err="1" smtClean="0"/>
              <a:t>adscrita</a:t>
            </a:r>
            <a:r>
              <a:rPr lang="pt-BR" dirty="0" smtClean="0"/>
              <a:t>: </a:t>
            </a:r>
            <a:r>
              <a:rPr lang="pt-BR" dirty="0"/>
              <a:t>13865 </a:t>
            </a:r>
            <a:r>
              <a:rPr lang="pt-BR" dirty="0" smtClean="0"/>
              <a:t>usuários</a:t>
            </a:r>
          </a:p>
          <a:p>
            <a:r>
              <a:rPr lang="pt-BR" dirty="0" smtClean="0"/>
              <a:t>Aloca 4 equipes de ESF</a:t>
            </a:r>
          </a:p>
          <a:p>
            <a:r>
              <a:rPr lang="pt-BR" dirty="0" smtClean="0"/>
              <a:t>População </a:t>
            </a:r>
            <a:r>
              <a:rPr lang="pt-BR" dirty="0" err="1" smtClean="0"/>
              <a:t>adscrita</a:t>
            </a:r>
            <a:r>
              <a:rPr lang="pt-BR" dirty="0" smtClean="0"/>
              <a:t> equipe 78      (amarela): 3796 usuários 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C:\Users\Maria\Desktop\f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Maria\Desktop\6\foto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67" y="2408238"/>
            <a:ext cx="2680494" cy="224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Maria\Desktop\2\foto 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27" y="4942009"/>
            <a:ext cx="2915762" cy="204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Maria\Desktop\2\foto 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33" y="2408238"/>
            <a:ext cx="2915762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Maria\Desktop\1\foto 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33" y="63297"/>
            <a:ext cx="2847377" cy="222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Maria\Desktop\4\foto 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25" y="63297"/>
            <a:ext cx="2766536" cy="220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Imagem 34" descr="foto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0" y="-8565"/>
            <a:ext cx="2600325" cy="22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32" descr="foto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0" y="4841394"/>
            <a:ext cx="2600325" cy="20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31" descr="foto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70" y="2399084"/>
            <a:ext cx="2600325" cy="22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436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8" name="Imagem 17" descr="C:\Users\Maria\Desktop\3\foto 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29" y="4841394"/>
            <a:ext cx="2680494" cy="199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2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Hiperdia antes da intervenção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Resumia-se a simples “renovação </a:t>
            </a:r>
            <a:r>
              <a:rPr lang="pt-BR" dirty="0"/>
              <a:t>de </a:t>
            </a:r>
            <a:r>
              <a:rPr lang="pt-BR" dirty="0" smtClean="0"/>
              <a:t>receitas” </a:t>
            </a:r>
            <a:endParaRPr lang="pt-BR" dirty="0"/>
          </a:p>
          <a:p>
            <a:r>
              <a:rPr lang="pt-BR" dirty="0" smtClean="0"/>
              <a:t>Projetos isolados de </a:t>
            </a:r>
            <a:r>
              <a:rPr lang="pt-BR" dirty="0"/>
              <a:t>promoção à </a:t>
            </a:r>
            <a:r>
              <a:rPr lang="pt-BR" dirty="0" smtClean="0"/>
              <a:t>saúde, </a:t>
            </a:r>
            <a:r>
              <a:rPr lang="pt-BR" dirty="0"/>
              <a:t>como grupo de </a:t>
            </a:r>
            <a:r>
              <a:rPr lang="pt-BR" dirty="0" smtClean="0"/>
              <a:t>caminhadas</a:t>
            </a:r>
          </a:p>
          <a:p>
            <a:r>
              <a:rPr lang="pt-BR" dirty="0" smtClean="0"/>
              <a:t>Ausência de:  - Registro </a:t>
            </a:r>
            <a:r>
              <a:rPr lang="pt-BR" dirty="0"/>
              <a:t>e seguimento </a:t>
            </a:r>
            <a:r>
              <a:rPr lang="pt-BR" dirty="0" smtClean="0"/>
              <a:t>clínico adequado </a:t>
            </a:r>
          </a:p>
          <a:p>
            <a:pPr marL="0" indent="0">
              <a:buNone/>
            </a:pPr>
            <a:r>
              <a:rPr lang="pt-BR" dirty="0" smtClean="0"/>
              <a:t>                           - Rotina de rastreios de complicações secundárias</a:t>
            </a:r>
          </a:p>
          <a:p>
            <a:pPr marL="0" indent="0">
              <a:buNone/>
            </a:pPr>
            <a:r>
              <a:rPr lang="pt-BR" dirty="0" smtClean="0"/>
              <a:t>                           - Estratificação de risco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Objetivo geral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Melhorar a atenção à saúde de portadores de Hipertensão Arterial Sistêmica e/ou Diabetes Mellitus na Unidade de Saúde da Família Vista Verde – Natal/RN. </a:t>
            </a:r>
          </a:p>
        </p:txBody>
      </p:sp>
    </p:spTree>
    <p:extLst>
      <p:ext uri="{BB962C8B-B14F-4D97-AF65-F5344CB8AC3E}">
        <p14:creationId xmlns:p14="http://schemas.microsoft.com/office/powerpoint/2010/main" val="6193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1445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do Office</vt:lpstr>
      <vt:lpstr>         </vt:lpstr>
      <vt:lpstr>Introdução</vt:lpstr>
      <vt:lpstr>     O munícipio de Natal e  a rede de saúde</vt:lpstr>
      <vt:lpstr>Apresentação do PowerPoint</vt:lpstr>
      <vt:lpstr>Apresentação do PowerPoint</vt:lpstr>
      <vt:lpstr>                   A USF Vista Verde</vt:lpstr>
      <vt:lpstr>Apresentação do PowerPoint</vt:lpstr>
      <vt:lpstr>Hiperdia antes da intervenção</vt:lpstr>
      <vt:lpstr>Objetivo geral</vt:lpstr>
      <vt:lpstr>Metodologia</vt:lpstr>
      <vt:lpstr>      Objetivos , metas e resultados</vt:lpstr>
      <vt:lpstr>Objetivo 1. Ampliar a cobertura a hipertensos e/ou diabéticos</vt:lpstr>
      <vt:lpstr> Objetivo 2. Melhorar a qualidade da atenção a hipertensos e/ou diabéticos </vt:lpstr>
      <vt:lpstr>Apresentação do PowerPoint</vt:lpstr>
      <vt:lpstr>Apresentação do PowerPoint</vt:lpstr>
      <vt:lpstr>Apresentação do PowerPoint</vt:lpstr>
      <vt:lpstr>Objetivo 3. Melhorar a adesão de hipertensos e/ou diabéticos ao programa</vt:lpstr>
      <vt:lpstr>Objetivo 4. Melhorar o registro das informações</vt:lpstr>
      <vt:lpstr>Objetivo 5. Mapear hipertensos e diabéticos de risco para doença   cardiovascular</vt:lpstr>
      <vt:lpstr>Objetivo 6. Promover a saúde de hipertensos e diabéticos</vt:lpstr>
      <vt:lpstr>Apresentação do PowerPoint</vt:lpstr>
      <vt:lpstr>Apresentação do PowerPoint</vt:lpstr>
      <vt:lpstr>Apresentação do PowerPoint</vt:lpstr>
      <vt:lpstr>Resultados</vt:lpstr>
      <vt:lpstr>Discussão</vt:lpstr>
      <vt:lpstr>Reflexão critica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</dc:creator>
  <cp:lastModifiedBy>Maria Clara</cp:lastModifiedBy>
  <cp:revision>50</cp:revision>
  <dcterms:created xsi:type="dcterms:W3CDTF">2015-01-11T14:33:42Z</dcterms:created>
  <dcterms:modified xsi:type="dcterms:W3CDTF">2015-01-26T22:01:27Z</dcterms:modified>
</cp:coreProperties>
</file>