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1" r:id="rId4"/>
    <p:sldId id="270" r:id="rId5"/>
    <p:sldId id="258" r:id="rId6"/>
    <p:sldId id="276" r:id="rId7"/>
    <p:sldId id="300" r:id="rId8"/>
    <p:sldId id="301" r:id="rId9"/>
    <p:sldId id="305" r:id="rId10"/>
    <p:sldId id="277" r:id="rId11"/>
    <p:sldId id="278" r:id="rId12"/>
    <p:sldId id="280" r:id="rId13"/>
    <p:sldId id="279" r:id="rId14"/>
    <p:sldId id="281" r:id="rId15"/>
    <p:sldId id="289" r:id="rId16"/>
    <p:sldId id="290" r:id="rId17"/>
    <p:sldId id="291" r:id="rId18"/>
    <p:sldId id="292" r:id="rId19"/>
    <p:sldId id="282" r:id="rId20"/>
    <p:sldId id="288" r:id="rId21"/>
    <p:sldId id="283" r:id="rId22"/>
    <p:sldId id="284" r:id="rId23"/>
    <p:sldId id="285" r:id="rId24"/>
    <p:sldId id="286" r:id="rId25"/>
    <p:sldId id="287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6" r:id="rId34"/>
    <p:sldId id="268" r:id="rId35"/>
    <p:sldId id="307" r:id="rId36"/>
    <p:sldId id="308" r:id="rId37"/>
    <p:sldId id="269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o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esktop\Esp%20Sa&#250;de%20Fam&#237;lia\Maria%20Dulcilene\Planilha%20Dulcilene%20Final%2004%2001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9.6760474385146511E-2"/>
          <c:y val="0.24623643631200734"/>
          <c:w val="0.88626421697287938"/>
          <c:h val="0.683467805636060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moradoras no território e cadastradas no programa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0.38532110091743188</c:v>
                </c:pt>
                <c:pt idx="1">
                  <c:v>0.53669724770642202</c:v>
                </c:pt>
                <c:pt idx="2">
                  <c:v>0.60550458715596267</c:v>
                </c:pt>
                <c:pt idx="3">
                  <c:v>0.66055045871559726</c:v>
                </c:pt>
              </c:numCache>
            </c:numRef>
          </c:val>
        </c:ser>
        <c:axId val="49156096"/>
        <c:axId val="49157632"/>
      </c:barChart>
      <c:catAx>
        <c:axId val="491560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157632"/>
        <c:crosses val="autoZero"/>
        <c:auto val="1"/>
        <c:lblAlgn val="ctr"/>
        <c:lblOffset val="100"/>
      </c:catAx>
      <c:valAx>
        <c:axId val="4915763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1560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com a vacinação em dia de acordo com a idade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0690688"/>
        <c:axId val="50717056"/>
      </c:barChart>
      <c:catAx>
        <c:axId val="506906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717056"/>
        <c:crosses val="autoZero"/>
        <c:auto val="1"/>
        <c:lblAlgn val="ctr"/>
        <c:lblOffset val="100"/>
      </c:catAx>
      <c:valAx>
        <c:axId val="5071705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9068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crianças colocadas para mamar na primeira consulta de puericultura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0.89285714285714257</c:v>
                </c:pt>
                <c:pt idx="1">
                  <c:v>0.93162393162393164</c:v>
                </c:pt>
                <c:pt idx="2">
                  <c:v>0.9242424242424242</c:v>
                </c:pt>
                <c:pt idx="3">
                  <c:v>0.93055555555555569</c:v>
                </c:pt>
              </c:numCache>
            </c:numRef>
          </c:val>
        </c:ser>
        <c:axId val="51972736"/>
        <c:axId val="51990912"/>
      </c:barChart>
      <c:catAx>
        <c:axId val="519727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990912"/>
        <c:crosses val="autoZero"/>
        <c:auto val="1"/>
        <c:lblAlgn val="ctr"/>
        <c:lblOffset val="100"/>
      </c:catAx>
      <c:valAx>
        <c:axId val="5199091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97273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Proporção de crianças com mais de 6 meses de idade cujos pais/responsáveis foram orientados sobre alimentação complementar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com mais de 6 meses de idade cujos pais/responsáveis foram orientados sobre alimentação complementar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2012160"/>
        <c:axId val="52013696"/>
      </c:barChart>
      <c:catAx>
        <c:axId val="52012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52013696"/>
        <c:crosses val="autoZero"/>
        <c:auto val="1"/>
        <c:lblAlgn val="ctr"/>
        <c:lblOffset val="100"/>
      </c:catAx>
      <c:valAx>
        <c:axId val="5201369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52012160"/>
        <c:crosses val="autoZero"/>
        <c:crossBetween val="between"/>
        <c:majorUnit val="0.2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Proporção de crianças cujos pais/responsáveis foram orientados sobre nutrição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crianças cujos pais/responsáveis foram orientados sobre nutrição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2046080"/>
        <c:axId val="52060160"/>
      </c:barChart>
      <c:catAx>
        <c:axId val="52046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52060160"/>
        <c:crosses val="autoZero"/>
        <c:auto val="1"/>
        <c:lblAlgn val="ctr"/>
        <c:lblOffset val="100"/>
      </c:catAx>
      <c:valAx>
        <c:axId val="5206016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52046080"/>
        <c:crosses val="autoZero"/>
        <c:crossBetween val="between"/>
        <c:majorUnit val="0.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que não fazem puericultura em nenhum serviço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0.44495412844036675</c:v>
                </c:pt>
                <c:pt idx="1">
                  <c:v>0.40825688073394534</c:v>
                </c:pt>
                <c:pt idx="2">
                  <c:v>0.38073394495412843</c:v>
                </c:pt>
                <c:pt idx="3">
                  <c:v>0.33944954128440447</c:v>
                </c:pt>
              </c:numCache>
            </c:numRef>
          </c:val>
        </c:ser>
        <c:axId val="49180672"/>
        <c:axId val="49182208"/>
      </c:barChart>
      <c:catAx>
        <c:axId val="491806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182208"/>
        <c:crosses val="autoZero"/>
        <c:auto val="1"/>
        <c:lblAlgn val="ctr"/>
        <c:lblOffset val="100"/>
      </c:catAx>
      <c:valAx>
        <c:axId val="4918220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18067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atraso no atendimento de acordo com os períodos preconizados pelo protocolo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8.3333333333333343E-2</c:v>
                </c:pt>
                <c:pt idx="1">
                  <c:v>9.4017094017094044E-2</c:v>
                </c:pt>
                <c:pt idx="2">
                  <c:v>0.16666666666666666</c:v>
                </c:pt>
                <c:pt idx="3">
                  <c:v>0.2013888888888889</c:v>
                </c:pt>
              </c:numCache>
            </c:numRef>
          </c:val>
        </c:ser>
        <c:axId val="50596096"/>
        <c:axId val="50601984"/>
      </c:barChart>
      <c:catAx>
        <c:axId val="505960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01984"/>
        <c:crosses val="autoZero"/>
        <c:auto val="1"/>
        <c:lblAlgn val="ctr"/>
        <c:lblOffset val="100"/>
      </c:catAx>
      <c:valAx>
        <c:axId val="5060198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5960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Proporção de crianças com registros atualizados na  ficha espelho de puericultura/vacinação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registros atualizados na  ficha espelho de puericultura/vacinação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0613632"/>
        <c:axId val="50627712"/>
      </c:barChart>
      <c:catAx>
        <c:axId val="5061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50627712"/>
        <c:crosses val="autoZero"/>
        <c:auto val="1"/>
        <c:lblAlgn val="ctr"/>
        <c:lblOffset val="100"/>
      </c:catAx>
      <c:valAx>
        <c:axId val="5062771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50613632"/>
        <c:crosses val="autoZero"/>
        <c:crossBetween val="between"/>
        <c:majorUnit val="0.2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9349376"/>
        <c:axId val="49350912"/>
      </c:barChart>
      <c:catAx>
        <c:axId val="493493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50912"/>
        <c:crosses val="autoZero"/>
        <c:auto val="1"/>
        <c:lblAlgn val="ctr"/>
        <c:lblOffset val="100"/>
      </c:catAx>
      <c:valAx>
        <c:axId val="4935091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4937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com déficit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</c:v>
                </c:pt>
                <c:pt idx="1">
                  <c:v>8.5470085470085496E-3</c:v>
                </c:pt>
                <c:pt idx="2">
                  <c:v>1.5151515151515166E-2</c:v>
                </c:pt>
                <c:pt idx="3">
                  <c:v>3.4722222222222224E-2</c:v>
                </c:pt>
              </c:numCache>
            </c:numRef>
          </c:val>
        </c:ser>
        <c:axId val="49387392"/>
        <c:axId val="49388928"/>
      </c:barChart>
      <c:catAx>
        <c:axId val="493873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88928"/>
        <c:crosses val="autoZero"/>
        <c:auto val="1"/>
        <c:lblAlgn val="ctr"/>
        <c:lblOffset val="100"/>
      </c:catAx>
      <c:valAx>
        <c:axId val="4938892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8739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51788800"/>
        <c:axId val="51790592"/>
      </c:barChart>
      <c:catAx>
        <c:axId val="517888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790592"/>
        <c:crosses val="autoZero"/>
        <c:auto val="1"/>
        <c:lblAlgn val="ctr"/>
        <c:lblOffset val="100"/>
      </c:catAx>
      <c:valAx>
        <c:axId val="5179059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7888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crianças com curva de peso descendente ou estacionária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</c:v>
                </c:pt>
                <c:pt idx="1">
                  <c:v>8.5470085470085496E-3</c:v>
                </c:pt>
                <c:pt idx="2">
                  <c:v>1.5151515151515166E-2</c:v>
                </c:pt>
                <c:pt idx="3">
                  <c:v>3.4722222222222224E-2</c:v>
                </c:pt>
              </c:numCache>
            </c:numRef>
          </c:val>
        </c:ser>
        <c:axId val="51806592"/>
        <c:axId val="51808128"/>
      </c:barChart>
      <c:catAx>
        <c:axId val="518065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808128"/>
        <c:crosses val="autoZero"/>
        <c:auto val="1"/>
        <c:lblAlgn val="ctr"/>
        <c:lblOffset val="100"/>
      </c:catAx>
      <c:valAx>
        <c:axId val="5180812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80659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suplementação de ferro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c:spPr>
          <c:cat>
            <c:strRef>
              <c:f>Indicadores!$D$39:$G$40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0.6875</c:v>
                </c:pt>
                <c:pt idx="1">
                  <c:v>0.9</c:v>
                </c:pt>
                <c:pt idx="2">
                  <c:v>0.78260869565217495</c:v>
                </c:pt>
                <c:pt idx="3">
                  <c:v>0.91111111111111109</c:v>
                </c:pt>
              </c:numCache>
            </c:numRef>
          </c:val>
        </c:ser>
        <c:axId val="50669056"/>
        <c:axId val="50670592"/>
      </c:barChart>
      <c:catAx>
        <c:axId val="50669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70592"/>
        <c:crosses val="autoZero"/>
        <c:auto val="1"/>
        <c:lblAlgn val="ctr"/>
        <c:lblOffset val="100"/>
      </c:catAx>
      <c:valAx>
        <c:axId val="5067059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6905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96043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Trabalho de Conclusão do Curso Especialização em Saúde Família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Implantação da Puericultura na ESF São Bernardo – Santa Bárbara, MG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Aluna: Maria </a:t>
            </a:r>
            <a:r>
              <a:rPr lang="pt-BR" dirty="0" err="1" smtClean="0">
                <a:solidFill>
                  <a:schemeClr val="tx1"/>
                </a:solidFill>
              </a:rPr>
              <a:t>Dulcilene</a:t>
            </a:r>
            <a:r>
              <a:rPr lang="pt-BR" dirty="0" smtClean="0">
                <a:solidFill>
                  <a:schemeClr val="tx1"/>
                </a:solidFill>
              </a:rPr>
              <a:t> da Cruz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Orientador: Rodrigo </a:t>
            </a:r>
            <a:r>
              <a:rPr lang="pt-BR" dirty="0" err="1" smtClean="0">
                <a:solidFill>
                  <a:schemeClr val="tx1"/>
                </a:solidFill>
              </a:rPr>
              <a:t>Dalke</a:t>
            </a:r>
            <a:r>
              <a:rPr lang="pt-BR" dirty="0" smtClean="0">
                <a:solidFill>
                  <a:schemeClr val="tx1"/>
                </a:solidFill>
              </a:rPr>
              <a:t>  </a:t>
            </a:r>
            <a:r>
              <a:rPr lang="pt-BR" dirty="0" err="1" smtClean="0">
                <a:solidFill>
                  <a:schemeClr val="tx1"/>
                </a:solidFill>
              </a:rPr>
              <a:t>Meucci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Natal,2014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021907"/>
          </a:xfrm>
        </p:spPr>
        <p:txBody>
          <a:bodyPr/>
          <a:lstStyle/>
          <a:p>
            <a:r>
              <a:rPr lang="pt-BR" dirty="0" smtClean="0"/>
              <a:t>Objetivo: Ampliar </a:t>
            </a:r>
            <a:r>
              <a:rPr lang="pt-BR" dirty="0"/>
              <a:t>a cobertura da </a:t>
            </a:r>
            <a:r>
              <a:rPr lang="pt-BR" dirty="0" smtClean="0"/>
              <a:t>puericultura</a:t>
            </a:r>
          </a:p>
          <a:p>
            <a:r>
              <a:rPr lang="pt-BR" dirty="0" smtClean="0"/>
              <a:t>Meta:</a:t>
            </a:r>
            <a:r>
              <a:rPr lang="pt-BR" dirty="0"/>
              <a:t> Ampliar a cobertura da puericultura de crianças entre zero e 72 meses da Unidade Básica de Saúde (UBS)  para 100</a:t>
            </a:r>
            <a:r>
              <a:rPr lang="pt-BR" dirty="0" smtClean="0"/>
              <a:t>%</a:t>
            </a:r>
          </a:p>
          <a:p>
            <a:r>
              <a:rPr lang="pt-BR" dirty="0" smtClean="0"/>
              <a:t>Meta: Captar </a:t>
            </a:r>
            <a:r>
              <a:rPr lang="pt-BR" dirty="0"/>
              <a:t>100% das crianças da área que não fazem puericultura nem na UBS nem em outro serviço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67353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Objetivos Específicos e Metas</a:t>
            </a:r>
            <a:endParaRPr lang="pt-BR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67544" y="1484784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 Melhorar </a:t>
            </a:r>
            <a:r>
              <a:rPr lang="pt-BR" dirty="0"/>
              <a:t>a adesão à </a:t>
            </a:r>
            <a:r>
              <a:rPr lang="pt-BR" dirty="0" smtClean="0"/>
              <a:t>puericultura</a:t>
            </a:r>
          </a:p>
          <a:p>
            <a:endParaRPr lang="pt-BR" dirty="0" smtClean="0"/>
          </a:p>
          <a:p>
            <a:r>
              <a:rPr lang="pt-BR" dirty="0" smtClean="0"/>
              <a:t>Meta: Fazer </a:t>
            </a:r>
            <a:r>
              <a:rPr lang="pt-BR" dirty="0"/>
              <a:t>busca ativa de 100% das crianças faltosas.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11560" y="1412776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 Melhorar </a:t>
            </a:r>
            <a:r>
              <a:rPr lang="pt-BR" dirty="0"/>
              <a:t>registros das </a:t>
            </a:r>
            <a:r>
              <a:rPr lang="pt-BR" dirty="0" smtClean="0"/>
              <a:t>informações</a:t>
            </a:r>
          </a:p>
          <a:p>
            <a:endParaRPr lang="pt-BR" dirty="0" smtClean="0"/>
          </a:p>
          <a:p>
            <a:r>
              <a:rPr lang="pt-BR" dirty="0" smtClean="0"/>
              <a:t>Meta: Manter </a:t>
            </a:r>
            <a:r>
              <a:rPr lang="pt-BR" dirty="0"/>
              <a:t>registro na ficha espelho de puericultura/vacinação de 100% das crianças que consultam no </a:t>
            </a:r>
            <a:r>
              <a:rPr lang="pt-BR" dirty="0" smtClean="0"/>
              <a:t>serviço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971600" y="1556792"/>
          <a:ext cx="720080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pt-BR" dirty="0" smtClean="0"/>
              <a:t>Objetivo: Mapear </a:t>
            </a:r>
            <a:r>
              <a:rPr lang="pt-BR" dirty="0"/>
              <a:t>as crianças de risco pertencentes a área de </a:t>
            </a:r>
            <a:r>
              <a:rPr lang="pt-BR" dirty="0" smtClean="0"/>
              <a:t>abrangência</a:t>
            </a:r>
          </a:p>
          <a:p>
            <a:endParaRPr lang="pt-BR" dirty="0" smtClean="0"/>
          </a:p>
          <a:p>
            <a:r>
              <a:rPr lang="pt-BR" dirty="0" smtClean="0"/>
              <a:t>Meta:</a:t>
            </a:r>
            <a:r>
              <a:rPr lang="pt-BR" dirty="0"/>
              <a:t>Identificar 100% das crianças com risco para morbidade/mortalidade (baixo peso ao nascer, prematuridade, alterações do crescimento, desnutrição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971600" y="1628800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Objetivo: Melhorar </a:t>
            </a:r>
            <a:r>
              <a:rPr lang="pt-BR" dirty="0"/>
              <a:t>a qualidade do atendimento a </a:t>
            </a:r>
            <a:r>
              <a:rPr lang="pt-BR" dirty="0" smtClean="0"/>
              <a:t>criança</a:t>
            </a:r>
          </a:p>
          <a:p>
            <a:r>
              <a:rPr lang="pt-BR" dirty="0" smtClean="0"/>
              <a:t>Metas:</a:t>
            </a:r>
          </a:p>
          <a:p>
            <a:r>
              <a:rPr lang="pt-BR" dirty="0"/>
              <a:t>Capacitar 100% dos profissionais  de acordo com os protocolos do Ministério da </a:t>
            </a:r>
            <a:r>
              <a:rPr lang="pt-BR" dirty="0" smtClean="0"/>
              <a:t>Saúde</a:t>
            </a:r>
            <a:endParaRPr lang="pt-BR" dirty="0"/>
          </a:p>
          <a:p>
            <a:r>
              <a:rPr lang="pt-BR" dirty="0"/>
              <a:t>Monitorar crescimento em 100% das </a:t>
            </a:r>
            <a:r>
              <a:rPr lang="pt-BR" dirty="0" smtClean="0"/>
              <a:t>crianças</a:t>
            </a:r>
            <a:endParaRPr lang="pt-BR" dirty="0"/>
          </a:p>
          <a:p>
            <a:r>
              <a:rPr lang="pt-BR" dirty="0"/>
              <a:t>Monitorar o desenvolvimento  em 100% das </a:t>
            </a:r>
            <a:r>
              <a:rPr lang="pt-BR" dirty="0" smtClean="0"/>
              <a:t>crianças</a:t>
            </a:r>
            <a:endParaRPr lang="pt-BR" dirty="0"/>
          </a:p>
          <a:p>
            <a:r>
              <a:rPr lang="pt-BR" dirty="0"/>
              <a:t>Vacinar 100% das crianças de acordo com a </a:t>
            </a:r>
            <a:r>
              <a:rPr lang="pt-BR" dirty="0" smtClean="0"/>
              <a:t>idade</a:t>
            </a:r>
            <a:endParaRPr lang="pt-BR" dirty="0"/>
          </a:p>
          <a:p>
            <a:r>
              <a:rPr lang="pt-BR" dirty="0"/>
              <a:t>Realizar suplementação de ferro em 100% das </a:t>
            </a:r>
            <a:r>
              <a:rPr lang="pt-BR" dirty="0" smtClean="0"/>
              <a:t>crianças</a:t>
            </a:r>
            <a:endParaRPr lang="pt-BR" dirty="0"/>
          </a:p>
          <a:p>
            <a:r>
              <a:rPr lang="pt-BR" dirty="0"/>
              <a:t>Realizar triagem auditiva em 100% das </a:t>
            </a:r>
            <a:r>
              <a:rPr lang="pt-BR" dirty="0" smtClean="0"/>
              <a:t>crianças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600" dirty="0" smtClean="0"/>
              <a:t>Caracterização do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Santa Bárbara, MG</a:t>
            </a:r>
          </a:p>
          <a:p>
            <a:r>
              <a:rPr lang="pt-BR" dirty="0" smtClean="0"/>
              <a:t>População: 25.479 habitantes.</a:t>
            </a:r>
          </a:p>
          <a:p>
            <a:r>
              <a:rPr lang="pt-BR" dirty="0" smtClean="0"/>
              <a:t>Famílias: 7.138 famílias.</a:t>
            </a:r>
          </a:p>
          <a:p>
            <a:r>
              <a:rPr lang="pt-BR" dirty="0" smtClean="0"/>
              <a:t>UBS: 8 unidades de saúde e 10 equipes de ESF. </a:t>
            </a:r>
          </a:p>
          <a:p>
            <a:r>
              <a:rPr lang="pt-BR" dirty="0" smtClean="0"/>
              <a:t>NASF;CEO;ANIMA; </a:t>
            </a:r>
          </a:p>
          <a:p>
            <a:r>
              <a:rPr lang="pt-BR" dirty="0" smtClean="0"/>
              <a:t>Atenção Especializada; </a:t>
            </a:r>
          </a:p>
          <a:p>
            <a:r>
              <a:rPr lang="pt-BR" dirty="0" smtClean="0"/>
              <a:t>TFD </a:t>
            </a:r>
          </a:p>
          <a:p>
            <a:r>
              <a:rPr lang="pt-BR" dirty="0" smtClean="0"/>
              <a:t>Hospital.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Indicador: Proporção de profissionais capacitados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Todos os profissionais foram capacitados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899592" y="1412776"/>
          <a:ext cx="7488832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39552" y="1628800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827584" y="1412776"/>
          <a:ext cx="74168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83568" y="1484785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83568" y="1484784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 Promover </a:t>
            </a:r>
            <a:r>
              <a:rPr lang="pt-BR" dirty="0"/>
              <a:t>a alimentação saudável – aleitamento </a:t>
            </a:r>
            <a:r>
              <a:rPr lang="pt-BR" dirty="0" smtClean="0"/>
              <a:t>materno</a:t>
            </a:r>
          </a:p>
          <a:p>
            <a:endParaRPr lang="pt-BR" dirty="0" smtClean="0"/>
          </a:p>
          <a:p>
            <a:r>
              <a:rPr lang="pt-BR" dirty="0" smtClean="0"/>
              <a:t>Meta:</a:t>
            </a:r>
            <a:r>
              <a:rPr lang="pt-BR" dirty="0"/>
              <a:t>Promover aleitamento materno exclusivo  até os 6 meses em 100% das crianças.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043608" y="1700808"/>
          <a:ext cx="691276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 Promover </a:t>
            </a:r>
            <a:r>
              <a:rPr lang="pt-BR" dirty="0"/>
              <a:t>a alimentação saudável – alimentação complementar do </a:t>
            </a:r>
            <a:r>
              <a:rPr lang="pt-BR" dirty="0" smtClean="0"/>
              <a:t>lactente</a:t>
            </a:r>
          </a:p>
          <a:p>
            <a:endParaRPr lang="pt-BR" dirty="0"/>
          </a:p>
          <a:p>
            <a:r>
              <a:rPr lang="pt-BR" dirty="0" smtClean="0"/>
              <a:t>Meta:</a:t>
            </a:r>
            <a:r>
              <a:rPr lang="pt-BR" dirty="0"/>
              <a:t>Orientar a alimentação complementar a 100% das crianças após os 6 meses de idade.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115616" y="1412776"/>
          <a:ext cx="66967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br>
              <a:rPr lang="pt-BR" dirty="0" smtClean="0"/>
            </a:br>
            <a:r>
              <a:rPr lang="pt-BR" sz="3200" dirty="0" smtClean="0"/>
              <a:t>Caracterização da Área de Abrangência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smtClean="0"/>
              <a:t>Área: </a:t>
            </a:r>
            <a:r>
              <a:rPr lang="pt-BR" sz="2800" dirty="0" smtClean="0"/>
              <a:t>bairros São Bernardo, Vista Alegre, Sonho Meu e </a:t>
            </a:r>
            <a:r>
              <a:rPr lang="pt-BR" sz="2800" dirty="0" err="1" smtClean="0"/>
              <a:t>Cleves</a:t>
            </a:r>
            <a:r>
              <a:rPr lang="pt-BR" sz="2800" dirty="0" smtClean="0"/>
              <a:t> de Faria</a:t>
            </a:r>
          </a:p>
          <a:p>
            <a:r>
              <a:rPr lang="pt-BR" sz="2800" dirty="0" smtClean="0"/>
              <a:t>População: 2.751 pessoas (29.5% são crianças e 6,7% são idosos)</a:t>
            </a:r>
          </a:p>
          <a:p>
            <a:r>
              <a:rPr lang="pt-BR" sz="2800" dirty="0"/>
              <a:t>671 </a:t>
            </a:r>
            <a:r>
              <a:rPr lang="pt-BR" sz="2800" dirty="0" smtClean="0"/>
              <a:t>domicílios</a:t>
            </a:r>
          </a:p>
          <a:p>
            <a:r>
              <a:rPr lang="pt-BR" sz="2800" dirty="0" smtClean="0"/>
              <a:t>8,3% dos chefes de família são analfabetos</a:t>
            </a:r>
          </a:p>
          <a:p>
            <a:r>
              <a:rPr lang="pt-BR" sz="2800" dirty="0"/>
              <a:t>93% da população </a:t>
            </a:r>
            <a:r>
              <a:rPr lang="pt-BR" sz="2800" dirty="0" smtClean="0"/>
              <a:t>utiliza </a:t>
            </a:r>
            <a:r>
              <a:rPr lang="pt-BR" sz="2800" dirty="0"/>
              <a:t>o </a:t>
            </a:r>
            <a:r>
              <a:rPr lang="pt-BR" sz="2800" dirty="0" smtClean="0"/>
              <a:t>SUS</a:t>
            </a:r>
          </a:p>
          <a:p>
            <a:r>
              <a:rPr lang="pt-BR" sz="2800" dirty="0"/>
              <a:t>23% das famílias recebem bolsa família</a:t>
            </a:r>
            <a:endParaRPr lang="pt-BR" sz="28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 Promover </a:t>
            </a:r>
            <a:r>
              <a:rPr lang="pt-BR" dirty="0"/>
              <a:t>a alimentação saudável – nutrição </a:t>
            </a:r>
            <a:r>
              <a:rPr lang="pt-BR" dirty="0" smtClean="0"/>
              <a:t>infantil</a:t>
            </a:r>
          </a:p>
          <a:p>
            <a:endParaRPr lang="pt-BR" dirty="0" smtClean="0"/>
          </a:p>
          <a:p>
            <a:r>
              <a:rPr lang="pt-BR" dirty="0" smtClean="0"/>
              <a:t>Meta:</a:t>
            </a:r>
            <a:r>
              <a:rPr lang="pt-BR" dirty="0"/>
              <a:t>Fazer orientação nutricional para 100% mães das crianças </a:t>
            </a:r>
            <a:r>
              <a:rPr lang="pt-BR" dirty="0" smtClean="0"/>
              <a:t>cadastradas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Indicador e Resultado</a:t>
            </a:r>
            <a:endParaRPr lang="pt-BR" sz="36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971600" y="1556792"/>
          <a:ext cx="691276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Discussão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Aumento da cobertura do atendimento as crianças de 0 a 72 meses</a:t>
            </a:r>
          </a:p>
          <a:p>
            <a:r>
              <a:rPr lang="pt-BR" dirty="0" smtClean="0"/>
              <a:t>Melhoria na qualidade dos atendimentos realizados</a:t>
            </a:r>
          </a:p>
          <a:p>
            <a:r>
              <a:rPr lang="pt-BR" dirty="0" smtClean="0"/>
              <a:t>Reorganização do serviço da equipe na unidade</a:t>
            </a:r>
          </a:p>
          <a:p>
            <a:r>
              <a:rPr lang="pt-BR" dirty="0" smtClean="0"/>
              <a:t>Capacitação da equipe sobre Saúde da Criança, aumentando o nível de conhecimento dos profissionais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Discussão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Promoção de um trabalho integrado, onde todos participaram ativamente</a:t>
            </a:r>
          </a:p>
          <a:p>
            <a:endParaRPr lang="pt-BR" dirty="0" smtClean="0"/>
          </a:p>
          <a:p>
            <a:r>
              <a:rPr lang="pt-BR" dirty="0" smtClean="0"/>
              <a:t>Monitoramento do crescimento e desenvolvimento de qualidade das crianças atendidas pela equipe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t-BR" sz="4000" dirty="0" smtClean="0"/>
              <a:t>Reflexão crítica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pt-BR" dirty="0" smtClean="0"/>
              <a:t>Aumentou o vínculo da família com a equipe </a:t>
            </a:r>
          </a:p>
          <a:p>
            <a:r>
              <a:rPr lang="pt-BR" dirty="0" smtClean="0"/>
              <a:t>Aprimoramento de conhecimentos da equipe através das capacitações</a:t>
            </a:r>
          </a:p>
          <a:p>
            <a:r>
              <a:rPr lang="pt-BR" dirty="0" smtClean="0"/>
              <a:t>Reorganização  da Atenção à Criança na ESF – São Bernardo</a:t>
            </a:r>
          </a:p>
          <a:p>
            <a:r>
              <a:rPr lang="pt-BR" dirty="0" smtClean="0"/>
              <a:t>Qualidade do atendimento das crianças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da intervenção</a:t>
            </a:r>
            <a:endParaRPr lang="pt-BR" dirty="0"/>
          </a:p>
        </p:txBody>
      </p:sp>
      <p:pic>
        <p:nvPicPr>
          <p:cNvPr id="3" name="Imagem 2" descr="I:\internato de saúde coletiva\Curso de Gestantes - 23.06\DSC04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I:\Fotos\Grupo de Mães\DSC09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:\Fotos\Fotos\Setembro\Gestantes\DSC09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77072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da intervenção</a:t>
            </a:r>
            <a:endParaRPr lang="pt-BR" dirty="0"/>
          </a:p>
        </p:txBody>
      </p:sp>
      <p:pic>
        <p:nvPicPr>
          <p:cNvPr id="3" name="Imagem 2" descr="G:\Fotos\Fotos\Setembro\Mães\DSC09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I:\Fotos\Fotos 2012\Reunião das Mães 04-2012\DSC07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</a:p>
          <a:p>
            <a:r>
              <a:rPr lang="pt-BR" dirty="0" smtClean="0"/>
              <a:t>Maria </a:t>
            </a:r>
            <a:r>
              <a:rPr lang="pt-BR" dirty="0" err="1" smtClean="0"/>
              <a:t>Dulcilene</a:t>
            </a:r>
            <a:r>
              <a:rPr lang="pt-BR" dirty="0" smtClean="0"/>
              <a:t> da Cruz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br>
              <a:rPr lang="pt-BR" dirty="0" smtClean="0"/>
            </a:br>
            <a:r>
              <a:rPr lang="pt-BR" sz="3200" dirty="0" smtClean="0"/>
              <a:t>Caracterização da Unidade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Construída em 2011</a:t>
            </a:r>
            <a:br>
              <a:rPr lang="pt-BR" sz="3200" dirty="0" smtClean="0"/>
            </a:br>
            <a:r>
              <a:rPr lang="pt-BR" sz="3200" dirty="0" smtClean="0"/>
              <a:t>Duas equipes de ESF</a:t>
            </a:r>
            <a:br>
              <a:rPr lang="pt-BR" sz="3200" dirty="0" smtClean="0"/>
            </a:br>
            <a:endParaRPr lang="pt-BR" sz="3200" dirty="0"/>
          </a:p>
        </p:txBody>
      </p:sp>
      <p:pic>
        <p:nvPicPr>
          <p:cNvPr id="1026" name="Picture 2" descr="C:\Users\DULCE\Desktop\Documento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573016"/>
            <a:ext cx="3320699" cy="223224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401" y="3573016"/>
            <a:ext cx="3260943" cy="227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Atenção à saúde da criança atendia apenas a faixa etária entre 0 a 24 meses, sendo necessário estender para crianças com até 72 meses</a:t>
            </a:r>
            <a:endParaRPr lang="pt-BR" dirty="0"/>
          </a:p>
          <a:p>
            <a:r>
              <a:rPr lang="pt-BR" dirty="0" smtClean="0"/>
              <a:t>Equipe </a:t>
            </a:r>
            <a:r>
              <a:rPr lang="pt-BR" dirty="0"/>
              <a:t>não </a:t>
            </a:r>
            <a:r>
              <a:rPr lang="pt-BR" dirty="0" smtClean="0"/>
              <a:t>conseguia </a:t>
            </a:r>
            <a:r>
              <a:rPr lang="pt-BR" dirty="0"/>
              <a:t>concretizar o </a:t>
            </a:r>
            <a:r>
              <a:rPr lang="pt-BR" dirty="0" smtClean="0"/>
              <a:t>aleitamento materno </a:t>
            </a:r>
            <a:r>
              <a:rPr lang="pt-BR" dirty="0"/>
              <a:t>exclusivo até o sexto </a:t>
            </a:r>
            <a:r>
              <a:rPr lang="pt-BR" dirty="0" smtClean="0"/>
              <a:t>mês</a:t>
            </a:r>
          </a:p>
          <a:p>
            <a:r>
              <a:rPr lang="pt-BR" dirty="0" smtClean="0"/>
              <a:t>Necessidade </a:t>
            </a:r>
            <a:r>
              <a:rPr lang="pt-BR" dirty="0"/>
              <a:t>de estruturar ações de </a:t>
            </a:r>
            <a:r>
              <a:rPr lang="pt-BR" dirty="0" smtClean="0"/>
              <a:t>educação permanente </a:t>
            </a:r>
            <a:r>
              <a:rPr lang="pt-BR" dirty="0"/>
              <a:t>direcionadas aos </a:t>
            </a:r>
            <a:r>
              <a:rPr lang="pt-BR" dirty="0" smtClean="0"/>
              <a:t>ACS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49291"/>
          </a:xfrm>
        </p:spPr>
        <p:txBody>
          <a:bodyPr/>
          <a:lstStyle/>
          <a:p>
            <a:r>
              <a:rPr lang="pt-BR" dirty="0" smtClean="0"/>
              <a:t>Melhorar  a atenção à saúde da criança de zero à 72 meses no município de Santa Bárbara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Capacitação sobre o Manual:acolhimento e atendimento de puericultura; leitura do cartão da criança; aconselhamento do aleitamento materno exclusivo e observação da mamada para correção de “pega”; principais acidentes; orientação nutricional; preenchimento da ficha complementar; leitura da caderneta da criança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Reunião com as mães sobre: vacina e desenvolvimento e crescimento da crianças; importância da Puericultura; aleitamento materno; acidentes na infância</a:t>
            </a:r>
          </a:p>
          <a:p>
            <a:r>
              <a:rPr lang="pt-BR" dirty="0" smtClean="0"/>
              <a:t>Capacitação das ACS na identificação de crianças em atraso através da caderneta da criança</a:t>
            </a:r>
          </a:p>
          <a:p>
            <a:r>
              <a:rPr lang="pt-BR" dirty="0" smtClean="0"/>
              <a:t>Reunião com a Equipe para apresentação da intervenção; busca ativa dos faltosos e monitoramento das ações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Cadastro da população de crianças residentes na área priorizando atendimento através do mapeamento de risco;</a:t>
            </a:r>
          </a:p>
          <a:p>
            <a:endParaRPr lang="pt-BR" dirty="0" smtClean="0"/>
          </a:p>
          <a:p>
            <a:r>
              <a:rPr lang="pt-BR" dirty="0" smtClean="0"/>
              <a:t>Organização das agendas dos profissionais;</a:t>
            </a:r>
          </a:p>
          <a:p>
            <a:endParaRPr lang="pt-BR" dirty="0" smtClean="0"/>
          </a:p>
          <a:p>
            <a:r>
              <a:rPr lang="pt-BR" dirty="0" smtClean="0"/>
              <a:t>Visitas domiciliares para busca ativa das crianças faltosas;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813</Words>
  <Application>Microsoft Office PowerPoint</Application>
  <PresentationFormat>Apresentação na tela (4:3)</PresentationFormat>
  <Paragraphs>119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Trabalho de Conclusão do Curso Especialização em Saúde Família  Implantação da Puericultura na ESF São Bernardo – Santa Bárbara, MG  </vt:lpstr>
      <vt:lpstr>Introdução  Caracterização do Município</vt:lpstr>
      <vt:lpstr>Introdução Caracterização da Área de Abrangência</vt:lpstr>
      <vt:lpstr>Introdução Caracterização da Unidade  Construída em 2011 Duas equipes de ESF </vt:lpstr>
      <vt:lpstr>Justificativa</vt:lpstr>
      <vt:lpstr>Objetivo Geral</vt:lpstr>
      <vt:lpstr>Metodologia</vt:lpstr>
      <vt:lpstr>Metodologia</vt:lpstr>
      <vt:lpstr>Metodologia</vt:lpstr>
      <vt:lpstr>Slide 10</vt:lpstr>
      <vt:lpstr>Indicador e Resultado</vt:lpstr>
      <vt:lpstr>Indicador e Resultado</vt:lpstr>
      <vt:lpstr>Slide 13</vt:lpstr>
      <vt:lpstr>Indicador e Resultado</vt:lpstr>
      <vt:lpstr>Slide 15</vt:lpstr>
      <vt:lpstr>Indicador e Resultado</vt:lpstr>
      <vt:lpstr>Slide 17</vt:lpstr>
      <vt:lpstr>Indicador e Resultado</vt:lpstr>
      <vt:lpstr>Slide 19</vt:lpstr>
      <vt:lpstr>Indicador e Resultado</vt:lpstr>
      <vt:lpstr>Indicador e Resultado</vt:lpstr>
      <vt:lpstr>Indicador e Resultado</vt:lpstr>
      <vt:lpstr>Indicador e Resultado</vt:lpstr>
      <vt:lpstr>Indicador e Resultado</vt:lpstr>
      <vt:lpstr>Indicador e Resultado</vt:lpstr>
      <vt:lpstr>Slide 26</vt:lpstr>
      <vt:lpstr>Indicador e Resultado</vt:lpstr>
      <vt:lpstr>Slide 28</vt:lpstr>
      <vt:lpstr>Indicador e Resultado</vt:lpstr>
      <vt:lpstr>Slide 30</vt:lpstr>
      <vt:lpstr>Indicador e Resultado</vt:lpstr>
      <vt:lpstr>Discussão</vt:lpstr>
      <vt:lpstr>Discussão</vt:lpstr>
      <vt:lpstr>Reflexão crítica</vt:lpstr>
      <vt:lpstr>Fotos da intervenção</vt:lpstr>
      <vt:lpstr>Fotos da intervenção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DULCE</dc:creator>
  <cp:lastModifiedBy>DULCE</cp:lastModifiedBy>
  <cp:revision>91</cp:revision>
  <dcterms:created xsi:type="dcterms:W3CDTF">2014-02-06T13:14:09Z</dcterms:created>
  <dcterms:modified xsi:type="dcterms:W3CDTF">2014-02-25T14:15:38Z</dcterms:modified>
</cp:coreProperties>
</file>