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300" r:id="rId4"/>
    <p:sldId id="305" r:id="rId5"/>
    <p:sldId id="306" r:id="rId6"/>
    <p:sldId id="307" r:id="rId7"/>
    <p:sldId id="259" r:id="rId8"/>
    <p:sldId id="260" r:id="rId9"/>
    <p:sldId id="262" r:id="rId10"/>
    <p:sldId id="287" r:id="rId11"/>
    <p:sldId id="274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286" r:id="rId20"/>
    <p:sldId id="290" r:id="rId21"/>
    <p:sldId id="318" r:id="rId22"/>
    <p:sldId id="291" r:id="rId23"/>
    <p:sldId id="292" r:id="rId24"/>
    <p:sldId id="31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3898" autoAdjust="0"/>
  </p:normalViewPr>
  <p:slideViewPr>
    <p:cSldViewPr>
      <p:cViewPr varScale="1">
        <p:scale>
          <a:sx n="68" d="100"/>
          <a:sy n="6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EAD\Turma%205\Maria%20Eugenia\Interven&#231;&#227;o\Planilha%20final\planilha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ia%20Eugenia\Interven&#231;&#227;o\Planilha%20final\planilha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ia%20Eugenia\Interven&#231;&#227;o\Planilha%20final\planilha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Maria%20Eugenia\Interven&#231;&#227;o\Planilha%20final\planilha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4919369525904036"/>
          <c:y val="0.3186824586569178"/>
          <c:w val="0.84879115816291872"/>
          <c:h val="0.593408716119777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0.26078431372549027</c:v>
                </c:pt>
                <c:pt idx="1">
                  <c:v>0.51568627450980409</c:v>
                </c:pt>
                <c:pt idx="2">
                  <c:v>0.97647058823529398</c:v>
                </c:pt>
                <c:pt idx="3">
                  <c:v>0</c:v>
                </c:pt>
              </c:numCache>
            </c:numRef>
          </c:val>
        </c:ser>
        <c:axId val="79778560"/>
        <c:axId val="79780096"/>
      </c:barChart>
      <c:catAx>
        <c:axId val="79778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9780096"/>
        <c:crosses val="autoZero"/>
        <c:auto val="1"/>
        <c:lblAlgn val="ctr"/>
        <c:lblOffset val="100"/>
      </c:catAx>
      <c:valAx>
        <c:axId val="79780096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9778560"/>
        <c:crosses val="autoZero"/>
        <c:crossBetween val="between"/>
        <c:majorUnit val="0.1"/>
        <c:minorUnit val="4.000000000000002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693559898681596"/>
          <c:y val="0.30384615384615382"/>
          <c:w val="0.84677502714590847"/>
          <c:h val="0.573076923076922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0.31818181818181962</c:v>
                </c:pt>
                <c:pt idx="1">
                  <c:v>0.62121212121211866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80845056"/>
        <c:axId val="80850944"/>
      </c:barChart>
      <c:catAx>
        <c:axId val="80845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0850944"/>
        <c:crosses val="autoZero"/>
        <c:auto val="1"/>
        <c:lblAlgn val="ctr"/>
        <c:lblOffset val="100"/>
      </c:catAx>
      <c:valAx>
        <c:axId val="80850944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0845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717194833480969"/>
          <c:y val="0.29811375684286151"/>
          <c:w val="0.84646631641871162"/>
          <c:h val="0.5811331462506339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1</c:v>
                </c:pt>
                <c:pt idx="1">
                  <c:v>0.92682926829268364</c:v>
                </c:pt>
                <c:pt idx="2">
                  <c:v>0.95454545454545792</c:v>
                </c:pt>
                <c:pt idx="3">
                  <c:v>0</c:v>
                </c:pt>
              </c:numCache>
            </c:numRef>
          </c:val>
        </c:ser>
        <c:axId val="80858496"/>
        <c:axId val="79926400"/>
      </c:barChart>
      <c:catAx>
        <c:axId val="80858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9926400"/>
        <c:crosses val="autoZero"/>
        <c:auto val="1"/>
        <c:lblAlgn val="ctr"/>
        <c:lblOffset val="100"/>
      </c:catAx>
      <c:valAx>
        <c:axId val="79926400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08584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693559898681596"/>
          <c:y val="0.32113948623081284"/>
          <c:w val="0.84677502714590847"/>
          <c:h val="0.5487826663437950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0.87218045112781961</c:v>
                </c:pt>
                <c:pt idx="1">
                  <c:v>0.8212927756653996</c:v>
                </c:pt>
                <c:pt idx="2">
                  <c:v>0.88955823293172698</c:v>
                </c:pt>
                <c:pt idx="3">
                  <c:v>0</c:v>
                </c:pt>
              </c:numCache>
            </c:numRef>
          </c:val>
        </c:ser>
        <c:axId val="81150720"/>
        <c:axId val="81152256"/>
      </c:barChart>
      <c:catAx>
        <c:axId val="81150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1152256"/>
        <c:crosses val="autoZero"/>
        <c:auto val="1"/>
        <c:lblAlgn val="ctr"/>
        <c:lblOffset val="100"/>
      </c:catAx>
      <c:valAx>
        <c:axId val="81152256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11507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CB751-E234-4CA3-972A-99CC0DC262EF}" type="datetimeFigureOut">
              <a:rPr lang="es-ES" smtClean="0"/>
              <a:pPr/>
              <a:t>25/10/2015</a:t>
            </a:fld>
            <a:endParaRPr lang="es-E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5B5B2-5AF2-48C9-ACAB-B24D55203D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5B5B2-5AF2-48C9-ACAB-B24D55203D1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CE61-F628-4758-8ED1-9F883BB12BDC}" type="datetimeFigureOut">
              <a:rPr lang="pt-BR" smtClean="0"/>
              <a:pPr/>
              <a:t>25/10/2015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E5D4-7A14-4367-BEA1-D1971969FC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740161"/>
          </a:xfrm>
        </p:spPr>
        <p:txBody>
          <a:bodyPr>
            <a:noAutofit/>
          </a:bodyPr>
          <a:lstStyle/>
          <a:p>
            <a:r>
              <a:rPr lang="pt-BR" sz="1800" dirty="0" smtClean="0"/>
              <a:t>Universidade Aberta do SUS</a:t>
            </a:r>
            <a:br>
              <a:rPr lang="pt-BR" sz="1800" dirty="0" smtClean="0"/>
            </a:br>
            <a:r>
              <a:rPr lang="pt-BR" sz="1800" dirty="0" smtClean="0"/>
              <a:t>Universidade Federal de Pelotas</a:t>
            </a:r>
            <a:br>
              <a:rPr lang="pt-BR" sz="1800" dirty="0" smtClean="0"/>
            </a:br>
            <a:r>
              <a:rPr lang="pt-BR" sz="1800" dirty="0" smtClean="0"/>
              <a:t>Departamento de Medicina Social</a:t>
            </a:r>
            <a:br>
              <a:rPr lang="pt-BR" sz="1800" dirty="0" smtClean="0"/>
            </a:br>
            <a:r>
              <a:rPr lang="pt-BR" sz="1800" dirty="0" smtClean="0"/>
              <a:t>Curso de Especialização em Saúde da Família </a:t>
            </a:r>
            <a:br>
              <a:rPr lang="pt-BR" sz="1800" dirty="0" smtClean="0"/>
            </a:br>
            <a:r>
              <a:rPr lang="pt-BR" sz="1800" dirty="0" smtClean="0"/>
              <a:t>Modalidade à Distância</a:t>
            </a:r>
            <a:br>
              <a:rPr lang="pt-BR" sz="1800" dirty="0" smtClean="0"/>
            </a:br>
            <a:r>
              <a:rPr lang="pt-BR" sz="1800" dirty="0" smtClean="0"/>
              <a:t>Turma 05</a:t>
            </a: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8715436" cy="25003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Melhoria na atenção a saúde do idoso na Estratégia Saúde da Família São Gregório | Dom Pedrito/RS.</a:t>
            </a:r>
            <a:endParaRPr lang="es-ES" sz="3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pt-BR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3" descr="logo1_100_f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961184" cy="8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357166"/>
            <a:ext cx="1139283" cy="88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714480" y="4929198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t-B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pt-B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MARIA Eugenia Legra </a:t>
            </a:r>
            <a:r>
              <a:rPr lang="pt-BR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Silot</a:t>
            </a:r>
            <a:r>
              <a:rPr lang="pt-B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t-B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Orientadora: Maria Emilia Nunes Bueno </a:t>
            </a:r>
          </a:p>
          <a:p>
            <a:pPr algn="ctr">
              <a:lnSpc>
                <a:spcPct val="150000"/>
              </a:lnSpc>
            </a:pPr>
            <a:endParaRPr lang="pt-B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8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8596" y="1285860"/>
            <a:ext cx="83582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do Programa de Saúde do Idoso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1.1. Ampliar a cobertura de atenção à saúde do idoso da área da unidade de saúde para 60%</a:t>
            </a:r>
          </a:p>
          <a:p>
            <a:endParaRPr lang="es-E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00298" y="2357430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Cobertura do programa de atenção à saúde do idoso na unidade de saúde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500298" y="3357562"/>
          <a:ext cx="5429288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71472" y="3714752"/>
            <a:ext cx="16430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1= 133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2= 263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3=  498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006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u="sng" dirty="0" smtClean="0">
                <a:cs typeface="Arial" panose="020B0604020202020204" pitchFamily="34" charset="0"/>
              </a:rPr>
              <a:t>Objetivo 2. Melhorar a qualidade da atenção ao idoso na UBS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 smtClean="0"/>
              <a:t>Meta 2.1: Realizar Avaliação Multidimensional Rápida de 100% dos idosos da área de abrangência, utilizando como modelo a proposta de avaliação do Ministério de Saúde.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 smtClean="0"/>
              <a:t> Meta 2.2: Realizar exame clinico apropriado em 100% das consultas, incluindo exame físico dos pés, com palpação dos pulsos tibial posterior e pedioso e medida da sensibilidade a cada 3 meses para diabéticos.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 smtClean="0"/>
              <a:t>Meta  2.3: Realizar a solicitação de exames complementares  periódicos em 100% dos idosos hipertensos e ou diabéticos.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 smtClean="0"/>
              <a:t>Meta 2.4: Priorizar a prescrição de medicamentos da Farmácia Popular a 100% dos idosos.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 smtClean="0"/>
          </a:p>
          <a:p>
            <a:pPr algn="ctr">
              <a:buNone/>
            </a:pPr>
            <a:endParaRPr lang="pt-BR" sz="2800" b="1" dirty="0" smtClean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57554" y="6143644"/>
            <a:ext cx="37147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Metas atingidas em 100%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14422"/>
            <a:ext cx="8472518" cy="111442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cs typeface="Arial" panose="020B0604020202020204" pitchFamily="34" charset="0"/>
              </a:rPr>
              <a:t>Meta 2.5. </a:t>
            </a:r>
            <a:r>
              <a:rPr lang="pt-BR" sz="2400" dirty="0" smtClean="0">
                <a:cs typeface="Arial" panose="020B0604020202020204" pitchFamily="34" charset="0"/>
              </a:rPr>
              <a:t>Cadastrar 100% dos idosos acamados ou com problemas de locomoção (estimativa de 8% dos idosos da área)</a:t>
            </a:r>
          </a:p>
          <a:p>
            <a:pPr algn="just"/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2214554"/>
            <a:ext cx="79296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66 idosos acamados ou com problemas de locomoção residentes na área adstrita da UBS 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643174" y="3857628"/>
          <a:ext cx="500066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71472" y="4500570"/>
            <a:ext cx="16430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1= 21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2= 41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3=  66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43174" y="300037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Proporção de idosos acamados ou com problemas de locomoção cadastrados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125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2.6.</a:t>
            </a:r>
            <a:r>
              <a:rPr lang="pt-BR" sz="2400" dirty="0" smtClean="0">
                <a:cs typeface="Arial" panose="020B0604020202020204" pitchFamily="34" charset="0"/>
              </a:rPr>
              <a:t> Realizar visita domiciliar a 100% dos idosos acamados ou com problemas de locomoção</a:t>
            </a:r>
          </a:p>
          <a:p>
            <a:pPr marL="0" indent="0">
              <a:buNone/>
            </a:pPr>
            <a:endParaRPr lang="pt-BR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14612" y="3286124"/>
          <a:ext cx="5286412" cy="2766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42910" y="4000504"/>
            <a:ext cx="16430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1= 21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2= 38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3=  63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14612" y="2643182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acamados ou com problemas de locomoção com visita domiciliar.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390050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2.7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Rastrear 100% dos idosos para Hipertensão Arterial Sistêmica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(HAS)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2.8. </a:t>
            </a:r>
            <a:r>
              <a:rPr lang="pt-B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Rastrear 100% dos idosos com pressão arterial sustentada maior que 135/80 mmHg ou com diagnóstico de hipertensão arterial para Diabetes Mellitus (DM)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2.9.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Realizar avaliação da necessidade de atendimento odontológico em 100% dos idosos</a:t>
            </a:r>
          </a:p>
          <a:p>
            <a:pPr lvl="0" algn="just">
              <a:buNone/>
            </a:pPr>
            <a:endParaRPr lang="pt-BR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14678" y="5857892"/>
            <a:ext cx="37147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Metas atingidas em 100%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2.10.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a primeira consulta odontológica para 100% dos idosos</a:t>
            </a:r>
          </a:p>
          <a:p>
            <a:pPr lvl="0">
              <a:buNone/>
            </a:pPr>
            <a:endParaRPr lang="pt-BR" sz="2400" dirty="0" smtClean="0"/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571736" y="3286124"/>
          <a:ext cx="550072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71736" y="2500306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primeira consulta odontológica programática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3857628"/>
            <a:ext cx="16430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1= 116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2= 216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Mês 3=  443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36861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800" u="sng" dirty="0" smtClean="0">
                <a:cs typeface="Arial" panose="020B0604020202020204" pitchFamily="34" charset="0"/>
              </a:rPr>
              <a:t>Objetivo 3. Melhorar a adesão dos idosos ao Programa de Saúde do Idoso</a:t>
            </a:r>
          </a:p>
          <a:p>
            <a:pPr algn="just"/>
            <a:r>
              <a:rPr lang="pt-BR" sz="2800" dirty="0" smtClean="0">
                <a:cs typeface="Arial" panose="020B0604020202020204" pitchFamily="34" charset="0"/>
              </a:rPr>
              <a:t>Meta 3.1.  Buscar 100% dos idosos faltosos às consultas programadas</a:t>
            </a:r>
          </a:p>
          <a:p>
            <a:r>
              <a:rPr lang="pt-BR" sz="2800" u="sng" dirty="0" smtClean="0">
                <a:cs typeface="Arial" panose="020B0604020202020204" pitchFamily="34" charset="0"/>
              </a:rPr>
              <a:t>Objetivo 4. Melhorar o registro das informações</a:t>
            </a:r>
          </a:p>
          <a:p>
            <a:r>
              <a:rPr lang="pt-BR" sz="2800" dirty="0" smtClean="0">
                <a:cs typeface="Arial" panose="020B0604020202020204" pitchFamily="34" charset="0"/>
              </a:rPr>
              <a:t>Meta 4.1. Manter registro específico de 100% das pessoas idosas</a:t>
            </a:r>
          </a:p>
          <a:p>
            <a:r>
              <a:rPr lang="pt-BR" sz="2800" dirty="0" smtClean="0">
                <a:cs typeface="Arial" panose="020B0604020202020204" pitchFamily="34" charset="0"/>
              </a:rPr>
              <a:t>Meta 4.2. Distribuir a caderneta da pessoa idosa para 100% dos idosos cadastrados</a:t>
            </a:r>
          </a:p>
          <a:p>
            <a:pPr lvl="0" algn="just">
              <a:buNone/>
            </a:pPr>
            <a:endParaRPr lang="pt-BR" sz="2800" b="1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71802" y="5429264"/>
            <a:ext cx="37147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Metas atingidas em 100%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endParaRPr lang="pt-BR" sz="2400" b="1" dirty="0" smtClean="0">
              <a:solidFill>
                <a:schemeClr val="accent2"/>
              </a:solidFill>
            </a:endParaRPr>
          </a:p>
          <a:p>
            <a:pPr lvl="0" algn="just">
              <a:buNone/>
            </a:pPr>
            <a:endParaRPr lang="pt-BR" sz="2400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00034" y="1214422"/>
            <a:ext cx="835824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5. Mapear os idosos de risco da área de abrangência</a:t>
            </a:r>
          </a:p>
          <a:p>
            <a:endParaRPr lang="pt-BR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5.1. 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Rastrear 100% das pessoas idosas para os riscos de morbimortalidade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5.2.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Investigar a presença de indicadores de fragilização na velhice em 100% das pessoas idosas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5.3.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Avaliar a rede social de 100% das pessoas idosas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71802" y="5572140"/>
            <a:ext cx="37147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Metas atingidas em 100%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RESULTADOS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3257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dos idosos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6.1.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para hábitos alimentares saudáveis para 100% dos idosos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6.2.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orientação para prática regular de atividade física a 100% dos idosos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6.3.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orientações sobre higiene bucal (inclusive prótese) a 100% dos idosos cadastrados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14612" y="5429264"/>
            <a:ext cx="37147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Metas atingidas em 100%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DISCUSSÃO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4719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b="1" dirty="0" smtClean="0">
                <a:solidFill>
                  <a:schemeClr val="tx1"/>
                </a:solidFill>
              </a:rPr>
              <a:t>Importância da intervenção:</a:t>
            </a:r>
          </a:p>
          <a:p>
            <a:pPr lvl="1" algn="just"/>
            <a:r>
              <a:rPr lang="pt-BR" sz="2600" b="1" dirty="0" smtClean="0">
                <a:solidFill>
                  <a:schemeClr val="tx1"/>
                </a:solidFill>
              </a:rPr>
              <a:t>Para a equipe: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Possibilitou uma maior capacitação da equipe;</a:t>
            </a:r>
          </a:p>
          <a:p>
            <a:pPr lvl="2" algn="just"/>
            <a:r>
              <a:rPr lang="pt-BR" sz="2600" dirty="0">
                <a:solidFill>
                  <a:schemeClr val="tx1"/>
                </a:solidFill>
              </a:rPr>
              <a:t>M</a:t>
            </a:r>
            <a:r>
              <a:rPr lang="pt-BR" sz="2600" dirty="0" smtClean="0">
                <a:solidFill>
                  <a:schemeClr val="tx1"/>
                </a:solidFill>
              </a:rPr>
              <a:t>aior integração dos profissionais da equipe;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Maior conhecimento da clientela adscrita;</a:t>
            </a:r>
          </a:p>
          <a:p>
            <a:pPr marL="971550" lvl="1" indent="-457200" algn="just"/>
            <a:endParaRPr lang="pt-BR" sz="2600" dirty="0" smtClean="0">
              <a:solidFill>
                <a:schemeClr val="tx1"/>
              </a:solidFill>
            </a:endParaRPr>
          </a:p>
          <a:p>
            <a:pPr marL="971550" lvl="1" indent="-457200" algn="just"/>
            <a:r>
              <a:rPr lang="pt-BR" sz="2600" b="1" dirty="0" smtClean="0">
                <a:solidFill>
                  <a:schemeClr val="tx1"/>
                </a:solidFill>
              </a:rPr>
              <a:t>Para o serviço: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Qualificação e padronização da atenção à saúde dos </a:t>
            </a:r>
            <a:r>
              <a:rPr lang="pt-BR" sz="2600" dirty="0" smtClean="0"/>
              <a:t>idosos</a:t>
            </a:r>
            <a:r>
              <a:rPr lang="pt-BR" sz="2600" dirty="0" smtClean="0">
                <a:solidFill>
                  <a:schemeClr val="tx1"/>
                </a:solidFill>
              </a:rPr>
              <a:t>;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Implantação de um registro específico;</a:t>
            </a:r>
          </a:p>
          <a:p>
            <a:pPr lvl="2" algn="just"/>
            <a:r>
              <a:rPr lang="pt-BR" sz="2600" dirty="0" smtClean="0">
                <a:solidFill>
                  <a:schemeClr val="tx1"/>
                </a:solidFill>
              </a:rPr>
              <a:t>Melhor organização dos processos de trabalho.</a:t>
            </a:r>
          </a:p>
          <a:p>
            <a:pPr lvl="2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INTRODUÇÃO</a:t>
            </a:r>
            <a:b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r>
              <a:rPr lang="pt-BR" b="1" dirty="0" smtClean="0"/>
              <a:t>Importância da ação programática: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s-ES" sz="3200" dirty="0" smtClean="0"/>
              <a:t>Fator primordial para proporcionar uma grande melhora dos indicadores de saúde e da qualidade de vida da população;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3200" dirty="0" smtClean="0"/>
              <a:t>Propiciar um controle mais efetivo das enfermidades;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DISCUSSÃO</a:t>
            </a: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Importância da intervenção:</a:t>
            </a:r>
          </a:p>
          <a:p>
            <a:pPr lvl="1"/>
            <a:r>
              <a:rPr lang="pt-BR" sz="2400" b="1" dirty="0" smtClean="0">
                <a:solidFill>
                  <a:schemeClr val="tx1"/>
                </a:solidFill>
              </a:rPr>
              <a:t>Para a comunidade: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Promoveu um maior engajamento público;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Qualificação do atendimento;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Propiciou uma ampliação da cobertura;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Profissionais mais capacitados;</a:t>
            </a:r>
          </a:p>
          <a:p>
            <a:pPr lvl="2"/>
            <a:r>
              <a:rPr lang="pt-BR" sz="2400" dirty="0" smtClean="0">
                <a:solidFill>
                  <a:schemeClr val="tx1"/>
                </a:solidFill>
              </a:rPr>
              <a:t>Propiciou um controle mais adequado dos idosos.</a:t>
            </a:r>
          </a:p>
          <a:p>
            <a:pPr lvl="1"/>
            <a:endParaRPr lang="pt-B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DISCUSSÃO</a:t>
            </a:r>
            <a:endParaRPr lang="pt-B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 intervenção já se encontra completamente inserida na rotina do serviço.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Melhorias necessárias: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</a:rPr>
              <a:t>Aprimorar os registros;</a:t>
            </a:r>
          </a:p>
          <a:p>
            <a:pPr lvl="1" algn="just"/>
            <a:r>
              <a:rPr lang="pt-BR" sz="2400" dirty="0" smtClean="0"/>
              <a:t>Expandir o trabalho de intervenção para as demais ações programáticas.</a:t>
            </a:r>
            <a:endParaRPr lang="pt-BR" sz="2400" dirty="0" smtClean="0">
              <a:solidFill>
                <a:schemeClr val="tx1"/>
              </a:solidFill>
            </a:endParaRPr>
          </a:p>
          <a:p>
            <a:pPr lvl="1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t-B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Reflexão crítica sobre o  processo pessoal de aprendizagem na implementação da intervenção.</a:t>
            </a:r>
            <a:r>
              <a:rPr lang="pt-B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pt-BR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42844" y="1643050"/>
            <a:ext cx="8501154" cy="4714908"/>
          </a:xfrm>
        </p:spPr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42910" y="16430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Aprendizados mais relevantes: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Conhecimento da carta de direito dos usuários de saúde;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Conhecimento sobre as ações programáticas;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Organização dos processos de trabalho;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Importância do trabalho em equipe;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REFERENCIAS</a:t>
            </a:r>
            <a:b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796015"/>
            <a:ext cx="8186798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Básica. Envelhecimento e saúde da pessoa idosa. (Série A. Normas e Manuais Técnicos) (Cadernos de Atenção Básica, n. 19). Brasília: Ministério da Saúde, 2006.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endParaRPr lang="pt-BR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pt-BR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Obrigada!</a:t>
            </a:r>
            <a:endParaRPr lang="pt-BR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INTRODUÇÃO</a:t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pt-B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/>
              <a:t>O Município - </a:t>
            </a:r>
            <a:r>
              <a:rPr lang="pt-BR" dirty="0" smtClean="0"/>
              <a:t>Dom </a:t>
            </a:r>
            <a:r>
              <a:rPr lang="pt-BR" dirty="0" err="1" smtClean="0"/>
              <a:t>Pedrito</a:t>
            </a:r>
            <a:r>
              <a:rPr lang="pt-BR" dirty="0" smtClean="0"/>
              <a:t>/RS</a:t>
            </a:r>
            <a:endParaRPr lang="pt-BR" b="1" dirty="0" smtClean="0"/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População: 42000 habitantes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4 UBS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1 PRONTO SOCORRO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1 </a:t>
            </a:r>
            <a:r>
              <a:rPr lang="pt-BR" dirty="0" smtClean="0"/>
              <a:t>HOSPITAL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 </a:t>
            </a:r>
            <a:r>
              <a:rPr lang="pt-BR" dirty="0" smtClean="0"/>
              <a:t>1 CAP</a:t>
            </a:r>
            <a:endParaRPr lang="pt-BR" b="1" dirty="0" smtClean="0"/>
          </a:p>
          <a:p>
            <a:pPr>
              <a:buFont typeface="Wingdings" pitchFamily="2" charset="2"/>
              <a:buChar char="Ø"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INTRODUÇÃO</a:t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ESF São Gregório</a:t>
            </a:r>
          </a:p>
          <a:p>
            <a:endParaRPr lang="pt-BR" b="1" dirty="0" smtClean="0"/>
          </a:p>
          <a:p>
            <a:r>
              <a:rPr lang="pt-BR" b="1" dirty="0" smtClean="0"/>
              <a:t>Localização: </a:t>
            </a:r>
            <a:r>
              <a:rPr lang="pt-BR" dirty="0" smtClean="0"/>
              <a:t>Bairro São Gregório.</a:t>
            </a:r>
          </a:p>
          <a:p>
            <a:r>
              <a:rPr lang="pt-BR" b="1" dirty="0" smtClean="0"/>
              <a:t>População adscrita: 3735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pessoas.</a:t>
            </a:r>
          </a:p>
          <a:p>
            <a:r>
              <a:rPr lang="pt-BR" b="1" u="sng" dirty="0" smtClean="0"/>
              <a:t>510 idosos</a:t>
            </a:r>
            <a:r>
              <a:rPr lang="pt-BR" dirty="0" smtClean="0"/>
              <a:t>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INTRODUÇÃO</a:t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ESF São Gregório.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b="1" dirty="0" smtClean="0"/>
              <a:t>A equipe de ESF é composta por: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um médico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 uma enfermeira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cinco agentes comunitários de saúde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um técnico de enfermagem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um odontólogo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um técnico odontológico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INTRODUÇÃO</a:t>
            </a:r>
            <a:b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8291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4000" dirty="0" smtClean="0"/>
              <a:t> </a:t>
            </a:r>
            <a:r>
              <a:rPr lang="pt-BR" sz="2400" dirty="0" smtClean="0"/>
              <a:t>A Unidade Básica de Saúde a qual atuo e uma  Estratégia Saúde  da Família denominada São Gregório. Esta localizada na zona urbana, possui uma área de abrangência com mais de um 85% de baixos recursos financeiro, baixa escolaridade, qualidade de vida precária e muitos problemas de saúde.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dirty="0" smtClean="0"/>
              <a:t>Tem costumes de emigrar freqüentemente de residência. Com a presença  de nossa Unidade de Saúde, pretendemos modificar os estilos de vida não </a:t>
            </a:r>
            <a:r>
              <a:rPr lang="pt-BR" sz="2400" smtClean="0"/>
              <a:t>adequados através </a:t>
            </a:r>
            <a:r>
              <a:rPr lang="pt-BR" sz="2400" dirty="0" smtClean="0"/>
              <a:t>do atendimento pela Equipe de Trabalho.</a:t>
            </a:r>
            <a:endParaRPr lang="es-ES" sz="40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OBJETIVOS</a:t>
            </a: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sz="2600" b="1" dirty="0" smtClean="0"/>
              <a:t>Objetivo Geral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 smtClean="0"/>
              <a:t>	</a:t>
            </a:r>
            <a:r>
              <a:rPr lang="pt-BR" sz="2800" dirty="0" smtClean="0"/>
              <a:t>Melhorar a qualidade da atenção da pessoa idosa na Estratégia Saúde da Família São Gregório no município de Dom Pedrito/RS</a:t>
            </a:r>
          </a:p>
          <a:p>
            <a:pPr>
              <a:buFont typeface="Wingdings" pitchFamily="2" charset="2"/>
              <a:buChar char="Ø"/>
            </a:pPr>
            <a:r>
              <a:rPr lang="pt-BR" sz="2600" b="1" dirty="0" smtClean="0"/>
              <a:t>Objetivos Específicos</a:t>
            </a:r>
          </a:p>
          <a:p>
            <a:pPr algn="just"/>
            <a:r>
              <a:rPr lang="pt-BR" sz="2600" dirty="0" smtClean="0"/>
              <a:t>1. Ampliar a cobertura  do Programa Saúde do Idoso;</a:t>
            </a:r>
            <a:endParaRPr lang="es-ES" sz="2600" dirty="0" smtClean="0"/>
          </a:p>
          <a:p>
            <a:pPr algn="just"/>
            <a:r>
              <a:rPr lang="pt-BR" sz="2600" dirty="0" smtClean="0"/>
              <a:t>2. Melhorar a qualidade da atenção  ao idoso na Unidade de Saúde;</a:t>
            </a:r>
            <a:endParaRPr lang="es-ES" sz="2600" dirty="0" smtClean="0"/>
          </a:p>
          <a:p>
            <a:pPr algn="just"/>
            <a:r>
              <a:rPr lang="pt-BR" sz="2600" dirty="0" smtClean="0"/>
              <a:t> 3. Melhorar a adesão dos idosos ao programa de saúde de idoso;</a:t>
            </a:r>
            <a:endParaRPr lang="es-ES" sz="2600" dirty="0" smtClean="0"/>
          </a:p>
          <a:p>
            <a:pPr algn="just"/>
            <a:r>
              <a:rPr lang="pt-BR" sz="2600" dirty="0" smtClean="0"/>
              <a:t> 4. Melhorar o registro das informações;</a:t>
            </a:r>
            <a:endParaRPr lang="es-ES" sz="2600" dirty="0" smtClean="0"/>
          </a:p>
          <a:p>
            <a:pPr algn="just"/>
            <a:r>
              <a:rPr lang="pt-BR" sz="2600" dirty="0" smtClean="0"/>
              <a:t> 5. Mapear os idosos de risco da área de abrangência;</a:t>
            </a:r>
          </a:p>
          <a:p>
            <a:pPr algn="just"/>
            <a:r>
              <a:rPr lang="pt-BR" sz="2600" dirty="0" smtClean="0"/>
              <a:t> 6. Promover a saúde dos idosos.</a:t>
            </a:r>
          </a:p>
          <a:p>
            <a:pPr algn="just"/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Metodologia</a:t>
            </a:r>
            <a:b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pt-B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85720" y="1529408"/>
            <a:ext cx="8501122" cy="51143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BR" b="1" dirty="0" smtClean="0"/>
              <a:t>Em </a:t>
            </a:r>
            <a:r>
              <a:rPr lang="pt-BR" b="1" dirty="0"/>
              <a:t>termos de organização e gestão do </a:t>
            </a:r>
            <a:r>
              <a:rPr lang="pt-BR" b="1" dirty="0" smtClean="0"/>
              <a:t>serviço:</a:t>
            </a:r>
          </a:p>
          <a:p>
            <a:pPr algn="just">
              <a:buNone/>
            </a:pPr>
            <a:r>
              <a:rPr lang="pt-BR" dirty="0" smtClean="0"/>
              <a:t>	Definida a atribuição</a:t>
            </a:r>
            <a:r>
              <a:rPr lang="pt-BR" b="1" dirty="0" smtClean="0"/>
              <a:t> </a:t>
            </a:r>
            <a:r>
              <a:rPr lang="pt-BR" dirty="0" smtClean="0"/>
              <a:t>de cada membro da equipe na intervenção;</a:t>
            </a:r>
          </a:p>
          <a:p>
            <a:pPr algn="just">
              <a:buNone/>
            </a:pPr>
            <a:r>
              <a:rPr lang="pt-BR" dirty="0" smtClean="0"/>
              <a:t>	Capacitação dos profissionais de acordo com os protocolos adotados pela unidade de saúde; </a:t>
            </a:r>
          </a:p>
          <a:p>
            <a:pPr>
              <a:buFont typeface="Wingdings" pitchFamily="2" charset="2"/>
              <a:buChar char="v"/>
            </a:pPr>
            <a:r>
              <a:rPr lang="pt-BR" b="1" dirty="0" smtClean="0"/>
              <a:t>Engajamento público:</a:t>
            </a:r>
            <a:r>
              <a:rPr lang="pt-BR" sz="3400" dirty="0" smtClean="0"/>
              <a:t> </a:t>
            </a:r>
          </a:p>
          <a:p>
            <a:pPr lvl="1" algn="just">
              <a:buNone/>
            </a:pPr>
            <a:r>
              <a:rPr lang="pt-BR" sz="3400" dirty="0" smtClean="0"/>
              <a:t>Encontros quinzenais com a comunidade</a:t>
            </a:r>
          </a:p>
          <a:p>
            <a:pPr>
              <a:buNone/>
            </a:pPr>
            <a:r>
              <a:rPr lang="pt-BR" dirty="0" smtClean="0"/>
              <a:t>	  Acolhimento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Metodologia</a:t>
            </a: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57158" y="1196752"/>
            <a:ext cx="8501122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BR" b="1" u="sng" dirty="0"/>
          </a:p>
          <a:p>
            <a:pPr>
              <a:buFont typeface="Wingdings" pitchFamily="2" charset="2"/>
              <a:buChar char="v"/>
            </a:pPr>
            <a:r>
              <a:rPr lang="pt-BR" b="1" dirty="0" smtClean="0"/>
              <a:t>Qualificação da prática clínica:</a:t>
            </a:r>
          </a:p>
          <a:p>
            <a:pPr lvl="1">
              <a:buFontTx/>
              <a:buChar char="-"/>
            </a:pPr>
            <a:r>
              <a:rPr lang="pt-BR" dirty="0" smtClean="0"/>
              <a:t>Capacitação da equipe</a:t>
            </a:r>
          </a:p>
          <a:p>
            <a:pPr lvl="1">
              <a:buFontTx/>
              <a:buChar char="-"/>
            </a:pPr>
            <a:r>
              <a:rPr lang="pt-BR" dirty="0" smtClean="0"/>
              <a:t>Protocolo do Ministério da Saúde</a:t>
            </a:r>
          </a:p>
          <a:p>
            <a:pPr lvl="1">
              <a:buFontTx/>
              <a:buChar char="-"/>
            </a:pPr>
            <a:r>
              <a:rPr lang="pt-BR" dirty="0" smtClean="0"/>
              <a:t>Busca ativa</a:t>
            </a:r>
          </a:p>
          <a:p>
            <a:pPr>
              <a:buNone/>
            </a:pP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b="1" dirty="0" smtClean="0"/>
              <a:t>Termos de monitoramento e avaliação:</a:t>
            </a:r>
          </a:p>
          <a:p>
            <a:pPr lvl="1"/>
            <a:r>
              <a:rPr lang="pt-BR" dirty="0" smtClean="0"/>
              <a:t>Ficha espelho</a:t>
            </a:r>
          </a:p>
          <a:p>
            <a:pPr lvl="1"/>
            <a:r>
              <a:rPr lang="pt-BR" dirty="0" smtClean="0"/>
              <a:t>Prontuário</a:t>
            </a:r>
          </a:p>
          <a:p>
            <a:pPr lvl="1"/>
            <a:r>
              <a:rPr lang="pt-BR" dirty="0" smtClean="0"/>
              <a:t>Planilha do curso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1050</Words>
  <Application>Microsoft Office PowerPoint</Application>
  <PresentationFormat>Apresentação na tela (4:3)</PresentationFormat>
  <Paragraphs>173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Universidade Aberta do SUS Universidade Federal de Pelotas Departamento de Medicina Social Curso de Especialização em Saúde da Família  Modalidade à Distância Turma 05</vt:lpstr>
      <vt:lpstr> INTRODUÇÃO </vt:lpstr>
      <vt:lpstr> INTRODUÇÃO </vt:lpstr>
      <vt:lpstr> INTRODUÇÃO </vt:lpstr>
      <vt:lpstr> INTRODUÇÃO </vt:lpstr>
      <vt:lpstr> INTRODUÇÃO </vt:lpstr>
      <vt:lpstr>OBJETIVOS</vt:lpstr>
      <vt:lpstr> Metodologia 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Reflexão crítica sobre o  processo pessoal de aprendizagem na implementação da intervenção. </vt:lpstr>
      <vt:lpstr>REFERENCIAS 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ÉRI</dc:creator>
  <cp:lastModifiedBy>Maria Eugenia Silot</cp:lastModifiedBy>
  <cp:revision>320</cp:revision>
  <dcterms:created xsi:type="dcterms:W3CDTF">2014-03-24T19:27:04Z</dcterms:created>
  <dcterms:modified xsi:type="dcterms:W3CDTF">2015-10-25T16:35:38Z</dcterms:modified>
</cp:coreProperties>
</file>