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7" r:id="rId2"/>
    <p:sldId id="293" r:id="rId3"/>
    <p:sldId id="359" r:id="rId4"/>
    <p:sldId id="294" r:id="rId5"/>
    <p:sldId id="356" r:id="rId6"/>
    <p:sldId id="295" r:id="rId7"/>
    <p:sldId id="258" r:id="rId8"/>
    <p:sldId id="261" r:id="rId9"/>
    <p:sldId id="300" r:id="rId10"/>
    <p:sldId id="355" r:id="rId11"/>
    <p:sldId id="361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275" r:id="rId23"/>
    <p:sldId id="350" r:id="rId24"/>
    <p:sldId id="351" r:id="rId25"/>
    <p:sldId id="352" r:id="rId26"/>
    <p:sldId id="276" r:id="rId27"/>
    <p:sldId id="373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eenvia%20planilha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ocuments\unasus%20t5\Interven&#231;&#227;o%2017&#170;%20semana\planilha%20final\Maria%20gezia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 (29,7%)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141 (63,5%)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202 (91%)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222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380800"/>
        <c:axId val="30382336"/>
      </c:barChart>
      <c:catAx>
        <c:axId val="3038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382336"/>
        <c:crosses val="autoZero"/>
        <c:auto val="1"/>
        <c:lblAlgn val="ctr"/>
        <c:lblOffset val="100"/>
        <c:noMultiLvlLbl val="0"/>
      </c:catAx>
      <c:valAx>
        <c:axId val="3038233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380800"/>
        <c:crosses val="autoZero"/>
        <c:crossBetween val="between"/>
        <c:majorUnit val="0.1"/>
        <c:minorUnit val="2.000000000000001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31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31(100%)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31(100%)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884544"/>
        <c:axId val="49927296"/>
      </c:barChart>
      <c:catAx>
        <c:axId val="4988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927296"/>
        <c:crosses val="autoZero"/>
        <c:auto val="1"/>
        <c:lblAlgn val="ctr"/>
        <c:lblOffset val="100"/>
        <c:noMultiLvlLbl val="0"/>
      </c:catAx>
      <c:valAx>
        <c:axId val="4992729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88454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129152"/>
        <c:axId val="52135040"/>
      </c:barChart>
      <c:catAx>
        <c:axId val="521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35040"/>
        <c:crosses val="autoZero"/>
        <c:auto val="1"/>
        <c:lblAlgn val="ctr"/>
        <c:lblOffset val="100"/>
        <c:noMultiLvlLbl val="0"/>
      </c:catAx>
      <c:valAx>
        <c:axId val="52135040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291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944448"/>
        <c:axId val="49945984"/>
      </c:barChart>
      <c:catAx>
        <c:axId val="4994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945984"/>
        <c:crosses val="autoZero"/>
        <c:auto val="1"/>
        <c:lblAlgn val="ctr"/>
        <c:lblOffset val="100"/>
        <c:noMultiLvlLbl val="0"/>
      </c:catAx>
      <c:valAx>
        <c:axId val="4994598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94444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340672"/>
        <c:axId val="59342208"/>
      </c:barChart>
      <c:catAx>
        <c:axId val="593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42208"/>
        <c:crosses val="autoZero"/>
        <c:auto val="1"/>
        <c:lblAlgn val="ctr"/>
        <c:lblOffset val="100"/>
        <c:noMultiLvlLbl val="0"/>
      </c:catAx>
      <c:valAx>
        <c:axId val="5934220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406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8986880"/>
        <c:axId val="58988416"/>
      </c:barChart>
      <c:catAx>
        <c:axId val="589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88416"/>
        <c:crosses val="autoZero"/>
        <c:auto val="1"/>
        <c:lblAlgn val="ctr"/>
        <c:lblOffset val="100"/>
        <c:noMultiLvlLbl val="0"/>
      </c:catAx>
      <c:valAx>
        <c:axId val="5898841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8688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043840"/>
        <c:axId val="59045376"/>
      </c:barChart>
      <c:catAx>
        <c:axId val="590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45376"/>
        <c:crosses val="autoZero"/>
        <c:auto val="1"/>
        <c:lblAlgn val="ctr"/>
        <c:lblOffset val="100"/>
        <c:noMultiLvlLbl val="0"/>
      </c:catAx>
      <c:valAx>
        <c:axId val="5904537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4384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091584"/>
        <c:axId val="59105664"/>
      </c:barChart>
      <c:catAx>
        <c:axId val="5909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05664"/>
        <c:crosses val="autoZero"/>
        <c:auto val="1"/>
        <c:lblAlgn val="ctr"/>
        <c:lblOffset val="100"/>
        <c:noMultiLvlLbl val="0"/>
      </c:catAx>
      <c:valAx>
        <c:axId val="5910566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915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161216"/>
        <c:axId val="59171200"/>
      </c:barChart>
      <c:catAx>
        <c:axId val="5916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71200"/>
        <c:crosses val="autoZero"/>
        <c:auto val="1"/>
        <c:lblAlgn val="ctr"/>
        <c:lblOffset val="100"/>
        <c:noMultiLvlLbl val="0"/>
      </c:catAx>
      <c:valAx>
        <c:axId val="59171200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612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253888"/>
        <c:axId val="59255424"/>
      </c:barChart>
      <c:catAx>
        <c:axId val="5925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255424"/>
        <c:crosses val="autoZero"/>
        <c:auto val="1"/>
        <c:lblAlgn val="ctr"/>
        <c:lblOffset val="100"/>
        <c:noMultiLvlLbl val="0"/>
      </c:catAx>
      <c:valAx>
        <c:axId val="5925542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25388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183872"/>
        <c:axId val="59185408"/>
      </c:barChart>
      <c:catAx>
        <c:axId val="5918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85408"/>
        <c:crosses val="autoZero"/>
        <c:auto val="1"/>
        <c:lblAlgn val="ctr"/>
        <c:lblOffset val="100"/>
        <c:noMultiLvlLbl val="0"/>
      </c:catAx>
      <c:valAx>
        <c:axId val="5918540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8387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58104655038384E-2"/>
          <c:y val="6.1191959056650362E-2"/>
          <c:w val="0.88888564850819085"/>
          <c:h val="0.80073490066429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 (31,3%)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64 (66,7%)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84 (87,5%)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427008"/>
        <c:axId val="30428544"/>
      </c:barChart>
      <c:catAx>
        <c:axId val="304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428544"/>
        <c:crosses val="autoZero"/>
        <c:auto val="1"/>
        <c:lblAlgn val="ctr"/>
        <c:lblOffset val="100"/>
        <c:noMultiLvlLbl val="0"/>
      </c:catAx>
      <c:valAx>
        <c:axId val="3042854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427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207040"/>
        <c:axId val="59647104"/>
      </c:barChart>
      <c:catAx>
        <c:axId val="5920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647104"/>
        <c:crosses val="autoZero"/>
        <c:auto val="1"/>
        <c:lblAlgn val="ctr"/>
        <c:lblOffset val="100"/>
        <c:noMultiLvlLbl val="0"/>
      </c:catAx>
      <c:valAx>
        <c:axId val="5964710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2070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678080"/>
        <c:axId val="59683968"/>
      </c:barChart>
      <c:catAx>
        <c:axId val="596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683968"/>
        <c:crosses val="autoZero"/>
        <c:auto val="1"/>
        <c:lblAlgn val="ctr"/>
        <c:lblOffset val="100"/>
        <c:noMultiLvlLbl val="0"/>
      </c:catAx>
      <c:valAx>
        <c:axId val="5968396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678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402112"/>
        <c:axId val="59403648"/>
      </c:barChart>
      <c:catAx>
        <c:axId val="594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03648"/>
        <c:crosses val="autoZero"/>
        <c:auto val="1"/>
        <c:lblAlgn val="ctr"/>
        <c:lblOffset val="100"/>
        <c:noMultiLvlLbl val="0"/>
      </c:catAx>
      <c:valAx>
        <c:axId val="5940364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0211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859200"/>
        <c:axId val="47860736"/>
      </c:barChart>
      <c:catAx>
        <c:axId val="4785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60736"/>
        <c:crosses val="autoZero"/>
        <c:auto val="1"/>
        <c:lblAlgn val="ctr"/>
        <c:lblOffset val="100"/>
        <c:noMultiLvlLbl val="0"/>
      </c:catAx>
      <c:valAx>
        <c:axId val="4786073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5920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899008"/>
        <c:axId val="47900544"/>
      </c:barChart>
      <c:catAx>
        <c:axId val="4789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900544"/>
        <c:crosses val="autoZero"/>
        <c:auto val="1"/>
        <c:lblAlgn val="ctr"/>
        <c:lblOffset val="100"/>
        <c:noMultiLvlLbl val="0"/>
      </c:catAx>
      <c:valAx>
        <c:axId val="47900544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99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964160"/>
        <c:axId val="47965696"/>
      </c:barChart>
      <c:catAx>
        <c:axId val="4796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965696"/>
        <c:crosses val="autoZero"/>
        <c:auto val="1"/>
        <c:lblAlgn val="ctr"/>
        <c:lblOffset val="100"/>
        <c:noMultiLvlLbl val="0"/>
      </c:catAx>
      <c:valAx>
        <c:axId val="47965696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96416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449600"/>
        <c:axId val="49475968"/>
      </c:barChart>
      <c:catAx>
        <c:axId val="494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75968"/>
        <c:crosses val="autoZero"/>
        <c:auto val="1"/>
        <c:lblAlgn val="ctr"/>
        <c:lblOffset val="100"/>
        <c:noMultiLvlLbl val="0"/>
      </c:catAx>
      <c:valAx>
        <c:axId val="4947596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49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30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64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84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96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054656"/>
        <c:axId val="52072832"/>
      </c:barChart>
      <c:catAx>
        <c:axId val="5205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072832"/>
        <c:crosses val="autoZero"/>
        <c:auto val="1"/>
        <c:lblAlgn val="ctr"/>
        <c:lblOffset val="100"/>
        <c:noMultiLvlLbl val="0"/>
      </c:catAx>
      <c:valAx>
        <c:axId val="52072832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054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'[reenvia planilhas.xls]Indicadores'!$C$10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141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202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dirty="0" smtClean="0"/>
                      <a:t>222</a:t>
                    </a:r>
                    <a:r>
                      <a:rPr lang="en-US" sz="1000" b="0" i="0" baseline="0" dirty="0" smtClean="0">
                        <a:effectLst/>
                      </a:rPr>
                      <a:t>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'[reenvia planilhas.xls]Indicadores'!$D$9:$G$9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'[reenvia planilhas.xls]Indicadores'!$D$10:$G$10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742976"/>
        <c:axId val="49744512"/>
      </c:barChart>
      <c:catAx>
        <c:axId val="4974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44512"/>
        <c:crosses val="autoZero"/>
        <c:auto val="1"/>
        <c:lblAlgn val="ctr"/>
        <c:lblOffset val="100"/>
        <c:noMultiLvlLbl val="0"/>
      </c:catAx>
      <c:valAx>
        <c:axId val="49744512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42976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13(100%)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13(100%)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13(100%)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baseline="0" dirty="0" smtClean="0">
                        <a:effectLst/>
                      </a:rPr>
                      <a:t>13(100%)</a:t>
                    </a:r>
                    <a:endParaRPr lang="pt-BR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788032"/>
        <c:axId val="49789568"/>
      </c:barChart>
      <c:catAx>
        <c:axId val="497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9568"/>
        <c:crosses val="autoZero"/>
        <c:auto val="1"/>
        <c:lblAlgn val="ctr"/>
        <c:lblOffset val="100"/>
        <c:noMultiLvlLbl val="0"/>
      </c:catAx>
      <c:valAx>
        <c:axId val="49789568"/>
        <c:scaling>
          <c:orientation val="minMax"/>
          <c:max val="1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80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0447DF-EEAD-4C1A-8E39-992082D2E01B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D51CE4-449A-49D6-BB21-42894BEA11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30533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45C9-6CBA-4E9C-A1CE-E7203DAA6F3B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B68C-A8AE-4527-A3CC-93E05AF060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77812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F101-61FD-434C-A1A9-E3B9EAFB663B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C3E5-4463-4F3F-9126-556BE1F4A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235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F0D7-8E5C-4701-9A24-9CCA3618F9F3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2039-DB47-41ED-98B2-67AE27CB57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461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FC662D-5637-49F1-8AFC-25CDA74059F3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40968-363A-4DC0-9327-1C2A65BE65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326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0835F-2D12-4E8E-B0F3-CE8690709993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22C95-1C29-49BD-9BB0-C424DA8824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447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295A1-C808-4304-8F5C-0F88550B7B39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7674D9-6B48-4040-AB72-DA8E60C10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92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1145D-C31B-4EB8-971D-FE842C15F961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6195C-76FF-4C6F-8489-CC8B1A74E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08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0FE8-1F88-4579-96AA-A47AD9709BF8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ED49B-8561-4EA6-A186-FACAADEB40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3503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C582CB-EB32-43A3-9C12-DB452EE2A1A5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A73F0C-DDB7-4C6E-98A2-5F306CA475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85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5FE60F-9DCF-4BBD-83B9-90AB33E2CC9A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09DAD6-41CC-480B-9CA0-755F1B629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07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9171FD-DE72-4821-A4DC-D52C159541FA}" type="datetimeFigureOut">
              <a:rPr lang="pt-BR"/>
              <a:pPr>
                <a:defRPr/>
              </a:pPr>
              <a:t>18/06/2015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06F4E0-3235-461A-AD79-EBC4D5AA2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600" dirty="0">
                <a:latin typeface="Arial Black" pitchFamily="34" charset="0"/>
                <a:cs typeface="Arial" pitchFamily="34" charset="0"/>
              </a:rPr>
              <a:t>MELHORIA DA ATENÇÃO A SAÚDE DOS HIPERTENSOS E DIABÉTICOS NA UNIDADE BÁSICA DE SAÚDE SAYONARA MARIA DANTAS, DE BOA VISTA-RR.</a:t>
            </a:r>
            <a:br>
              <a:rPr lang="pt-BR" sz="3600" dirty="0">
                <a:latin typeface="Arial Black" pitchFamily="34" charset="0"/>
                <a:cs typeface="Arial" pitchFamily="34" charset="0"/>
              </a:rPr>
            </a:br>
            <a:endParaRPr lang="pt-BR" sz="2800" b="1" dirty="0" smtClean="0"/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Aluna: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GEZIANE SIMAO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MELO</a:t>
            </a: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Pelotas,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2015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200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Orientador: Pablo Viana Stolz</a:t>
            </a:r>
            <a:endParaRPr lang="pt-BR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UFPEL – UNIVERSIDADE FEDERAL DE PELOTAS - RS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DEPARTAMENTO DE MEDICINA SOCIAL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CURSO DE ESPECIALIZAÇÃO EM SAÚDE DA 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FAMÍLIA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Modalidade à distância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922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7719" r="31654" b="63577"/>
          <a:stretch>
            <a:fillRect/>
          </a:stretch>
        </p:blipFill>
        <p:spPr bwMode="auto">
          <a:xfrm>
            <a:off x="0" y="0"/>
            <a:ext cx="91440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42938"/>
            <a:ext cx="12239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714375"/>
            <a:ext cx="13096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 smtClean="0"/>
              <a:t>Melhoramos a </a:t>
            </a:r>
            <a:r>
              <a:rPr lang="pt-BR" sz="3200" dirty="0"/>
              <a:t>qualidade assistencial aos usuários </a:t>
            </a:r>
            <a:r>
              <a:rPr lang="pt-BR" sz="3200" dirty="0" smtClean="0"/>
              <a:t>diabéticos </a:t>
            </a:r>
            <a:r>
              <a:rPr lang="pt-BR" sz="3200" dirty="0"/>
              <a:t>e </a:t>
            </a:r>
            <a:r>
              <a:rPr lang="pt-BR" sz="3200" dirty="0" smtClean="0"/>
              <a:t>hipertensos </a:t>
            </a:r>
            <a:r>
              <a:rPr lang="pt-BR" sz="3200" dirty="0"/>
              <a:t>da área adstrita da nossa unidade básica </a:t>
            </a:r>
            <a:r>
              <a:rPr lang="pt-BR" sz="3200" dirty="0" smtClean="0"/>
              <a:t>de saúde .</a:t>
            </a:r>
          </a:p>
          <a:p>
            <a:pPr algn="just"/>
            <a:r>
              <a:rPr lang="pt-BR" sz="3200" dirty="0" smtClean="0"/>
              <a:t>Ao </a:t>
            </a:r>
            <a:r>
              <a:rPr lang="pt-BR" sz="3200" dirty="0"/>
              <a:t>final dos 4 meses de intervenção, foram cadastrados 222 usuários hipertensos e 96 usuários diabéticos, chegando ao patamar de 100% para ambos os grupos.</a:t>
            </a:r>
            <a:endParaRPr lang="pt-BR" sz="3200" dirty="0" smtClean="0"/>
          </a:p>
        </p:txBody>
      </p:sp>
      <p:sp>
        <p:nvSpPr>
          <p:cNvPr id="870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Resultados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9699793"/>
              </p:ext>
            </p:extLst>
          </p:nvPr>
        </p:nvGraphicFramePr>
        <p:xfrm>
          <a:off x="251520" y="305206"/>
          <a:ext cx="6336704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395536" y="2564904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3 Proporção de hipertensos com o exame clínico em dia de acordo com o protocolo. FONTE: Planilha de coleta de dados, 2014.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65935016"/>
              </p:ext>
            </p:extLst>
          </p:nvPr>
        </p:nvGraphicFramePr>
        <p:xfrm>
          <a:off x="1799692" y="3501008"/>
          <a:ext cx="6480720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907704" y="5872334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4 Proporção de diabéticos com o exame clínico em dia de acordo com o protocolo. FONTE: Planilha de coleta de dados, 2014.</a:t>
            </a:r>
          </a:p>
        </p:txBody>
      </p:sp>
    </p:spTree>
    <p:extLst>
      <p:ext uri="{BB962C8B-B14F-4D97-AF65-F5344CB8AC3E}">
        <p14:creationId xmlns:p14="http://schemas.microsoft.com/office/powerpoint/2010/main" val="421961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62708893"/>
              </p:ext>
            </p:extLst>
          </p:nvPr>
        </p:nvGraphicFramePr>
        <p:xfrm>
          <a:off x="323528" y="476672"/>
          <a:ext cx="6768752" cy="233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323528" y="281426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5. Proporção de hipertensos com exames complementares com protocolo em dia FONTE: Planilha de coleta de dados, 2014.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0378858"/>
              </p:ext>
            </p:extLst>
          </p:nvPr>
        </p:nvGraphicFramePr>
        <p:xfrm>
          <a:off x="2411760" y="3501007"/>
          <a:ext cx="6414844" cy="236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2411760" y="5861303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6. Proporção de diabéticos com exames complementares com protocolo em dia FONTE: Planilha de coleta de dados, 2014.</a:t>
            </a:r>
          </a:p>
        </p:txBody>
      </p:sp>
    </p:spTree>
    <p:extLst>
      <p:ext uri="{BB962C8B-B14F-4D97-AF65-F5344CB8AC3E}">
        <p14:creationId xmlns:p14="http://schemas.microsoft.com/office/powerpoint/2010/main" val="2291607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3528" y="2614209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7. </a:t>
            </a:r>
            <a:r>
              <a:rPr lang="pt-BR" sz="1000" dirty="0"/>
              <a:t>Proporção de hipertensos com </a:t>
            </a:r>
            <a:r>
              <a:rPr lang="pt-BR" sz="1000" dirty="0" smtClean="0"/>
              <a:t>prescrição </a:t>
            </a:r>
            <a:r>
              <a:rPr lang="pt-BR" sz="1000" dirty="0"/>
              <a:t>de medicamentos da farmácia popular / HIPERDIA </a:t>
            </a:r>
            <a:r>
              <a:rPr lang="pt-BR" sz="1000" dirty="0" smtClean="0"/>
              <a:t>priorizada. </a:t>
            </a:r>
            <a:r>
              <a:rPr lang="pt-BR" sz="1000" dirty="0"/>
              <a:t>FONTE: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2699792" y="6165304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8</a:t>
            </a:r>
            <a:r>
              <a:rPr lang="pt-BR" sz="1000" dirty="0" smtClean="0"/>
              <a:t>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</a:t>
            </a:r>
            <a:r>
              <a:rPr lang="pt-BR" sz="1000" dirty="0" smtClean="0"/>
              <a:t>prescrição </a:t>
            </a:r>
            <a:r>
              <a:rPr lang="pt-BR" sz="1000" dirty="0"/>
              <a:t>de medicamentos da farmácia popular / HIPERDIA </a:t>
            </a:r>
            <a:r>
              <a:rPr lang="pt-BR" sz="1000" dirty="0" smtClean="0"/>
              <a:t>priorizada. </a:t>
            </a:r>
            <a:r>
              <a:rPr lang="pt-BR" sz="1000" dirty="0"/>
              <a:t>FONTE: Planilha de coleta de dados, 2014.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90716183"/>
              </p:ext>
            </p:extLst>
          </p:nvPr>
        </p:nvGraphicFramePr>
        <p:xfrm>
          <a:off x="323528" y="33265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50516963"/>
              </p:ext>
            </p:extLst>
          </p:nvPr>
        </p:nvGraphicFramePr>
        <p:xfrm>
          <a:off x="2195736" y="3501008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40200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11734" y="2634446"/>
            <a:ext cx="6780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9. </a:t>
            </a:r>
            <a:r>
              <a:rPr lang="pt-BR" sz="1000" dirty="0"/>
              <a:t>Proporção de hipertensos com avaliação da necessidade de atendimento odontológico. </a:t>
            </a:r>
            <a:r>
              <a:rPr lang="pt-BR" sz="1000" dirty="0" smtClean="0"/>
              <a:t>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123728" y="5766447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10.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avaliação da necessidade de atendimento odontológico. </a:t>
            </a:r>
            <a:r>
              <a:rPr lang="pt-BR" sz="1000" dirty="0" smtClean="0"/>
              <a:t>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931636463"/>
              </p:ext>
            </p:extLst>
          </p:nvPr>
        </p:nvGraphicFramePr>
        <p:xfrm>
          <a:off x="2123728" y="3368640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418642940"/>
              </p:ext>
            </p:extLst>
          </p:nvPr>
        </p:nvGraphicFramePr>
        <p:xfrm>
          <a:off x="323528" y="33265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21244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23528" y="2665628"/>
            <a:ext cx="692196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11. </a:t>
            </a:r>
            <a:r>
              <a:rPr lang="pt-BR" sz="1000" dirty="0"/>
              <a:t>Proporção de hipertensos faltosos às consultas com busca ativa. </a:t>
            </a:r>
            <a:r>
              <a:rPr lang="pt-BR" sz="1000" dirty="0" smtClean="0"/>
              <a:t>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2123728" y="5754161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12.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faltosos às consultas com busca ativa. </a:t>
            </a:r>
            <a:r>
              <a:rPr lang="pt-BR" sz="1000" dirty="0" smtClean="0"/>
              <a:t> FONTE</a:t>
            </a:r>
            <a:r>
              <a:rPr lang="pt-BR" sz="1000" dirty="0"/>
              <a:t>: Planilha de coleta de dados, </a:t>
            </a:r>
            <a:r>
              <a:rPr lang="pt-BR" sz="1000" dirty="0" smtClean="0"/>
              <a:t>2014.</a:t>
            </a:r>
            <a:endParaRPr lang="pt-BR" sz="1000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975016159"/>
              </p:ext>
            </p:extLst>
          </p:nvPr>
        </p:nvGraphicFramePr>
        <p:xfrm>
          <a:off x="2123728" y="3368640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142936568"/>
              </p:ext>
            </p:extLst>
          </p:nvPr>
        </p:nvGraphicFramePr>
        <p:xfrm>
          <a:off x="323528" y="33265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9743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60814" y="2636912"/>
            <a:ext cx="7001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13. </a:t>
            </a:r>
            <a:r>
              <a:rPr lang="pt-BR" sz="1000" dirty="0"/>
              <a:t>Proporção de hipertensos com registro adequado na ficha de </a:t>
            </a:r>
            <a:r>
              <a:rPr lang="pt-BR" sz="1000" dirty="0" smtClean="0"/>
              <a:t>acompanhamento.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123728" y="5804976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14.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com </a:t>
            </a:r>
            <a:r>
              <a:rPr lang="pt-BR" sz="1000" dirty="0"/>
              <a:t>registro adequado na ficha de </a:t>
            </a:r>
            <a:r>
              <a:rPr lang="pt-BR" sz="1000" dirty="0" smtClean="0"/>
              <a:t>acompanhamento. 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519649164"/>
              </p:ext>
            </p:extLst>
          </p:nvPr>
        </p:nvGraphicFramePr>
        <p:xfrm>
          <a:off x="2123728" y="3368640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418642940"/>
              </p:ext>
            </p:extLst>
          </p:nvPr>
        </p:nvGraphicFramePr>
        <p:xfrm>
          <a:off x="323528" y="33265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9125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051720" y="5910168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16. </a:t>
            </a:r>
            <a:r>
              <a:rPr lang="pt-BR" sz="1000" dirty="0"/>
              <a:t>Proporção </a:t>
            </a:r>
            <a:r>
              <a:rPr lang="pt-BR" sz="1000" dirty="0" smtClean="0"/>
              <a:t>de diabéticos </a:t>
            </a:r>
            <a:r>
              <a:rPr lang="pt-BR" sz="1000" dirty="0"/>
              <a:t>com estratificação de risco cardiovascular por exame clínico em </a:t>
            </a:r>
            <a:r>
              <a:rPr lang="pt-BR" sz="1000" dirty="0" smtClean="0"/>
              <a:t>dia.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263652" y="2677423"/>
            <a:ext cx="6900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15. </a:t>
            </a:r>
            <a:r>
              <a:rPr lang="pt-BR" sz="1000" dirty="0"/>
              <a:t>Proporção de hipertensos com estratificação de risco cardiovascular por exame clínico em </a:t>
            </a:r>
            <a:r>
              <a:rPr lang="pt-BR" sz="1000" dirty="0" smtClean="0"/>
              <a:t>dia. 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4225526812"/>
              </p:ext>
            </p:extLst>
          </p:nvPr>
        </p:nvGraphicFramePr>
        <p:xfrm>
          <a:off x="2051720" y="3413031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418642940"/>
              </p:ext>
            </p:extLst>
          </p:nvPr>
        </p:nvGraphicFramePr>
        <p:xfrm>
          <a:off x="323528" y="33265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6732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979712" y="5828782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18.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orientação nutricional sobre alimentação saudável. </a:t>
            </a:r>
            <a:r>
              <a:rPr lang="pt-BR" sz="1000" dirty="0" smtClean="0"/>
              <a:t>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564904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17. </a:t>
            </a:r>
            <a:r>
              <a:rPr lang="pt-BR" sz="1000" dirty="0"/>
              <a:t>Proporção de hipertensos com orientação nutricional sobre alimentação saudável. </a:t>
            </a:r>
            <a:r>
              <a:rPr lang="pt-BR" sz="1000" dirty="0" smtClean="0"/>
              <a:t>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629667601"/>
              </p:ext>
            </p:extLst>
          </p:nvPr>
        </p:nvGraphicFramePr>
        <p:xfrm>
          <a:off x="323528" y="28176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4246293687"/>
              </p:ext>
            </p:extLst>
          </p:nvPr>
        </p:nvGraphicFramePr>
        <p:xfrm>
          <a:off x="1973580" y="3341023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7823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051720" y="5847833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20.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que </a:t>
            </a:r>
            <a:r>
              <a:rPr lang="pt-BR" sz="1000" dirty="0"/>
              <a:t>receberam orientação sobre atividade física regular. </a:t>
            </a:r>
            <a:r>
              <a:rPr lang="pt-BR" sz="1000" dirty="0" smtClean="0"/>
              <a:t>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568656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19. </a:t>
            </a:r>
            <a:r>
              <a:rPr lang="pt-BR" sz="1000" dirty="0"/>
              <a:t>Proporção de hipertensos que receberam orientação sobre atividade física regular. </a:t>
            </a:r>
            <a:r>
              <a:rPr lang="pt-BR" sz="1000" dirty="0" smtClean="0"/>
              <a:t> 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955133287"/>
              </p:ext>
            </p:extLst>
          </p:nvPr>
        </p:nvGraphicFramePr>
        <p:xfrm>
          <a:off x="2051720" y="3413031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658316891"/>
              </p:ext>
            </p:extLst>
          </p:nvPr>
        </p:nvGraphicFramePr>
        <p:xfrm>
          <a:off x="323528" y="28176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73186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dirty="0" smtClean="0"/>
              <a:t>Caracterização do município de Boa Vista/RR</a:t>
            </a:r>
          </a:p>
          <a:p>
            <a:pPr algn="just"/>
            <a:r>
              <a:rPr lang="pt-BR" sz="2800" dirty="0" smtClean="0"/>
              <a:t>Capital do estado de Roraima;</a:t>
            </a:r>
          </a:p>
          <a:p>
            <a:pPr algn="just"/>
            <a:r>
              <a:rPr lang="pt-BR" sz="2800" dirty="0"/>
              <a:t>Ú</a:t>
            </a:r>
            <a:r>
              <a:rPr lang="pt-BR" sz="2800" dirty="0" smtClean="0"/>
              <a:t>nica </a:t>
            </a:r>
            <a:r>
              <a:rPr lang="pt-BR" sz="2800" dirty="0"/>
              <a:t>Capital situada no </a:t>
            </a:r>
            <a:r>
              <a:rPr lang="pt-BR" sz="2800" dirty="0" smtClean="0"/>
              <a:t>Hemisfério Norte </a:t>
            </a:r>
          </a:p>
          <a:p>
            <a:pPr algn="just"/>
            <a:r>
              <a:rPr lang="pt-BR" sz="2800" dirty="0" smtClean="0"/>
              <a:t>População </a:t>
            </a:r>
            <a:r>
              <a:rPr lang="pt-BR" sz="2800" dirty="0"/>
              <a:t>308.996</a:t>
            </a:r>
            <a:r>
              <a:rPr lang="pt-BR" sz="2800" dirty="0" smtClean="0"/>
              <a:t> habitantes</a:t>
            </a:r>
          </a:p>
          <a:p>
            <a:pPr algn="just"/>
            <a:r>
              <a:rPr lang="pt-BR" sz="2800" dirty="0" smtClean="0"/>
              <a:t>Possui 32 UBS </a:t>
            </a:r>
          </a:p>
          <a:p>
            <a:pPr algn="just"/>
            <a:r>
              <a:rPr lang="pt-BR" sz="2800" dirty="0" smtClean="0"/>
              <a:t>Possui um laboratório público</a:t>
            </a:r>
          </a:p>
          <a:p>
            <a:pPr algn="just"/>
            <a:r>
              <a:rPr lang="pt-BR" sz="2800" dirty="0" smtClean="0"/>
              <a:t>Possui  uma unidade CEO</a:t>
            </a:r>
          </a:p>
          <a:p>
            <a:endParaRPr lang="pt-BR" dirty="0" smtClean="0"/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51720" y="5898888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22.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que receberam orientação sobre os riscos do </a:t>
            </a:r>
            <a:r>
              <a:rPr lang="pt-BR" sz="1000" dirty="0" smtClean="0"/>
              <a:t>tabagismo. 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521821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21. </a:t>
            </a:r>
            <a:r>
              <a:rPr lang="pt-BR" sz="1000" dirty="0"/>
              <a:t>Proporção de hipertensos que receberam orientação sobre os riscos do </a:t>
            </a:r>
            <a:r>
              <a:rPr lang="pt-BR" sz="1000" dirty="0" smtClean="0"/>
              <a:t>tabagismo.  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58316891"/>
              </p:ext>
            </p:extLst>
          </p:nvPr>
        </p:nvGraphicFramePr>
        <p:xfrm>
          <a:off x="323528" y="281766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972522995"/>
              </p:ext>
            </p:extLst>
          </p:nvPr>
        </p:nvGraphicFramePr>
        <p:xfrm>
          <a:off x="2051720" y="3413031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30077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95536" y="2477796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23. </a:t>
            </a:r>
            <a:r>
              <a:rPr lang="pt-BR" sz="1000" dirty="0"/>
              <a:t>Proporção de hipertensos que receberam orientação sobre higiene bucal. </a:t>
            </a:r>
            <a:r>
              <a:rPr lang="pt-BR" sz="1000" dirty="0" smtClean="0"/>
              <a:t>  FONTE</a:t>
            </a:r>
            <a:r>
              <a:rPr lang="pt-BR" sz="1000" dirty="0"/>
              <a:t>: Planilha de coleta de dados, 2014.</a:t>
            </a:r>
          </a:p>
        </p:txBody>
      </p:sp>
      <p:sp>
        <p:nvSpPr>
          <p:cNvPr id="9" name="Retângulo 8"/>
          <p:cNvSpPr/>
          <p:nvPr/>
        </p:nvSpPr>
        <p:spPr>
          <a:xfrm>
            <a:off x="2051720" y="5841308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Figura </a:t>
            </a:r>
            <a:r>
              <a:rPr lang="pt-BR" sz="1000" dirty="0" smtClean="0"/>
              <a:t>24. </a:t>
            </a:r>
            <a:r>
              <a:rPr lang="pt-BR" sz="1000" dirty="0"/>
              <a:t>Proporção de </a:t>
            </a:r>
            <a:r>
              <a:rPr lang="pt-BR" sz="1000" dirty="0" smtClean="0"/>
              <a:t>diabéticos que </a:t>
            </a:r>
            <a:r>
              <a:rPr lang="pt-BR" sz="1000" dirty="0"/>
              <a:t>receberam orientação sobre higiene bucal. </a:t>
            </a:r>
            <a:r>
              <a:rPr lang="pt-BR" sz="1000" dirty="0" smtClean="0"/>
              <a:t>  FONTE</a:t>
            </a:r>
            <a:r>
              <a:rPr lang="pt-BR" sz="1000" dirty="0"/>
              <a:t>: Planilha de coleta de dados, 2014.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972522995"/>
              </p:ext>
            </p:extLst>
          </p:nvPr>
        </p:nvGraphicFramePr>
        <p:xfrm>
          <a:off x="2051720" y="3413031"/>
          <a:ext cx="66308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974250731"/>
              </p:ext>
            </p:extLst>
          </p:nvPr>
        </p:nvGraphicFramePr>
        <p:xfrm>
          <a:off x="323528" y="225961"/>
          <a:ext cx="6840760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4519247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a equipe</a:t>
            </a:r>
          </a:p>
          <a:p>
            <a:r>
              <a:rPr lang="pt-BR" sz="3200" dirty="0" smtClean="0"/>
              <a:t>Capacitação</a:t>
            </a:r>
          </a:p>
          <a:p>
            <a:r>
              <a:rPr lang="pt-BR" sz="3200" dirty="0" smtClean="0"/>
              <a:t>Redefinição das atribuições</a:t>
            </a:r>
          </a:p>
          <a:p>
            <a:r>
              <a:rPr lang="pt-BR" sz="3200" dirty="0" smtClean="0"/>
              <a:t>Melhora no relacionamento com os </a:t>
            </a:r>
            <a:r>
              <a:rPr lang="pt-BR" sz="3200" dirty="0"/>
              <a:t>usuários </a:t>
            </a:r>
            <a:r>
              <a:rPr lang="pt-BR" sz="3200" dirty="0" smtClean="0"/>
              <a:t>Diabéticos </a:t>
            </a:r>
            <a:r>
              <a:rPr lang="pt-BR" sz="3200" dirty="0"/>
              <a:t>e </a:t>
            </a:r>
            <a:r>
              <a:rPr lang="pt-BR" sz="3200" dirty="0" smtClean="0"/>
              <a:t>hipertensos.</a:t>
            </a:r>
          </a:p>
        </p:txBody>
      </p:sp>
      <p:sp>
        <p:nvSpPr>
          <p:cNvPr id="880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Discussão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o serviço</a:t>
            </a:r>
          </a:p>
          <a:p>
            <a:r>
              <a:rPr lang="pt-BR" sz="3200" dirty="0" smtClean="0"/>
              <a:t>Melhora nos registros/Organização do serviço</a:t>
            </a:r>
          </a:p>
          <a:p>
            <a:r>
              <a:rPr lang="pt-BR" sz="3200" dirty="0" smtClean="0"/>
              <a:t>Agendamento mais humanizado</a:t>
            </a:r>
          </a:p>
          <a:p>
            <a:r>
              <a:rPr lang="pt-BR" sz="3200" dirty="0" smtClean="0"/>
              <a:t>Melhora a qualidade das consultas </a:t>
            </a:r>
          </a:p>
          <a:p>
            <a:r>
              <a:rPr lang="pt-BR" sz="3200" dirty="0" smtClean="0"/>
              <a:t>Agenda compartilhada entre médico-enfermeira-odontóloga</a:t>
            </a:r>
          </a:p>
          <a:p>
            <a:r>
              <a:rPr lang="pt-BR" sz="3200" dirty="0" smtClean="0"/>
              <a:t>Ampliação nas </a:t>
            </a:r>
            <a:r>
              <a:rPr lang="pt-BR" sz="3200" dirty="0"/>
              <a:t>orientações usuários Diabéticos e hipertensos</a:t>
            </a:r>
            <a:endParaRPr lang="pt-BR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a comunidade</a:t>
            </a:r>
          </a:p>
          <a:p>
            <a:pPr algn="just"/>
            <a:r>
              <a:rPr lang="pt-BR" sz="3200" dirty="0" smtClean="0"/>
              <a:t>Melhora no relacionamento com a equipe</a:t>
            </a:r>
          </a:p>
          <a:p>
            <a:pPr algn="just"/>
            <a:r>
              <a:rPr lang="pt-BR" sz="3200" dirty="0" smtClean="0"/>
              <a:t>Melhora no acolhimento</a:t>
            </a:r>
          </a:p>
          <a:p>
            <a:pPr algn="just"/>
            <a:r>
              <a:rPr lang="pt-BR" sz="3200" dirty="0" smtClean="0"/>
              <a:t>Satisfação no atendimento</a:t>
            </a:r>
          </a:p>
          <a:p>
            <a:pPr algn="just"/>
            <a:r>
              <a:rPr lang="pt-BR" sz="3200" dirty="0" smtClean="0"/>
              <a:t>Conhecimento da rotina da UBS e serviços oferecidos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42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Incorporação da intervenção à rotina do serviço</a:t>
            </a:r>
          </a:p>
          <a:p>
            <a:pPr algn="just"/>
            <a:r>
              <a:rPr lang="pt-BR" sz="3200" dirty="0" smtClean="0"/>
              <a:t>Já incorporado</a:t>
            </a:r>
          </a:p>
          <a:p>
            <a:pPr algn="just"/>
            <a:r>
              <a:rPr lang="pt-BR" sz="3200" dirty="0" smtClean="0"/>
              <a:t>Ampliar as orientações à comunidade</a:t>
            </a:r>
          </a:p>
          <a:p>
            <a:pPr algn="just"/>
            <a:r>
              <a:rPr lang="pt-BR" sz="3200" dirty="0" smtClean="0"/>
              <a:t>Envolver a gestão na solução dos problemas</a:t>
            </a:r>
          </a:p>
          <a:p>
            <a:pPr algn="just"/>
            <a:r>
              <a:rPr lang="pt-BR" sz="3200" dirty="0" smtClean="0"/>
              <a:t>Melhorar o relacionamento entre as coordenações da ESF e odontologia</a:t>
            </a:r>
          </a:p>
          <a:p>
            <a:pPr>
              <a:buFont typeface="Arial" charset="0"/>
              <a:buNone/>
            </a:pPr>
            <a:endParaRPr lang="pt-B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284"/>
          </a:xfrm>
        </p:spPr>
        <p:txBody>
          <a:bodyPr/>
          <a:lstStyle/>
          <a:p>
            <a:pPr algn="just"/>
            <a:r>
              <a:rPr lang="pt-BR" sz="3200" dirty="0" smtClean="0"/>
              <a:t>Superação das expectativas</a:t>
            </a:r>
          </a:p>
          <a:p>
            <a:pPr algn="just"/>
            <a:r>
              <a:rPr lang="pt-BR" sz="3200" dirty="0" smtClean="0"/>
              <a:t>Realização de um desejo profissional</a:t>
            </a:r>
          </a:p>
          <a:p>
            <a:pPr algn="just"/>
            <a:r>
              <a:rPr lang="pt-BR" sz="3200" dirty="0" smtClean="0"/>
              <a:t>Aprimoramento da prática profissional</a:t>
            </a:r>
          </a:p>
          <a:p>
            <a:pPr algn="just"/>
            <a:r>
              <a:rPr lang="pt-BR" sz="3200" dirty="0" smtClean="0"/>
              <a:t>Conhecimentos renovados e ampliados</a:t>
            </a:r>
          </a:p>
          <a:p>
            <a:pPr algn="just"/>
            <a:r>
              <a:rPr lang="pt-BR" sz="3200" dirty="0" smtClean="0"/>
              <a:t>Dificuldades - Estímulo para continuar</a:t>
            </a:r>
          </a:p>
          <a:p>
            <a:pPr algn="just"/>
            <a:r>
              <a:rPr lang="pt-BR" sz="3200" dirty="0" smtClean="0"/>
              <a:t>Construção de TCC por etapas, à partir da vivência</a:t>
            </a:r>
          </a:p>
        </p:txBody>
      </p:sp>
      <p:sp>
        <p:nvSpPr>
          <p:cNvPr id="9216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01080" cy="158272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1"/>
                </a:solidFill>
                <a:effectLst/>
              </a:rPr>
              <a:t>Reflexão crítica sobre meu processo pessoal de aprendizagem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a geziane\Downloads\10999_690922821018782_569278175099601911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9004" y="695671"/>
            <a:ext cx="6549380" cy="5821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9824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RARYSSON\Ahrx2e6BS2a-F37oTaoji9qgIu5HD8y7Hoq7tEJBCgS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47260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dirty="0" smtClean="0"/>
              <a:t>Caracterização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da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UBS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Sayonara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Maria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Dantas</a:t>
            </a:r>
          </a:p>
          <a:p>
            <a:pPr algn="just"/>
            <a:r>
              <a:rPr lang="pt-BR" sz="2800" dirty="0" smtClean="0"/>
              <a:t>Situada na zona urbana, periferia </a:t>
            </a:r>
            <a:r>
              <a:rPr lang="pt-BR" sz="2800" dirty="0"/>
              <a:t>da zona leste do município de Boa </a:t>
            </a:r>
            <a:r>
              <a:rPr lang="pt-BR" sz="2800" dirty="0" smtClean="0"/>
              <a:t>Vista</a:t>
            </a:r>
          </a:p>
          <a:p>
            <a:pPr algn="just"/>
            <a:r>
              <a:rPr lang="pt-BR" sz="2800" dirty="0" smtClean="0"/>
              <a:t>UBS estruturada</a:t>
            </a:r>
          </a:p>
          <a:p>
            <a:pPr algn="just"/>
            <a:r>
              <a:rPr lang="pt-BR" sz="2800" dirty="0" smtClean="0"/>
              <a:t>Possui equipe completa(uma  equipe)</a:t>
            </a:r>
          </a:p>
          <a:p>
            <a:pPr algn="just"/>
            <a:r>
              <a:rPr lang="pt-BR" sz="2800" dirty="0" smtClean="0"/>
              <a:t>Possui equipe de SB</a:t>
            </a:r>
          </a:p>
          <a:p>
            <a:pPr algn="just"/>
            <a:r>
              <a:rPr lang="pt-BR" sz="2800" dirty="0" smtClean="0"/>
              <a:t>População cadastrada: 4.000 habitantes</a:t>
            </a:r>
          </a:p>
          <a:p>
            <a:pPr algn="just"/>
            <a:r>
              <a:rPr lang="pt-BR" sz="2800" dirty="0" smtClean="0"/>
              <a:t>População-alvo da intervenção:</a:t>
            </a:r>
            <a:r>
              <a:rPr lang="pt-BR" sz="2800" dirty="0"/>
              <a:t>9,7%</a:t>
            </a:r>
            <a:endParaRPr lang="pt-BR" sz="2800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RARYSSON\AlVVjfAZDyzINAHpl-aUn28wybMOmwLER65bNCQY0M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824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UARIO\Desktop\RARYSSON\AhGi6gaVT6e4_9xz1f9xXadxfLERP7S7bW4WLXvwhxc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410445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UARIO\Desktop\RARYSSON\Ar9gSWk22jBJZ2b_RNKkok07EVofd4T9RCR0oXYNrpz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44" y="3429000"/>
            <a:ext cx="4211960" cy="315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dirty="0" smtClean="0"/>
              <a:t>Situação da UBS antes da intervenção</a:t>
            </a:r>
          </a:p>
          <a:p>
            <a:pPr>
              <a:buFont typeface="Arial" charset="0"/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algn="just"/>
            <a:r>
              <a:rPr lang="pt-BR" sz="2800" dirty="0" smtClean="0"/>
              <a:t>Equipe nova – início em 2013</a:t>
            </a:r>
          </a:p>
          <a:p>
            <a:pPr algn="just"/>
            <a:r>
              <a:rPr lang="pt-BR" sz="2800" dirty="0" smtClean="0"/>
              <a:t>Registros desatualizados e desorganizados</a:t>
            </a:r>
          </a:p>
          <a:p>
            <a:pPr algn="just"/>
            <a:r>
              <a:rPr lang="pt-BR" sz="2800" dirty="0" smtClean="0"/>
              <a:t>Poucas informações nos prontuários</a:t>
            </a:r>
          </a:p>
          <a:p>
            <a:pPr algn="just"/>
            <a:r>
              <a:rPr lang="pt-BR" sz="2800" dirty="0"/>
              <a:t>Ausência de registro de acompanhamento dos </a:t>
            </a:r>
            <a:r>
              <a:rPr lang="pt-BR" sz="2800" dirty="0" smtClean="0"/>
              <a:t>usuários  </a:t>
            </a:r>
            <a:r>
              <a:rPr lang="pt-BR" sz="2800" dirty="0"/>
              <a:t>diabéticos e hipertensos</a:t>
            </a:r>
          </a:p>
          <a:p>
            <a:pPr algn="just"/>
            <a:r>
              <a:rPr lang="pt-BR" sz="2800" dirty="0"/>
              <a:t> Agendamento por ordem de chegada –muito tempo de espera</a:t>
            </a:r>
          </a:p>
          <a:p>
            <a:pPr algn="just"/>
            <a:r>
              <a:rPr lang="pt-BR" sz="2800" dirty="0"/>
              <a:t>Ausência de atendimento </a:t>
            </a:r>
            <a:r>
              <a:rPr lang="pt-BR" sz="2800" dirty="0" smtClean="0"/>
              <a:t>odontológico ao usuários hipertensos e diabéticos. 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09537" indent="0">
              <a:buNone/>
            </a:pPr>
            <a:endParaRPr lang="pt-BR" dirty="0" smtClean="0"/>
          </a:p>
          <a:p>
            <a:pPr algn="just"/>
            <a:r>
              <a:rPr lang="pt-BR" sz="2800" dirty="0" smtClean="0"/>
              <a:t>Melhorar a atenção e os registros dos usuários diabéticos </a:t>
            </a:r>
            <a:r>
              <a:rPr lang="pt-BR" sz="2800" dirty="0"/>
              <a:t>e hipertensos </a:t>
            </a:r>
            <a:r>
              <a:rPr lang="pt-BR" sz="2800" dirty="0" smtClean="0"/>
              <a:t> de uma unidade básica de saúde do Município de Boa Vista -RR.</a:t>
            </a:r>
          </a:p>
          <a:p>
            <a:endParaRPr lang="pt-BR" dirty="0" smtClean="0"/>
          </a:p>
        </p:txBody>
      </p:sp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Objetivo geral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008111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defRPr/>
            </a:pPr>
            <a:r>
              <a:rPr lang="pt-BR" sz="4400" dirty="0">
                <a:solidFill>
                  <a:schemeClr val="bg2">
                    <a:lumMod val="25000"/>
                  </a:schemeClr>
                </a:solidFill>
              </a:rPr>
              <a:t>Objetivos específicos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8136904" cy="3672408"/>
          </a:xfrm>
        </p:spPr>
        <p:txBody>
          <a:bodyPr/>
          <a:lstStyle/>
          <a:p>
            <a:pPr marL="457200" lvl="0" indent="-457200" algn="just">
              <a:buClr>
                <a:schemeClr val="bg2">
                  <a:lumMod val="50000"/>
                </a:schemeClr>
              </a:buClr>
              <a:buFont typeface="Lucida Sans Unicode" panose="020B0602030504020204" pitchFamily="34" charset="0"/>
              <a:buChar char="▶"/>
            </a:pPr>
            <a:r>
              <a:rPr lang="pt-BR" sz="2800" dirty="0" smtClean="0">
                <a:solidFill>
                  <a:schemeClr val="tx1"/>
                </a:solidFill>
              </a:rPr>
              <a:t>Ampliar a cobertura a hipertensos e/ou diabéticos.</a:t>
            </a:r>
          </a:p>
          <a:p>
            <a:pPr marL="457200" lvl="0" indent="-457200" algn="just">
              <a:buFont typeface="Lucida Sans Unicode" panose="020B0602030504020204" pitchFamily="34" charset="0"/>
              <a:buChar char="▶"/>
            </a:pPr>
            <a:r>
              <a:rPr lang="pt-BR" sz="2800" dirty="0" smtClean="0">
                <a:solidFill>
                  <a:schemeClr val="tx1"/>
                </a:solidFill>
              </a:rPr>
              <a:t>Melhorar </a:t>
            </a:r>
            <a:r>
              <a:rPr lang="pt-BR" sz="2800" dirty="0">
                <a:solidFill>
                  <a:schemeClr val="tx1"/>
                </a:solidFill>
              </a:rPr>
              <a:t>a qualidade da atenção a hipertensos e/ou diabéticos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Lucida Sans Unicode" panose="020B0602030504020204" pitchFamily="34" charset="0"/>
              <a:buChar char="▶"/>
            </a:pPr>
            <a:r>
              <a:rPr lang="pt-BR" sz="2800" dirty="0" smtClean="0">
                <a:solidFill>
                  <a:schemeClr val="tx1"/>
                </a:solidFill>
              </a:rPr>
              <a:t>Melhorar </a:t>
            </a:r>
            <a:r>
              <a:rPr lang="pt-BR" sz="2800" dirty="0">
                <a:solidFill>
                  <a:schemeClr val="tx1"/>
                </a:solidFill>
              </a:rPr>
              <a:t>a adesão de hipertensos e/ou diabéticos ao programa.</a:t>
            </a:r>
          </a:p>
          <a:p>
            <a:pPr lvl="0"/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764704"/>
            <a:ext cx="8206680" cy="3456384"/>
          </a:xfrm>
        </p:spPr>
        <p:txBody>
          <a:bodyPr/>
          <a:lstStyle/>
          <a:p>
            <a:pPr marL="457200" lvl="0" indent="-457200" algn="just">
              <a:buFont typeface="Lucida Sans Unicode" panose="020B0602030504020204" pitchFamily="34" charset="0"/>
              <a:buChar char="▶"/>
            </a:pPr>
            <a:r>
              <a:rPr lang="pt-BR" sz="2800" dirty="0">
                <a:solidFill>
                  <a:schemeClr val="tx1"/>
                </a:solidFill>
              </a:rPr>
              <a:t>Melhorar o registro das informações.</a:t>
            </a:r>
          </a:p>
          <a:p>
            <a:pPr marL="457200" lvl="0" indent="-457200" algn="just">
              <a:buFont typeface="Lucida Sans Unicode" panose="020B0602030504020204" pitchFamily="34" charset="0"/>
              <a:buChar char="▶"/>
            </a:pPr>
            <a:r>
              <a:rPr lang="pt-BR" sz="2800" dirty="0">
                <a:solidFill>
                  <a:schemeClr val="tx1"/>
                </a:solidFill>
              </a:rPr>
              <a:t>Mapear hipertensos e diabéticos de risco para doença cardiovascular.</a:t>
            </a:r>
          </a:p>
          <a:p>
            <a:pPr marL="457200" indent="-457200" algn="just">
              <a:buFont typeface="Lucida Sans Unicode" panose="020B0602030504020204" pitchFamily="34" charset="0"/>
              <a:buChar char="▶"/>
            </a:pPr>
            <a:r>
              <a:rPr lang="pt-BR" sz="2800" dirty="0">
                <a:solidFill>
                  <a:schemeClr val="tx1"/>
                </a:solidFill>
              </a:rPr>
              <a:t>Promover a saúde de hipertensos e diabéticos</a:t>
            </a:r>
          </a:p>
          <a:p>
            <a:endParaRPr lang="pt-BR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3518</TotalTime>
  <Words>1174</Words>
  <Application>Microsoft Office PowerPoint</Application>
  <PresentationFormat>Apresentação na tela (4:3)</PresentationFormat>
  <Paragraphs>181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Concurso</vt:lpstr>
      <vt:lpstr>  UFPEL – UNIVERSIDADE FEDERAL DE PELOTAS - RS DEPARTAMENTO DE MEDICINA SOCIAL CURSO DE ESPECIALIZAÇÃO EM SAÚDE DA  FAMÍLIA Modalidade à distância 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Objetivo geral</vt:lpstr>
      <vt:lpstr>Objetivos específicos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Apresentação do PowerPoint</vt:lpstr>
      <vt:lpstr>Reflexão crítica sobre meu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PRÉ-NATAL E PUERPERAL NA ESF GUARÁ, PORTEIRINHA/MG.</dc:title>
  <dc:creator>Fabíola</dc:creator>
  <cp:lastModifiedBy>geiza</cp:lastModifiedBy>
  <cp:revision>61</cp:revision>
  <dcterms:created xsi:type="dcterms:W3CDTF">2014-03-21T13:04:05Z</dcterms:created>
  <dcterms:modified xsi:type="dcterms:W3CDTF">2015-06-18T13:35:38Z</dcterms:modified>
</cp:coreProperties>
</file>