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329" r:id="rId4"/>
    <p:sldId id="326" r:id="rId5"/>
    <p:sldId id="327" r:id="rId6"/>
    <p:sldId id="328" r:id="rId7"/>
    <p:sldId id="263" r:id="rId8"/>
    <p:sldId id="259" r:id="rId9"/>
    <p:sldId id="261" r:id="rId10"/>
    <p:sldId id="330" r:id="rId11"/>
    <p:sldId id="324" r:id="rId12"/>
    <p:sldId id="331" r:id="rId13"/>
    <p:sldId id="303" r:id="rId14"/>
    <p:sldId id="332" r:id="rId15"/>
    <p:sldId id="334" r:id="rId16"/>
    <p:sldId id="337" r:id="rId17"/>
    <p:sldId id="321" r:id="rId18"/>
    <p:sldId id="336" r:id="rId19"/>
    <p:sldId id="310" r:id="rId20"/>
    <p:sldId id="309" r:id="rId21"/>
    <p:sldId id="338" r:id="rId22"/>
    <p:sldId id="311" r:id="rId23"/>
    <p:sldId id="314" r:id="rId24"/>
    <p:sldId id="316" r:id="rId25"/>
    <p:sldId id="32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65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zelda\Desktop\Planilha%20Gizelda%2010%20feverei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uglas\AppData\Local\Temp\Planilha%20Gizelda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Final.xlsx]Indicadores'!$C$37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dLbls>
            <c:showVal val="1"/>
          </c:dLbls>
          <c:cat>
            <c:strRef>
              <c:f>'[Planilha Gizelda Final.xlsx]Indicadores'!$D$36:$G$36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Final.xlsx]Indicadores'!$D$37:$G$37</c:f>
              <c:numCache>
                <c:formatCode>0.0%</c:formatCode>
                <c:ptCount val="4"/>
                <c:pt idx="0">
                  <c:v>0</c:v>
                </c:pt>
                <c:pt idx="1">
                  <c:v>7.4074074074074129E-3</c:v>
                </c:pt>
                <c:pt idx="2">
                  <c:v>1.4285714285714299E-2</c:v>
                </c:pt>
                <c:pt idx="3">
                  <c:v>1.1406844106463915E-2</c:v>
                </c:pt>
              </c:numCache>
            </c:numRef>
          </c:val>
        </c:ser>
        <c:axId val="79431936"/>
        <c:axId val="79441920"/>
      </c:barChart>
      <c:catAx>
        <c:axId val="79431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41920"/>
        <c:crosses val="autoZero"/>
        <c:auto val="1"/>
        <c:lblAlgn val="ctr"/>
        <c:lblOffset val="100"/>
      </c:catAx>
      <c:valAx>
        <c:axId val="794419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3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Final.xlsx]Indicadores'!$C$126</c:f>
              <c:strCache>
                <c:ptCount val="1"/>
                <c:pt idx="0">
                  <c:v>Proporção de crianças com avaliação de risco para saúde bucal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Final.xlsx]Indicadores'!$D$125:$G$125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Final.xlsx]Indicadores'!$D$126:$G$126</c:f>
              <c:numCache>
                <c:formatCode>0.0%</c:formatCode>
                <c:ptCount val="4"/>
                <c:pt idx="0">
                  <c:v>0.62295081967213495</c:v>
                </c:pt>
                <c:pt idx="1">
                  <c:v>0.85925925925925961</c:v>
                </c:pt>
                <c:pt idx="2">
                  <c:v>0.8333333333333337</c:v>
                </c:pt>
                <c:pt idx="3">
                  <c:v>0.82889733840304503</c:v>
                </c:pt>
              </c:numCache>
            </c:numRef>
          </c:val>
        </c:ser>
        <c:axId val="80960512"/>
        <c:axId val="80970496"/>
      </c:barChart>
      <c:catAx>
        <c:axId val="80960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70496"/>
        <c:crosses val="autoZero"/>
        <c:auto val="1"/>
        <c:lblAlgn val="ctr"/>
        <c:lblOffset val="100"/>
      </c:catAx>
      <c:valAx>
        <c:axId val="8097049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60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1811023622047247"/>
          <c:y val="0"/>
        </c:manualLayout>
      </c:layout>
      <c:spPr>
        <a:noFill/>
        <a:ln w="25400">
          <a:noFill/>
        </a:ln>
      </c:spPr>
      <c:txPr>
        <a:bodyPr/>
        <a:lstStyle/>
        <a:p>
          <a:pPr algn="ctr"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Final.xlsx]Indicadores'!$C$106</c:f>
              <c:strCache>
                <c:ptCount val="1"/>
                <c:pt idx="0">
                  <c:v>Proporção de crianças com famílias avaliadas quanto à situação de risco e vulnerabilidade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Final.xlsx]Indicadores'!$D$105:$G$105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Final.xlsx]Indicadores'!$D$106:$G$106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0.95714285714285763</c:v>
                </c:pt>
                <c:pt idx="3">
                  <c:v>0.94296577946768068</c:v>
                </c:pt>
              </c:numCache>
            </c:numRef>
          </c:val>
        </c:ser>
        <c:axId val="81343232"/>
        <c:axId val="81344768"/>
      </c:barChart>
      <c:catAx>
        <c:axId val="81343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1344768"/>
        <c:crosses val="autoZero"/>
        <c:auto val="1"/>
        <c:lblAlgn val="ctr"/>
        <c:lblOffset val="100"/>
      </c:catAx>
      <c:valAx>
        <c:axId val="813447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134323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1094186993219954"/>
          <c:y val="3.112399275897450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Final.xlsx]Indicadores'!$C$112</c:f>
              <c:strCache>
                <c:ptCount val="1"/>
                <c:pt idx="0">
                  <c:v>Proporção de crianças cujas famílias receberam ações de promoção da saúde e prevenção de doenças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Final.xlsx]Indicadores'!$D$112:$G$112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0.95714285714285763</c:v>
                </c:pt>
                <c:pt idx="3">
                  <c:v>0.94296577946768068</c:v>
                </c:pt>
              </c:numCache>
            </c:numRef>
          </c:val>
        </c:ser>
        <c:axId val="81381248"/>
        <c:axId val="81382784"/>
      </c:barChart>
      <c:catAx>
        <c:axId val="81381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1382784"/>
        <c:crosses val="autoZero"/>
        <c:auto val="1"/>
        <c:lblAlgn val="ctr"/>
        <c:lblOffset val="100"/>
      </c:catAx>
      <c:valAx>
        <c:axId val="813827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13812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b="1"/>
              <a:t>Proporção de crianças com déficit de peso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54051287002544"/>
          <c:y val="0.15536404062010492"/>
          <c:w val="0.8461827814241345"/>
          <c:h val="0.70738013578562076"/>
        </c:manualLayout>
      </c:layout>
      <c:barChart>
        <c:barDir val="col"/>
        <c:grouping val="clustered"/>
        <c:ser>
          <c:idx val="0"/>
          <c:order val="0"/>
          <c:tx>
            <c:strRef>
              <c:f>'[Planilha Gizelda Final.xlsx]Indicadores'!$C$31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Final.xlsx]Indicadores'!$D$31:$G$31</c:f>
              <c:numCache>
                <c:formatCode>0.0%</c:formatCode>
                <c:ptCount val="4"/>
                <c:pt idx="0">
                  <c:v>4.9180327868852472E-2</c:v>
                </c:pt>
                <c:pt idx="1">
                  <c:v>6.666666666666668E-2</c:v>
                </c:pt>
                <c:pt idx="2">
                  <c:v>4.2857142857142913E-2</c:v>
                </c:pt>
                <c:pt idx="3">
                  <c:v>3.4220532319391636E-2</c:v>
                </c:pt>
              </c:numCache>
            </c:numRef>
          </c:val>
        </c:ser>
        <c:axId val="79457664"/>
        <c:axId val="79484032"/>
      </c:barChart>
      <c:catAx>
        <c:axId val="79457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84032"/>
        <c:crosses val="autoZero"/>
        <c:auto val="1"/>
        <c:lblAlgn val="ctr"/>
        <c:lblOffset val="100"/>
      </c:catAx>
      <c:valAx>
        <c:axId val="794840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576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="1"/>
              <a:t>Proporção de crianças com curva de peso descendente ou estacionária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Final.xlsx]Indicadores'!$C$42</c:f>
              <c:strCache>
                <c:ptCount val="1"/>
                <c:pt idx="0">
                  <c:v>Proporção de crianças com curva de peso descendente ou estacionária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Final.xlsx]Indicadores'!$D$42:$G$42</c:f>
              <c:numCache>
                <c:formatCode>0.0%</c:formatCode>
                <c:ptCount val="4"/>
                <c:pt idx="0">
                  <c:v>3.2786885245901641E-2</c:v>
                </c:pt>
                <c:pt idx="1">
                  <c:v>4.4444444444444502E-2</c:v>
                </c:pt>
                <c:pt idx="2">
                  <c:v>2.8571428571428591E-2</c:v>
                </c:pt>
                <c:pt idx="3">
                  <c:v>2.2813688212927802E-2</c:v>
                </c:pt>
              </c:numCache>
            </c:numRef>
          </c:val>
        </c:ser>
        <c:axId val="79790848"/>
        <c:axId val="79792384"/>
      </c:barChart>
      <c:catAx>
        <c:axId val="79790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792384"/>
        <c:crosses val="autoZero"/>
        <c:auto val="1"/>
        <c:lblAlgn val="ctr"/>
        <c:lblOffset val="100"/>
      </c:catAx>
      <c:valAx>
        <c:axId val="79792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790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crianças com avaliação de desenvolvimento neuropsicomotor em dia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0.97619047619048227</c:v>
                </c:pt>
                <c:pt idx="3">
                  <c:v>0.97718631178707227</c:v>
                </c:pt>
              </c:numCache>
            </c:numRef>
          </c:val>
        </c:ser>
        <c:axId val="79804288"/>
        <c:axId val="79805824"/>
      </c:barChart>
      <c:catAx>
        <c:axId val="79804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05824"/>
        <c:crosses val="autoZero"/>
        <c:auto val="1"/>
        <c:lblAlgn val="ctr"/>
        <c:lblOffset val="100"/>
      </c:catAx>
      <c:valAx>
        <c:axId val="798058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042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Final.xlsx]Indicadores'!$C$52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Final.xlsx]Indicadores'!$D$52:$G$52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1</c:v>
                </c:pt>
                <c:pt idx="3">
                  <c:v>0.97718631178707227</c:v>
                </c:pt>
              </c:numCache>
            </c:numRef>
          </c:val>
        </c:ser>
        <c:axId val="80121216"/>
        <c:axId val="80131200"/>
      </c:barChart>
      <c:catAx>
        <c:axId val="80121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31200"/>
        <c:crosses val="autoZero"/>
        <c:auto val="1"/>
        <c:lblAlgn val="ctr"/>
        <c:lblOffset val="100"/>
      </c:catAx>
      <c:valAx>
        <c:axId val="801312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212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Final.xlsx]Indicadores'!$C$73</c:f>
              <c:strCache>
                <c:ptCount val="1"/>
                <c:pt idx="0">
                  <c:v>Proporção de crianças entre 6 e 18 meses com suplementação de ferro</c:v>
                </c:pt>
              </c:strCache>
            </c:strRef>
          </c:tx>
          <c:spPr>
            <a:gradFill rotWithShape="0">
              <a:gsLst>
                <a:gs pos="96250">
                  <a:schemeClr val="tx2">
                    <a:lumMod val="20000"/>
                    <a:lumOff val="80000"/>
                  </a:schemeClr>
                </a:gs>
                <a:gs pos="0">
                  <a:scrgbClr r="0" g="0" b="0"/>
                </a:gs>
                <a:gs pos="0">
                  <a:schemeClr val="tx2">
                    <a:lumMod val="40000"/>
                    <a:lumOff val="6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'[Planilha Gizelda Final.xlsx]Indicadores'!$D$72:$G$72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Final.xlsx]Indicadores'!$D$73:$G$73</c:f>
              <c:numCache>
                <c:formatCode>0.0%</c:formatCode>
                <c:ptCount val="4"/>
                <c:pt idx="0">
                  <c:v>1</c:v>
                </c:pt>
                <c:pt idx="1">
                  <c:v>0.93103448275862066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0433920"/>
        <c:axId val="80435456"/>
      </c:barChart>
      <c:catAx>
        <c:axId val="80433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35456"/>
        <c:crosses val="autoZero"/>
        <c:auto val="1"/>
        <c:lblAlgn val="ctr"/>
        <c:lblOffset val="100"/>
      </c:catAx>
      <c:valAx>
        <c:axId val="804354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33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Final.xlsx]Indicadores'!$C$68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Final.xlsx]Indicadores'!$D$68:$G$68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0.97619047619048005</c:v>
                </c:pt>
                <c:pt idx="3">
                  <c:v>0.95817490494296387</c:v>
                </c:pt>
              </c:numCache>
            </c:numRef>
          </c:val>
        </c:ser>
        <c:axId val="80615680"/>
        <c:axId val="80617472"/>
      </c:barChart>
      <c:catAx>
        <c:axId val="80615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17472"/>
        <c:crosses val="autoZero"/>
        <c:auto val="1"/>
        <c:lblAlgn val="ctr"/>
        <c:lblOffset val="100"/>
      </c:catAx>
      <c:valAx>
        <c:axId val="806174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15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Final.xlsx]Indicadores'!$C$79</c:f>
              <c:strCache>
                <c:ptCount val="1"/>
                <c:pt idx="0">
                  <c:v>Proporção de crianças / familiares com orientações para prevenção de acidentes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Final.xlsx]Indicadores'!$D$79:$G$79</c:f>
              <c:numCache>
                <c:formatCode>0.0%</c:formatCode>
                <c:ptCount val="4"/>
                <c:pt idx="0">
                  <c:v>0.98360655737704916</c:v>
                </c:pt>
                <c:pt idx="1">
                  <c:v>1</c:v>
                </c:pt>
                <c:pt idx="2">
                  <c:v>0.95714285714285763</c:v>
                </c:pt>
                <c:pt idx="3">
                  <c:v>0.94296577946768068</c:v>
                </c:pt>
              </c:numCache>
            </c:numRef>
          </c:val>
        </c:ser>
        <c:axId val="78979072"/>
        <c:axId val="78980608"/>
      </c:barChart>
      <c:catAx>
        <c:axId val="78979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8980608"/>
        <c:crosses val="autoZero"/>
        <c:auto val="1"/>
        <c:lblAlgn val="ctr"/>
        <c:lblOffset val="100"/>
      </c:catAx>
      <c:valAx>
        <c:axId val="789806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89790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>
              <a:latin typeface="Calibri" pitchFamily="34" charset="0"/>
              <a:cs typeface="Calibri" pitchFamily="34" charset="0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Gizelda Final.xlsx]Indicadores'!$C$133</c:f>
              <c:strCache>
                <c:ptCount val="1"/>
                <c:pt idx="0">
                  <c:v>Proporção de crianças com orientação sobre higiene bucal e prevenção de cárie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dLbls>
            <c:showVal val="1"/>
          </c:dLbls>
          <c:cat>
            <c:strRef>
              <c:f>'[Planilha Gizelda Final.xlsx]Indicadores'!$D$132:$G$132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Gizelda Final.xlsx]Indicadores'!$D$133:$G$133</c:f>
              <c:numCache>
                <c:formatCode>0.0%</c:formatCode>
                <c:ptCount val="4"/>
                <c:pt idx="0">
                  <c:v>0.90163934426229508</c:v>
                </c:pt>
                <c:pt idx="1">
                  <c:v>0.85925925925925961</c:v>
                </c:pt>
                <c:pt idx="2">
                  <c:v>0.8333333333333337</c:v>
                </c:pt>
                <c:pt idx="3">
                  <c:v>0.82889733840304503</c:v>
                </c:pt>
              </c:numCache>
            </c:numRef>
          </c:val>
        </c:ser>
        <c:axId val="79796864"/>
        <c:axId val="80446976"/>
      </c:barChart>
      <c:catAx>
        <c:axId val="79796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46976"/>
        <c:crosses val="autoZero"/>
        <c:auto val="1"/>
        <c:lblAlgn val="ctr"/>
        <c:lblOffset val="100"/>
      </c:catAx>
      <c:valAx>
        <c:axId val="804469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7968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2CF8-3971-4B3D-AE56-C2ED19986E5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B72-5C6D-4E42-8BEA-E82E431C3A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6837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3C27-11C2-4D26-8D8D-CFF5F12B28E7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2AF9B-5C07-4295-B875-BF28F6C164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69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13727D-DB08-4715-A071-FDB1DEBCF3C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FBB55C-1F6C-4717-9769-77AEE56C4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6336704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UNIVERSIDADE ABERTA DO SUS - UNASUS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UNIVERSIDADE FEDERAL DE PELOTAS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ESPECIALIZAÇÃO EM SAÚDE DA FAMÍLIA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REORGANIZAÇÃO DAS AÇÕES DE SAÚDE DAS CRIANÇAS DE 0 A 72 MESES NA UNIDADE BÁSICA DE SAÚDE FORMIGUEIRO, EM BATALHA,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AUTORA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MARIA GIZELDA GOMES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LAGES</a:t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DOUGLAS SCHNEIDER FILHO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2014</a:t>
            </a:r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64388" cy="4800600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1447800"/>
            <a:ext cx="7632848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Participaram das atividades todas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263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crianças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área;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crianças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cadastradas pelas ACS em suas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microáreas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atuação.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Os profissionais foram capacitados para atuarem no Projeto;</a:t>
            </a:r>
          </a:p>
          <a:p>
            <a:pPr lvl="0" algn="just"/>
            <a:r>
              <a:rPr lang="pt-BR" sz="2400" dirty="0">
                <a:latin typeface="Arial" pitchFamily="34" charset="0"/>
                <a:cs typeface="Arial" pitchFamily="34" charset="0"/>
              </a:rPr>
              <a:t>Foram realizadas atividades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coletivas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grupos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Escolas e outros espaços da comunidade;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atendimentos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procedimentos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previstos foram realizados na UBS e em outros espaços da comunidade;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Foram efetuados registros em 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espelho;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dados foram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digitados em Planilha de Coleta de Dados.</a:t>
            </a:r>
          </a:p>
        </p:txBody>
      </p:sp>
    </p:spTree>
    <p:extLst>
      <p:ext uri="{BB962C8B-B14F-4D97-AF65-F5344CB8AC3E}">
        <p14:creationId xmlns="" xmlns:p14="http://schemas.microsoft.com/office/powerpoint/2010/main" val="354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 algn="ctr">
              <a:buNone/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cs typeface="Arial" pitchFamily="34" charset="0"/>
              </a:rPr>
              <a:t>A!!!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3121025" cy="224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20486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975" y="0"/>
            <a:ext cx="3121025" cy="224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1136" y="2204864"/>
            <a:ext cx="3217714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4516438"/>
            <a:ext cx="292764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1135" y="4516438"/>
            <a:ext cx="319303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C:\Users\Gizelda\Desktop\projeto ufpel PROVAB\Nova pasta (2)\20130529_1606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7581" y="2204865"/>
            <a:ext cx="3035150" cy="2311573"/>
          </a:xfrm>
          <a:prstGeom prst="rect">
            <a:avLst/>
          </a:prstGeom>
          <a:noFill/>
        </p:spPr>
      </p:pic>
      <p:pic>
        <p:nvPicPr>
          <p:cNvPr id="1037" name="Picture 13" descr="C:\Users\Gizelda\Desktop\projeto ufpel PROVAB\Nova pasta (2)\20130611_1003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8170" y="4516438"/>
            <a:ext cx="3035829" cy="234156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1135" y="0"/>
            <a:ext cx="321771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5412504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928670"/>
            <a:ext cx="6500858" cy="3071834"/>
          </a:xfrm>
        </p:spPr>
        <p:txBody>
          <a:bodyPr>
            <a:normAutofit fontScale="32500" lnSpcReduction="20000"/>
          </a:bodyPr>
          <a:lstStyle/>
          <a:p>
            <a:pPr indent="360000"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Meta 1.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 Ampliar a cobertura da puericultura de crianças de 0 a 72 meses residentes na área de abrangência da UBS para 75%;</a:t>
            </a:r>
          </a:p>
          <a:p>
            <a:pPr algn="just"/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Meta 2.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 Captar 100% das crianças de 0 a 72 meses residentes na área de abrangência da UBS que não fazem puericultura nem na UBS nem em outro serviço;</a:t>
            </a:r>
          </a:p>
          <a:p>
            <a:pPr algn="just"/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Meta 3.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 Realizar a primeira consulta nos primeiros 15 dias de vida para 100% das crianças nascidas no período do Projeto, residentes na área de abrangência da UBS.</a:t>
            </a:r>
          </a:p>
          <a:p>
            <a:pPr algn="just"/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29520" y="1737358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7224" y="142852"/>
            <a:ext cx="8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1: Ampliar a cobertura da puericultura.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000100" y="4286256"/>
            <a:ext cx="6357982" cy="25717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4.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Fazer busca ativa de 100% das crianças de 0 a 72 meses cadastradas no Programa que faltam às consultas.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5.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Manter 70% das crianças de 0 a 72 meses cadastradas no Programa com atendimento em dia de acordo com o Protocolo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00100" y="4214818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2: Melhorar a adesão à puericultura.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429520" y="5094944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928670"/>
            <a:ext cx="6028152" cy="2786082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6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Capacitar 100% dos profissionais para as ações previstas nos Protocolos do Ministério da Saúde;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7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Monitorar o crescimento de 100% das crianças entre 0 e 72 meses cadastradas no Programa;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15206" y="142873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7224" y="142852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3: Melhorar a qualidade do atendimento à criança.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5412504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556556446"/>
              </p:ext>
            </p:extLst>
          </p:nvPr>
        </p:nvGraphicFramePr>
        <p:xfrm>
          <a:off x="5220072" y="1628800"/>
          <a:ext cx="376236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888806930"/>
              </p:ext>
            </p:extLst>
          </p:nvPr>
        </p:nvGraphicFramePr>
        <p:xfrm>
          <a:off x="1115616" y="1628800"/>
          <a:ext cx="392909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88596748"/>
              </p:ext>
            </p:extLst>
          </p:nvPr>
        </p:nvGraphicFramePr>
        <p:xfrm>
          <a:off x="1115616" y="4149081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3635117580"/>
              </p:ext>
            </p:extLst>
          </p:nvPr>
        </p:nvGraphicFramePr>
        <p:xfrm>
          <a:off x="5220072" y="4149080"/>
          <a:ext cx="370964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1115616" y="262389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latin typeface="Arial" pitchFamily="34" charset="0"/>
                <a:cs typeface="Arial" pitchFamily="34" charset="0"/>
              </a:rPr>
              <a:t>Meta 8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. Monitorar o desenvolvimento de 100% das crianças entre 0 e 72 meses cadastradas no Programa.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15206" y="18864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08720"/>
            <a:ext cx="3240360" cy="1944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8800" b="1" dirty="0">
                <a:latin typeface="Arial" pitchFamily="34" charset="0"/>
                <a:cs typeface="Arial" pitchFamily="34" charset="0"/>
              </a:rPr>
              <a:t>Meta 9. </a:t>
            </a:r>
            <a:r>
              <a:rPr lang="pt-BR" sz="8800" dirty="0">
                <a:latin typeface="Arial" pitchFamily="34" charset="0"/>
                <a:cs typeface="Arial" pitchFamily="34" charset="0"/>
              </a:rPr>
              <a:t>Manter com esquema vacinal em dia 100% das crianças entre 0 e 72 meses cadastradas no Programa</a:t>
            </a:r>
          </a:p>
          <a:p>
            <a:pPr marL="0" algn="just"/>
            <a:endParaRPr lang="pt-BR" sz="8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302639185"/>
              </p:ext>
            </p:extLst>
          </p:nvPr>
        </p:nvGraphicFramePr>
        <p:xfrm>
          <a:off x="4572000" y="764704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2623628525"/>
              </p:ext>
            </p:extLst>
          </p:nvPr>
        </p:nvGraphicFramePr>
        <p:xfrm>
          <a:off x="4572000" y="3933056"/>
          <a:ext cx="39704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1115616" y="4221088"/>
            <a:ext cx="31683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Meta 10.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suplementação de ferro em 100% das crianças entre 6 a 18 meses cadastradas no Programa.</a:t>
            </a:r>
          </a:p>
        </p:txBody>
      </p:sp>
    </p:spTree>
    <p:extLst>
      <p:ext uri="{BB962C8B-B14F-4D97-AF65-F5344CB8AC3E}">
        <p14:creationId xmlns="" xmlns:p14="http://schemas.microsoft.com/office/powerpoint/2010/main" val="23691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08720"/>
            <a:ext cx="4680520" cy="5400600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11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. Realizar triagem auditiva em 100% das crianças entre 0 e 72 meses cadastradas no Programa.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endParaRPr lang="pt-BR" sz="2200" b="1" dirty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12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Realizar teste do pezinho em 100% das crianças até o 7º dia de vida.</a:t>
            </a:r>
          </a:p>
          <a:p>
            <a:pPr algn="just">
              <a:buNone/>
            </a:pPr>
            <a:endParaRPr lang="pt-BR" sz="1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4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0231" y="1484784"/>
            <a:ext cx="1584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não realizada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12214" y="2896525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7540" y="4653136"/>
            <a:ext cx="3782491" cy="1477328"/>
          </a:xfrm>
        </p:spPr>
        <p:txBody>
          <a:bodyPr wrap="square">
            <a:spAutoFit/>
          </a:bodyPr>
          <a:lstStyle/>
          <a:p>
            <a:pPr marL="0"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14.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Avaliar 100% das crianças de 0 a 72 meses cadastradas no Programa quanto ao risco para morbidade/mortalidade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1196752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13</a:t>
            </a:r>
            <a:r>
              <a:rPr lang="pt-BR" dirty="0">
                <a:latin typeface="Arial" pitchFamily="34" charset="0"/>
                <a:cs typeface="Arial" pitchFamily="34" charset="0"/>
              </a:rPr>
              <a:t>. Manter registro na ficha espelho de puericultura/vacinação de 100% as crianças entre 0 e 72 meses cadastradas no Programa.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296733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</a:t>
            </a:r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5: Mapear as crianças de risco </a:t>
            </a: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da </a:t>
            </a:r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área de abrangência.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43608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</a:t>
            </a:r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4: Melhorar o registro das informações.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2066556198"/>
              </p:ext>
            </p:extLst>
          </p:nvPr>
        </p:nvGraphicFramePr>
        <p:xfrm>
          <a:off x="4972211" y="4221088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84168" y="1196752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58771"/>
            <a:ext cx="3960440" cy="221424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15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Prestar orientações para prevenir acidentes na infância em 100% das consultas de puericultura das crianças cadastradas no Programa.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b="1" dirty="0" smtClean="0"/>
              <a:t> 	</a:t>
            </a:r>
          </a:p>
          <a:p>
            <a:pPr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200" dirty="0" smtClean="0"/>
          </a:p>
          <a:p>
            <a:pPr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6: Promover a saúde - prevenção de acidentes.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885099430"/>
              </p:ext>
            </p:extLst>
          </p:nvPr>
        </p:nvGraphicFramePr>
        <p:xfrm>
          <a:off x="5089748" y="1379334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58032" cy="1143000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447800"/>
            <a:ext cx="7892380" cy="5005536"/>
          </a:xfrm>
        </p:spPr>
        <p:txBody>
          <a:bodyPr>
            <a:normAutofit/>
          </a:bodyPr>
          <a:lstStyle/>
          <a:p>
            <a:pPr indent="36000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motivos que levaram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planejamento e implantação desse projeto, voltado para a saúde das crianças da Unidade Básica de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Formigueiro foram:</a:t>
            </a:r>
          </a:p>
          <a:p>
            <a:pPr indent="36000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importância dos primeiros anos de vida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desenvolvimento das potencialidades humanas;</a:t>
            </a:r>
          </a:p>
          <a:p>
            <a:pPr indent="36000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precariedade nos cuidados de saúde oferecidos às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crianças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comunidade;</a:t>
            </a:r>
          </a:p>
          <a:p>
            <a:pPr indent="36000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possibilidade de, com o Projeto, reorganizar as programações de Puericultura e qualificar o trabalho realizado pela Equipe de Saúde da Família no seu  território.</a:t>
            </a:r>
            <a:endParaRPr lang="pt-BR" sz="2400" dirty="0" smtClean="0"/>
          </a:p>
          <a:p>
            <a:pPr indent="360000" algn="just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7: Promover a saúde bucal.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2492" y="1484784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16</a:t>
            </a:r>
            <a:r>
              <a:rPr lang="pt-BR" dirty="0">
                <a:latin typeface="Arial" pitchFamily="34" charset="0"/>
                <a:cs typeface="Arial" pitchFamily="34" charset="0"/>
              </a:rPr>
              <a:t>. Orientar 100% das crianças de 12 a 72 meses cadastradas no Programa quanto a higiene bucal e prevenção da cárie dentaria.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2549824244"/>
              </p:ext>
            </p:extLst>
          </p:nvPr>
        </p:nvGraphicFramePr>
        <p:xfrm>
          <a:off x="5010125" y="1124744"/>
          <a:ext cx="398652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1022723" y="4149080"/>
            <a:ext cx="3981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17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Garantir acompanhamento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odontológico periódico a 100% 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crianças cobertas.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="" xmlns:p14="http://schemas.microsoft.com/office/powerpoint/2010/main" val="1093178848"/>
              </p:ext>
            </p:extLst>
          </p:nvPr>
        </p:nvGraphicFramePr>
        <p:xfrm>
          <a:off x="5004048" y="3645024"/>
          <a:ext cx="39828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332656"/>
            <a:ext cx="7992888" cy="8640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</a:t>
            </a:r>
            <a:r>
              <a:rPr lang="pt-BR" sz="1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8: Promover a alimentação saudável - aleitamento materno</a:t>
            </a:r>
            <a:r>
              <a:rPr lang="pt-BR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5616" y="134076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18</a:t>
            </a:r>
            <a:r>
              <a:rPr lang="pt-BR" dirty="0">
                <a:latin typeface="Arial" pitchFamily="34" charset="0"/>
                <a:cs typeface="Arial" pitchFamily="34" charset="0"/>
              </a:rPr>
              <a:t>: Promover aleitamento materno exclusivo até os 6 meses de vida para 100% das crianças cadastradas no programa.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616" y="3555013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9: Promover a alimentação saudável - alimentação complementar do lactente.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25538" y="4869160"/>
            <a:ext cx="4022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19</a:t>
            </a:r>
            <a:r>
              <a:rPr lang="pt-BR" dirty="0">
                <a:latin typeface="Arial" pitchFamily="34" charset="0"/>
                <a:cs typeface="Arial" pitchFamily="34" charset="0"/>
              </a:rPr>
              <a:t>: Orientar a alimentação complementar a 100% das crianças entre 6 e 72 meses de 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01904" y="1308795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01904" y="4759984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 de 100% nos 4 meses da intervenção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04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5412504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227687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Meta 20.</a:t>
            </a:r>
            <a:r>
              <a:rPr lang="pt-BR" dirty="0">
                <a:latin typeface="Arial" pitchFamily="34" charset="0"/>
                <a:cs typeface="Arial" pitchFamily="34" charset="0"/>
              </a:rPr>
              <a:t> Avaliar a situação de risco e vulnerabilidade das famílias das crianças entre 0 e 72 meses cadastradas no Programa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2911745888"/>
              </p:ext>
            </p:extLst>
          </p:nvPr>
        </p:nvGraphicFramePr>
        <p:xfrm>
          <a:off x="5004048" y="1700808"/>
          <a:ext cx="39604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056209" y="486916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21: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ações de promoção à saúde e prevenção de doenças com 70% das famílias das crianças entre 0 e 72 meses cadastradas no Programa.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251570523"/>
              </p:ext>
            </p:extLst>
          </p:nvPr>
        </p:nvGraphicFramePr>
        <p:xfrm>
          <a:off x="5004048" y="4221088"/>
          <a:ext cx="39746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043608" y="26064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10: Realizar ações de promoção à saúde e prevenção de doenças para as famílias das crianças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5412504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intervenção, em minha unidade básica de saúde, propiciou à ampliação da cobertura da atenção as crianças com melhoria dos registros e a qualificação da atenção com atenção através de capacitação de acordo com os Protocolos do Ministério da Saúde.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 todas as ações planejadas, a única efetivamente não realizada foi a triagem auditiva, por falta de disponibilidade de profissional. </a:t>
            </a:r>
          </a:p>
          <a:p>
            <a:pPr indent="3600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Por falta de dentista na unidade não conseguimos propiciar a todas as crianças o acompanhamento odontológico previsto no Projeto.</a:t>
            </a:r>
          </a:p>
          <a:p>
            <a:pPr indent="360000" algn="just">
              <a:buNone/>
            </a:pPr>
            <a:endParaRPr lang="pt-BR" sz="2400" dirty="0" smtClean="0"/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Arial" pitchFamily="34" charset="0"/>
                <a:cs typeface="Arial" pitchFamily="34" charset="0"/>
              </a:rPr>
              <a:t>REFLEXÃO CRÍTICA SOBRE SEU PROCESSO PESSOAL DE APRENDIZAGEM</a:t>
            </a:r>
            <a:endParaRPr lang="pt-B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5412504"/>
          </a:xfrm>
        </p:spPr>
        <p:txBody>
          <a:bodyPr>
            <a:normAutofit/>
          </a:bodyPr>
          <a:lstStyle/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curso e o PROVAB foram maravilhosos para minha prática profissional, tanto pela experiência teórica como pela prática. </a:t>
            </a:r>
          </a:p>
          <a:p>
            <a:pPr indent="36000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possibilidade de desenvolver ações e conseguir ver os resultados em tão pouco tempo foi engrandecedora para todos os profissionais que participaram e também para a comunidade.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Aprendi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curso que devemos ter muita disciplina, pois sem ela não conseguiríamos concluir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etapas previstas.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6876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OBRIGADA!!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429288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pt-BR" sz="1400" dirty="0" smtClean="0"/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1028" name="Picture 4" descr="C:\Users\Gizelda\Desktop\projeto ufpel PROVAB\Nova pasta (2)\DSCN1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840" y="1556792"/>
            <a:ext cx="6132576" cy="4599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município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Batalha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possui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26.023 habitantes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12 equipes de Saúde da Família, em 12 Unidades Básicas de Saúde. Quatro dessas Equipes atuam na zona urbana e oito atuam na zona rural. </a:t>
            </a:r>
          </a:p>
        </p:txBody>
      </p:sp>
    </p:spTree>
    <p:extLst>
      <p:ext uri="{BB962C8B-B14F-4D97-AF65-F5344CB8AC3E}">
        <p14:creationId xmlns="" xmlns:p14="http://schemas.microsoft.com/office/powerpoint/2010/main" val="12762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área de responsabilidade da ESF possui: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678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famílias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cadastradas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263 crianças de 0 a 72 meses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18 gestantes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203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portadores de HAS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portadores de 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MAPA BATALH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9070"/>
            <a:ext cx="7128792" cy="548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1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do projeto, a UBS Formigueiro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oferecia  programações de saúde organizadas para o acompanhamento da  saúde das crianças.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As crianças eram atendidas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apenas quando procuravam a Unidade.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Não havia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dados disponíveis sobre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atividades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desenvolvidas 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crianças e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mães, exceto os referentes a vacinação.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892380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447800"/>
            <a:ext cx="7820372" cy="4800600"/>
          </a:xfrm>
        </p:spPr>
        <p:txBody>
          <a:bodyPr>
            <a:normAutofit/>
          </a:bodyPr>
          <a:lstStyle/>
          <a:p>
            <a:pPr lvl="0" algn="just"/>
            <a:r>
              <a:rPr lang="pt-BR" sz="2400" dirty="0">
                <a:latin typeface="Arial" pitchFamily="34" charset="0"/>
                <a:cs typeface="Arial" pitchFamily="34" charset="0"/>
              </a:rPr>
              <a:t>Melhorar a atenção à saúde das crianças de 0 a 72 meses da área de abrangência da UBS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Formigueiro, em Batalha, Piauí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4599962" cy="48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Projeto foi estruturado para ser desenvolvido durante 16  semanas, envolvendo todas as 263 crianças de 0 a 72 meses residentes na área de responsabilidade da ESF.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atividades tiveram como base o protocolo de Saúde da Criança do Ministério da Saúde (2012).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129883" cy="2776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64388" cy="4800600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1447800"/>
            <a:ext cx="763284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Intercorrências como a perda de profissionais da Equipe e a mudança provisória da sede da UBS para o prédio da Secretaria da Saúde, de difícil acesso para muitos moradores da Área de Responsabilidade da ESF fizeram com que o planejamento fosse revisto e as ações reorganizadas para garantir a participação das crianças e mães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3225</TotalTime>
  <Words>1385</Words>
  <Application>Microsoft Office PowerPoint</Application>
  <PresentationFormat>Apresentação na tela (4:3)</PresentationFormat>
  <Paragraphs>268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Solstício</vt:lpstr>
      <vt:lpstr>             UNIVERSIDADE ABERTA DO SUS - UNASUS              UNIVERSIDADE FEDERAL DE PELOTAS              ESPECIALIZAÇÃO EM SAÚDE DA FAMÍLIA   REORGANIZAÇÃO DAS AÇÕES DE SAÚDE DAS CRIANÇAS DE 0 A 72 MESES NA UNIDADE BÁSICA DE SAÚDE FORMIGUEIRO, EM BATALHA, PI   AUTORA: MARIA GIZELDA GOMES LAGES ORIENTADOR: DOUGLAS SCHNEIDER FILHO    PELOTAS, 2014</vt:lpstr>
      <vt:lpstr>INTRODUÇÃO</vt:lpstr>
      <vt:lpstr>INTRODUÇÃO </vt:lpstr>
      <vt:lpstr>INTRODUÇÃO </vt:lpstr>
      <vt:lpstr>INTRODUÇÃO </vt:lpstr>
      <vt:lpstr>INTRODUÇÃO </vt:lpstr>
      <vt:lpstr> OBJETIVO</vt:lpstr>
      <vt:lpstr>METODOLOGIA</vt:lpstr>
      <vt:lpstr>METODOLOGIA</vt:lpstr>
      <vt:lpstr>METODOLOGIA</vt:lpstr>
      <vt:lpstr>Slide 11</vt:lpstr>
      <vt:lpstr>RESULTADOS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DISCUSSÃO</vt:lpstr>
      <vt:lpstr>REFLEXÃO CRÍTICA SOBRE SEU PROCESSO PESSOAL DE APRENDIZAGEM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INTEGRAL DIFERENCIAL CURSO: ENFERMAGEM   Ana Paula ribeiro de carvalho   Temáticas abordadas sobre o paciente ostromizado: revisão bibliográfica     TERESINA(PI) 2010</dc:title>
  <dc:creator>Ana Paula</dc:creator>
  <cp:lastModifiedBy>Gizelda</cp:lastModifiedBy>
  <cp:revision>204</cp:revision>
  <dcterms:created xsi:type="dcterms:W3CDTF">2010-11-26T21:48:49Z</dcterms:created>
  <dcterms:modified xsi:type="dcterms:W3CDTF">2014-02-25T20:53:48Z</dcterms:modified>
</cp:coreProperties>
</file>