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339" r:id="rId4"/>
    <p:sldId id="340" r:id="rId5"/>
    <p:sldId id="341" r:id="rId6"/>
    <p:sldId id="332" r:id="rId7"/>
    <p:sldId id="277" r:id="rId8"/>
    <p:sldId id="333" r:id="rId9"/>
    <p:sldId id="343" r:id="rId10"/>
    <p:sldId id="258" r:id="rId11"/>
    <p:sldId id="279" r:id="rId12"/>
    <p:sldId id="280" r:id="rId13"/>
    <p:sldId id="350" r:id="rId14"/>
    <p:sldId id="281" r:id="rId15"/>
    <p:sldId id="335" r:id="rId16"/>
    <p:sldId id="336" r:id="rId17"/>
    <p:sldId id="337" r:id="rId18"/>
    <p:sldId id="338" r:id="rId19"/>
    <p:sldId id="282" r:id="rId20"/>
    <p:sldId id="334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4" r:id="rId31"/>
    <p:sldId id="296" r:id="rId32"/>
    <p:sldId id="298" r:id="rId33"/>
    <p:sldId id="299" r:id="rId34"/>
    <p:sldId id="300" r:id="rId35"/>
    <p:sldId id="302" r:id="rId36"/>
    <p:sldId id="303" r:id="rId37"/>
    <p:sldId id="305" r:id="rId38"/>
    <p:sldId id="306" r:id="rId39"/>
    <p:sldId id="308" r:id="rId40"/>
    <p:sldId id="309" r:id="rId41"/>
    <p:sldId id="310" r:id="rId42"/>
    <p:sldId id="311" r:id="rId43"/>
    <p:sldId id="313" r:id="rId44"/>
    <p:sldId id="314" r:id="rId45"/>
    <p:sldId id="315" r:id="rId46"/>
    <p:sldId id="316" r:id="rId47"/>
    <p:sldId id="317" r:id="rId48"/>
    <p:sldId id="318" r:id="rId49"/>
    <p:sldId id="320" r:id="rId50"/>
    <p:sldId id="321" r:id="rId51"/>
    <p:sldId id="322" r:id="rId52"/>
    <p:sldId id="323" r:id="rId53"/>
    <p:sldId id="324" r:id="rId54"/>
    <p:sldId id="325" r:id="rId55"/>
    <p:sldId id="327" r:id="rId56"/>
    <p:sldId id="328" r:id="rId57"/>
    <p:sldId id="344" r:id="rId58"/>
    <p:sldId id="346" r:id="rId59"/>
    <p:sldId id="349" r:id="rId60"/>
    <p:sldId id="347" r:id="rId61"/>
    <p:sldId id="348" r:id="rId62"/>
    <p:sldId id="330" r:id="rId6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>
        <p:scale>
          <a:sx n="77" d="100"/>
          <a:sy n="77" d="100"/>
        </p:scale>
        <p:origin x="-1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enir\Desktop\atividades%20turma%205\MARIA\grafic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Plan1!$B$1:$B$4</c:f>
              <c:numCache>
                <c:formatCode>0.0%</c:formatCode>
                <c:ptCount val="4"/>
                <c:pt idx="0">
                  <c:v>0.15</c:v>
                </c:pt>
                <c:pt idx="1">
                  <c:v>0.33700000000000002</c:v>
                </c:pt>
                <c:pt idx="2">
                  <c:v>0.43</c:v>
                </c:pt>
                <c:pt idx="3">
                  <c:v>0.60599999999999998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44512"/>
        <c:axId val="124546048"/>
      </c:barChart>
      <c:catAx>
        <c:axId val="12454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546048"/>
        <c:crosses val="autoZero"/>
        <c:auto val="1"/>
        <c:lblAlgn val="ctr"/>
        <c:lblOffset val="100"/>
        <c:noMultiLvlLbl val="0"/>
      </c:catAx>
      <c:valAx>
        <c:axId val="12454604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4544512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803072"/>
        <c:axId val="50804608"/>
      </c:barChart>
      <c:catAx>
        <c:axId val="5080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804608"/>
        <c:crosses val="autoZero"/>
        <c:auto val="1"/>
        <c:lblAlgn val="ctr"/>
        <c:lblOffset val="100"/>
        <c:noMultiLvlLbl val="0"/>
      </c:catAx>
      <c:valAx>
        <c:axId val="508046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803072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829184"/>
        <c:axId val="50830720"/>
      </c:barChart>
      <c:catAx>
        <c:axId val="5082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830720"/>
        <c:crosses val="autoZero"/>
        <c:auto val="1"/>
        <c:lblAlgn val="ctr"/>
        <c:lblOffset val="100"/>
        <c:noMultiLvlLbl val="0"/>
      </c:catAx>
      <c:valAx>
        <c:axId val="5083072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829184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867584"/>
        <c:axId val="50885760"/>
      </c:barChart>
      <c:catAx>
        <c:axId val="5086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885760"/>
        <c:crosses val="autoZero"/>
        <c:auto val="1"/>
        <c:lblAlgn val="ctr"/>
        <c:lblOffset val="100"/>
        <c:noMultiLvlLbl val="0"/>
      </c:catAx>
      <c:valAx>
        <c:axId val="508857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867584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18528"/>
        <c:axId val="50920064"/>
      </c:barChart>
      <c:catAx>
        <c:axId val="5091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920064"/>
        <c:crosses val="autoZero"/>
        <c:auto val="1"/>
        <c:lblAlgn val="ctr"/>
        <c:lblOffset val="100"/>
        <c:noMultiLvlLbl val="0"/>
      </c:catAx>
      <c:valAx>
        <c:axId val="509200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918528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01984"/>
        <c:axId val="51020160"/>
      </c:barChart>
      <c:catAx>
        <c:axId val="5100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020160"/>
        <c:crosses val="autoZero"/>
        <c:auto val="1"/>
        <c:lblAlgn val="ctr"/>
        <c:lblOffset val="100"/>
        <c:noMultiLvlLbl val="0"/>
      </c:catAx>
      <c:valAx>
        <c:axId val="510201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1001984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52928"/>
        <c:axId val="51054464"/>
      </c:barChart>
      <c:catAx>
        <c:axId val="5105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054464"/>
        <c:crosses val="autoZero"/>
        <c:auto val="1"/>
        <c:lblAlgn val="ctr"/>
        <c:lblOffset val="100"/>
        <c:noMultiLvlLbl val="0"/>
      </c:catAx>
      <c:valAx>
        <c:axId val="510544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1052928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Plan7!$A$1:$A$4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Plan7!$B$1:$B$4</c:f>
              <c:numCache>
                <c:formatCode>0.0%</c:formatCode>
                <c:ptCount val="4"/>
                <c:pt idx="0">
                  <c:v>0.65700000000000003</c:v>
                </c:pt>
                <c:pt idx="1">
                  <c:v>0.72299999999999998</c:v>
                </c:pt>
                <c:pt idx="2">
                  <c:v>0.75900000000000001</c:v>
                </c:pt>
                <c:pt idx="3">
                  <c:v>0.80300000000000005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62656"/>
        <c:axId val="51064192"/>
      </c:barChart>
      <c:catAx>
        <c:axId val="5106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064192"/>
        <c:crosses val="autoZero"/>
        <c:auto val="1"/>
        <c:lblAlgn val="ctr"/>
        <c:lblOffset val="100"/>
        <c:noMultiLvlLbl val="0"/>
      </c:catAx>
      <c:valAx>
        <c:axId val="5106419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1062656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05152"/>
        <c:axId val="51184768"/>
      </c:barChart>
      <c:catAx>
        <c:axId val="5110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184768"/>
        <c:crosses val="autoZero"/>
        <c:auto val="1"/>
        <c:lblAlgn val="ctr"/>
        <c:lblOffset val="100"/>
        <c:noMultiLvlLbl val="0"/>
      </c:catAx>
      <c:valAx>
        <c:axId val="511847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1105152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Plan2!$B$1:$B$4</c:f>
              <c:numCache>
                <c:formatCode>0.0%</c:formatCode>
                <c:ptCount val="4"/>
                <c:pt idx="0">
                  <c:v>0.65500000000000003</c:v>
                </c:pt>
                <c:pt idx="1">
                  <c:v>0.69199999999999995</c:v>
                </c:pt>
                <c:pt idx="2">
                  <c:v>0.68700000000000006</c:v>
                </c:pt>
                <c:pt idx="3">
                  <c:v>0.73499999999999999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83168"/>
        <c:axId val="50184960"/>
      </c:barChart>
      <c:catAx>
        <c:axId val="5018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184960"/>
        <c:crosses val="autoZero"/>
        <c:auto val="1"/>
        <c:lblAlgn val="ctr"/>
        <c:lblOffset val="100"/>
        <c:noMultiLvlLbl val="0"/>
      </c:catAx>
      <c:valAx>
        <c:axId val="501849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183168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07136"/>
        <c:axId val="50108672"/>
      </c:barChart>
      <c:catAx>
        <c:axId val="5010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108672"/>
        <c:crosses val="autoZero"/>
        <c:auto val="1"/>
        <c:lblAlgn val="ctr"/>
        <c:lblOffset val="100"/>
        <c:noMultiLvlLbl val="0"/>
      </c:catAx>
      <c:valAx>
        <c:axId val="5010867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107136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25056"/>
        <c:axId val="50126848"/>
      </c:barChart>
      <c:catAx>
        <c:axId val="5012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126848"/>
        <c:crosses val="autoZero"/>
        <c:auto val="1"/>
        <c:lblAlgn val="ctr"/>
        <c:lblOffset val="100"/>
        <c:noMultiLvlLbl val="0"/>
      </c:catAx>
      <c:valAx>
        <c:axId val="5012684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125056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40832"/>
        <c:axId val="50042368"/>
      </c:barChart>
      <c:catAx>
        <c:axId val="50040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042368"/>
        <c:crosses val="autoZero"/>
        <c:auto val="1"/>
        <c:lblAlgn val="ctr"/>
        <c:lblOffset val="100"/>
        <c:noMultiLvlLbl val="0"/>
      </c:catAx>
      <c:valAx>
        <c:axId val="500423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040832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63232"/>
        <c:axId val="50064768"/>
      </c:barChart>
      <c:catAx>
        <c:axId val="5006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064768"/>
        <c:crosses val="autoZero"/>
        <c:auto val="1"/>
        <c:lblAlgn val="ctr"/>
        <c:lblOffset val="100"/>
        <c:noMultiLvlLbl val="0"/>
      </c:catAx>
      <c:valAx>
        <c:axId val="500647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063232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Plan4!$A$1:$A$4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Plan4!$B$1:$B$4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61088"/>
        <c:axId val="50775168"/>
      </c:barChart>
      <c:catAx>
        <c:axId val="5076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775168"/>
        <c:crosses val="autoZero"/>
        <c:auto val="1"/>
        <c:lblAlgn val="ctr"/>
        <c:lblOffset val="100"/>
        <c:noMultiLvlLbl val="0"/>
      </c:catAx>
      <c:valAx>
        <c:axId val="507751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761088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914246946830225E-2"/>
          <c:y val="1.8993738659161541E-2"/>
          <c:w val="0.92883459790663714"/>
          <c:h val="0.917627930068168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Plan5!$A$1:$A$4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Plan5!$B$1:$B$4</c:f>
              <c:numCache>
                <c:formatCode>0.0%</c:formatCode>
                <c:ptCount val="4"/>
                <c:pt idx="0">
                  <c:v>0.89700000000000002</c:v>
                </c:pt>
                <c:pt idx="1">
                  <c:v>0.89200000000000002</c:v>
                </c:pt>
                <c:pt idx="2">
                  <c:v>0.89200000000000002</c:v>
                </c:pt>
                <c:pt idx="3">
                  <c:v>0.89700000000000002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68672"/>
        <c:axId val="50670208"/>
      </c:barChart>
      <c:catAx>
        <c:axId val="5066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670208"/>
        <c:crosses val="autoZero"/>
        <c:auto val="1"/>
        <c:lblAlgn val="ctr"/>
        <c:lblOffset val="100"/>
        <c:noMultiLvlLbl val="0"/>
      </c:catAx>
      <c:valAx>
        <c:axId val="506702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668672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Plan6!$A$1:$A$4</c:f>
              <c:strCache>
                <c:ptCount val="4"/>
                <c:pt idx="0">
                  <c:v>1 Mês</c:v>
                </c:pt>
                <c:pt idx="1">
                  <c:v>2 Mês</c:v>
                </c:pt>
                <c:pt idx="2">
                  <c:v>3 Mês</c:v>
                </c:pt>
                <c:pt idx="3">
                  <c:v>4 Mês </c:v>
                </c:pt>
              </c:strCache>
            </c:strRef>
          </c:cat>
          <c:val>
            <c:numRef>
              <c:f>Plan6!$B$1:$B$4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0.98799999999999999</c:v>
                </c:pt>
                <c:pt idx="3" formatCode="0.00%">
                  <c:v>0.99099999999999999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94784"/>
        <c:axId val="50704768"/>
      </c:barChart>
      <c:catAx>
        <c:axId val="5069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704768"/>
        <c:crosses val="autoZero"/>
        <c:auto val="1"/>
        <c:lblAlgn val="ctr"/>
        <c:lblOffset val="100"/>
        <c:noMultiLvlLbl val="0"/>
      </c:catAx>
      <c:valAx>
        <c:axId val="507047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694784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22735-D294-454B-ADE4-EE93063744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CDB1ABF-5FEC-4A54-8FAA-EE7F0CE8F3D2}">
      <dgm:prSet phldrT="[Texto]"/>
      <dgm:spPr/>
      <dgm:t>
        <a:bodyPr/>
        <a:lstStyle/>
        <a:p>
          <a:r>
            <a:rPr lang="pt-BR" dirty="0" smtClean="0"/>
            <a:t>Das 193 crianças de 0 a 72 meses apenas 20 ( 14,4%) eram acompanhadas.</a:t>
          </a:r>
          <a:endParaRPr lang="pt-BR" dirty="0"/>
        </a:p>
      </dgm:t>
    </dgm:pt>
    <dgm:pt modelId="{FC93266E-096A-47D9-A5D4-6035A87EDC27}" type="parTrans" cxnId="{FF8A2C74-461F-426D-9E2C-F60FFFD09D8D}">
      <dgm:prSet/>
      <dgm:spPr/>
    </dgm:pt>
    <dgm:pt modelId="{F2287F00-00FC-44BD-876C-9BE585C855E5}" type="sibTrans" cxnId="{FF8A2C74-461F-426D-9E2C-F60FFFD09D8D}">
      <dgm:prSet/>
      <dgm:spPr/>
    </dgm:pt>
    <dgm:pt modelId="{E8AE8F7A-DAA5-494F-820E-C8724BE016FF}">
      <dgm:prSet phldrT="[Texto]"/>
      <dgm:spPr/>
      <dgm:t>
        <a:bodyPr/>
        <a:lstStyle/>
        <a:p>
          <a:r>
            <a:rPr lang="pt-BR" dirty="0" smtClean="0"/>
            <a:t>Acompanhamento das crianças até 24 meses.</a:t>
          </a:r>
          <a:endParaRPr lang="pt-BR" dirty="0"/>
        </a:p>
      </dgm:t>
    </dgm:pt>
    <dgm:pt modelId="{A47F9B46-C6F6-4E0B-B1CA-2C659DB7E0F1}" type="parTrans" cxnId="{CD342DFE-1131-4043-A85A-432538644767}">
      <dgm:prSet/>
      <dgm:spPr/>
    </dgm:pt>
    <dgm:pt modelId="{DD5CF26F-2107-464E-8D36-2FDC9E1341AE}" type="sibTrans" cxnId="{CD342DFE-1131-4043-A85A-432538644767}">
      <dgm:prSet/>
      <dgm:spPr/>
    </dgm:pt>
    <dgm:pt modelId="{4F86D8A4-47F8-4128-90D9-CFB6F681D1D8}">
      <dgm:prSet phldrT="[Texto]"/>
      <dgm:spPr/>
      <dgm:t>
        <a:bodyPr/>
        <a:lstStyle/>
        <a:p>
          <a:r>
            <a:rPr lang="pt-BR" dirty="0" smtClean="0"/>
            <a:t>Não haviam registros e o acompanhamento quanto saúde bucal, primeira consulta entre 7-14 dias, suplementação de sulfato ferroso.</a:t>
          </a:r>
          <a:endParaRPr lang="pt-BR" dirty="0"/>
        </a:p>
      </dgm:t>
    </dgm:pt>
    <dgm:pt modelId="{E7F86892-674C-4915-9604-DDC8C40A1CE6}" type="parTrans" cxnId="{3C4B163A-842C-47B5-89B2-5CEC7AE4E654}">
      <dgm:prSet/>
      <dgm:spPr/>
    </dgm:pt>
    <dgm:pt modelId="{76977652-0CA9-41F0-A56A-EAD250D14F39}" type="sibTrans" cxnId="{3C4B163A-842C-47B5-89B2-5CEC7AE4E654}">
      <dgm:prSet/>
      <dgm:spPr/>
    </dgm:pt>
    <dgm:pt modelId="{26A14857-60F0-47A2-8DD8-76F33E158EDA}" type="pres">
      <dgm:prSet presAssocID="{1B122735-D294-454B-ADE4-EE93063744E2}" presName="CompostProcess" presStyleCnt="0">
        <dgm:presLayoutVars>
          <dgm:dir/>
          <dgm:resizeHandles val="exact"/>
        </dgm:presLayoutVars>
      </dgm:prSet>
      <dgm:spPr/>
    </dgm:pt>
    <dgm:pt modelId="{49E80045-520C-4C27-821A-19626F95F3EF}" type="pres">
      <dgm:prSet presAssocID="{1B122735-D294-454B-ADE4-EE93063744E2}" presName="arrow" presStyleLbl="bgShp" presStyleIdx="0" presStyleCnt="1"/>
      <dgm:spPr/>
    </dgm:pt>
    <dgm:pt modelId="{4238DD37-C606-49F2-8052-575DD289A4EB}" type="pres">
      <dgm:prSet presAssocID="{1B122735-D294-454B-ADE4-EE93063744E2}" presName="linearProcess" presStyleCnt="0"/>
      <dgm:spPr/>
    </dgm:pt>
    <dgm:pt modelId="{CCA43EB0-57A8-4B68-A1A0-BC425E2686B8}" type="pres">
      <dgm:prSet presAssocID="{5CDB1ABF-5FEC-4A54-8FAA-EE7F0CE8F3D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AD7AE5-6094-4902-BB32-8E461D549802}" type="pres">
      <dgm:prSet presAssocID="{F2287F00-00FC-44BD-876C-9BE585C855E5}" presName="sibTrans" presStyleCnt="0"/>
      <dgm:spPr/>
    </dgm:pt>
    <dgm:pt modelId="{DE83C5AB-6C54-4FD8-A8ED-C4F963ED1155}" type="pres">
      <dgm:prSet presAssocID="{E8AE8F7A-DAA5-494F-820E-C8724BE016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CC4754-960E-4DB6-B547-117D898583D3}" type="pres">
      <dgm:prSet presAssocID="{DD5CF26F-2107-464E-8D36-2FDC9E1341AE}" presName="sibTrans" presStyleCnt="0"/>
      <dgm:spPr/>
    </dgm:pt>
    <dgm:pt modelId="{4D7FF0A2-7331-4F02-A7A4-FE9932B10572}" type="pres">
      <dgm:prSet presAssocID="{4F86D8A4-47F8-4128-90D9-CFB6F681D1D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45A085-1ACF-4632-AAC7-0155F680F46D}" type="presOf" srcId="{E8AE8F7A-DAA5-494F-820E-C8724BE016FF}" destId="{DE83C5AB-6C54-4FD8-A8ED-C4F963ED1155}" srcOrd="0" destOrd="0" presId="urn:microsoft.com/office/officeart/2005/8/layout/hProcess9"/>
    <dgm:cxn modelId="{CD342DFE-1131-4043-A85A-432538644767}" srcId="{1B122735-D294-454B-ADE4-EE93063744E2}" destId="{E8AE8F7A-DAA5-494F-820E-C8724BE016FF}" srcOrd="1" destOrd="0" parTransId="{A47F9B46-C6F6-4E0B-B1CA-2C659DB7E0F1}" sibTransId="{DD5CF26F-2107-464E-8D36-2FDC9E1341AE}"/>
    <dgm:cxn modelId="{FF8A2C74-461F-426D-9E2C-F60FFFD09D8D}" srcId="{1B122735-D294-454B-ADE4-EE93063744E2}" destId="{5CDB1ABF-5FEC-4A54-8FAA-EE7F0CE8F3D2}" srcOrd="0" destOrd="0" parTransId="{FC93266E-096A-47D9-A5D4-6035A87EDC27}" sibTransId="{F2287F00-00FC-44BD-876C-9BE585C855E5}"/>
    <dgm:cxn modelId="{3C4B163A-842C-47B5-89B2-5CEC7AE4E654}" srcId="{1B122735-D294-454B-ADE4-EE93063744E2}" destId="{4F86D8A4-47F8-4128-90D9-CFB6F681D1D8}" srcOrd="2" destOrd="0" parTransId="{E7F86892-674C-4915-9604-DDC8C40A1CE6}" sibTransId="{76977652-0CA9-41F0-A56A-EAD250D14F39}"/>
    <dgm:cxn modelId="{1A8F9CE9-E131-4E2D-A2B5-55F2576A820F}" type="presOf" srcId="{4F86D8A4-47F8-4128-90D9-CFB6F681D1D8}" destId="{4D7FF0A2-7331-4F02-A7A4-FE9932B10572}" srcOrd="0" destOrd="0" presId="urn:microsoft.com/office/officeart/2005/8/layout/hProcess9"/>
    <dgm:cxn modelId="{686DF4AE-2551-4FE4-A213-E3501492CEF5}" type="presOf" srcId="{1B122735-D294-454B-ADE4-EE93063744E2}" destId="{26A14857-60F0-47A2-8DD8-76F33E158EDA}" srcOrd="0" destOrd="0" presId="urn:microsoft.com/office/officeart/2005/8/layout/hProcess9"/>
    <dgm:cxn modelId="{A9B59EF0-3017-4873-BB81-4969A210DF00}" type="presOf" srcId="{5CDB1ABF-5FEC-4A54-8FAA-EE7F0CE8F3D2}" destId="{CCA43EB0-57A8-4B68-A1A0-BC425E2686B8}" srcOrd="0" destOrd="0" presId="urn:microsoft.com/office/officeart/2005/8/layout/hProcess9"/>
    <dgm:cxn modelId="{AE924D64-8423-4E86-8C32-AF348FD89F03}" type="presParOf" srcId="{26A14857-60F0-47A2-8DD8-76F33E158EDA}" destId="{49E80045-520C-4C27-821A-19626F95F3EF}" srcOrd="0" destOrd="0" presId="urn:microsoft.com/office/officeart/2005/8/layout/hProcess9"/>
    <dgm:cxn modelId="{D98A9110-1A5E-4ADE-9D6C-C784B0FD958F}" type="presParOf" srcId="{26A14857-60F0-47A2-8DD8-76F33E158EDA}" destId="{4238DD37-C606-49F2-8052-575DD289A4EB}" srcOrd="1" destOrd="0" presId="urn:microsoft.com/office/officeart/2005/8/layout/hProcess9"/>
    <dgm:cxn modelId="{7266843B-CE88-4248-9D25-3B3C163DCF9E}" type="presParOf" srcId="{4238DD37-C606-49F2-8052-575DD289A4EB}" destId="{CCA43EB0-57A8-4B68-A1A0-BC425E2686B8}" srcOrd="0" destOrd="0" presId="urn:microsoft.com/office/officeart/2005/8/layout/hProcess9"/>
    <dgm:cxn modelId="{6CE02835-D8EF-4F4A-A721-B9F781240698}" type="presParOf" srcId="{4238DD37-C606-49F2-8052-575DD289A4EB}" destId="{41AD7AE5-6094-4902-BB32-8E461D549802}" srcOrd="1" destOrd="0" presId="urn:microsoft.com/office/officeart/2005/8/layout/hProcess9"/>
    <dgm:cxn modelId="{EC9ADE49-7580-46AE-A278-E782463BCC02}" type="presParOf" srcId="{4238DD37-C606-49F2-8052-575DD289A4EB}" destId="{DE83C5AB-6C54-4FD8-A8ED-C4F963ED1155}" srcOrd="2" destOrd="0" presId="urn:microsoft.com/office/officeart/2005/8/layout/hProcess9"/>
    <dgm:cxn modelId="{C72A5C8A-5265-4CB2-B898-D0F8240F18C2}" type="presParOf" srcId="{4238DD37-C606-49F2-8052-575DD289A4EB}" destId="{EBCC4754-960E-4DB6-B547-117D898583D3}" srcOrd="3" destOrd="0" presId="urn:microsoft.com/office/officeart/2005/8/layout/hProcess9"/>
    <dgm:cxn modelId="{AA04A66A-94A2-4655-9963-BA6C20FEA13D}" type="presParOf" srcId="{4238DD37-C606-49F2-8052-575DD289A4EB}" destId="{4D7FF0A2-7331-4F02-A7A4-FE9932B1057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2747F-5881-46C0-91AC-7641B29D5DBA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D103C86A-8E76-4A44-9AA4-454D6211F8C9}">
      <dgm:prSet phldrT="[Texto]"/>
      <dgm:spPr/>
      <dgm:t>
        <a:bodyPr/>
        <a:lstStyle/>
        <a:p>
          <a:r>
            <a:rPr lang="pt-BR" smtClean="0"/>
            <a:t>QUATRO EIXOS PEDAGÓGICOS</a:t>
          </a:r>
          <a:endParaRPr lang="pt-BR" dirty="0"/>
        </a:p>
      </dgm:t>
    </dgm:pt>
    <dgm:pt modelId="{415CB495-5883-4752-8D8A-D54CC3EB797F}" type="parTrans" cxnId="{C17D073D-C15C-45F7-9646-E83A79A7FC02}">
      <dgm:prSet/>
      <dgm:spPr/>
      <dgm:t>
        <a:bodyPr/>
        <a:lstStyle/>
        <a:p>
          <a:endParaRPr lang="pt-BR"/>
        </a:p>
      </dgm:t>
    </dgm:pt>
    <dgm:pt modelId="{74604AD4-A130-43FA-90DB-9BE742DEA7E1}" type="sibTrans" cxnId="{C17D073D-C15C-45F7-9646-E83A79A7FC02}">
      <dgm:prSet/>
      <dgm:spPr/>
      <dgm:t>
        <a:bodyPr/>
        <a:lstStyle/>
        <a:p>
          <a:endParaRPr lang="pt-BR"/>
        </a:p>
      </dgm:t>
    </dgm:pt>
    <dgm:pt modelId="{C65FB474-B4E6-4AF0-AAC0-60D06A1B23DC}">
      <dgm:prSet phldrT="[Texto]"/>
      <dgm:spPr/>
      <dgm:t>
        <a:bodyPr/>
        <a:lstStyle/>
        <a:p>
          <a:r>
            <a:rPr lang="pt-BR" smtClean="0"/>
            <a:t>Avaliação e Monitoramento</a:t>
          </a:r>
          <a:endParaRPr lang="pt-BR" dirty="0"/>
        </a:p>
      </dgm:t>
    </dgm:pt>
    <dgm:pt modelId="{D6916A83-FCBE-4E3C-9A63-E2307E5AA2A9}" type="parTrans" cxnId="{7B5FC36B-5185-414C-AAC3-440FE5C60A40}">
      <dgm:prSet/>
      <dgm:spPr/>
      <dgm:t>
        <a:bodyPr/>
        <a:lstStyle/>
        <a:p>
          <a:endParaRPr lang="pt-BR"/>
        </a:p>
      </dgm:t>
    </dgm:pt>
    <dgm:pt modelId="{E16A8F08-752D-4662-B3BA-98AE368863F6}" type="sibTrans" cxnId="{7B5FC36B-5185-414C-AAC3-440FE5C60A40}">
      <dgm:prSet/>
      <dgm:spPr/>
      <dgm:t>
        <a:bodyPr/>
        <a:lstStyle/>
        <a:p>
          <a:endParaRPr lang="pt-BR"/>
        </a:p>
      </dgm:t>
    </dgm:pt>
    <dgm:pt modelId="{ABE6BBCB-D73A-4E2A-B6C3-9704ECA51801}">
      <dgm:prSet phldrT="[Texto]"/>
      <dgm:spPr/>
      <dgm:t>
        <a:bodyPr/>
        <a:lstStyle/>
        <a:p>
          <a:r>
            <a:rPr lang="pt-BR" dirty="0" smtClean="0"/>
            <a:t>Engajamento Público </a:t>
          </a:r>
          <a:endParaRPr lang="pt-BR" dirty="0"/>
        </a:p>
      </dgm:t>
    </dgm:pt>
    <dgm:pt modelId="{7512414A-CE89-4D77-B372-5E6EAF32EB97}" type="parTrans" cxnId="{C9D9E80F-E5F9-43CD-A6A7-29C38993DF7A}">
      <dgm:prSet/>
      <dgm:spPr/>
      <dgm:t>
        <a:bodyPr/>
        <a:lstStyle/>
        <a:p>
          <a:endParaRPr lang="pt-BR"/>
        </a:p>
      </dgm:t>
    </dgm:pt>
    <dgm:pt modelId="{0A104E4E-6024-4A43-9CDD-CA85A4604D44}" type="sibTrans" cxnId="{C9D9E80F-E5F9-43CD-A6A7-29C38993DF7A}">
      <dgm:prSet/>
      <dgm:spPr/>
      <dgm:t>
        <a:bodyPr/>
        <a:lstStyle/>
        <a:p>
          <a:endParaRPr lang="pt-BR"/>
        </a:p>
      </dgm:t>
    </dgm:pt>
    <dgm:pt modelId="{83B044D5-C41A-4D8B-ACEE-BB8DE1228B82}">
      <dgm:prSet phldrT="[Texto]"/>
      <dgm:spPr/>
      <dgm:t>
        <a:bodyPr/>
        <a:lstStyle/>
        <a:p>
          <a:r>
            <a:rPr lang="pt-BR" smtClean="0"/>
            <a:t>Qualificação da Prática Clínica </a:t>
          </a:r>
          <a:endParaRPr lang="pt-BR" dirty="0"/>
        </a:p>
      </dgm:t>
    </dgm:pt>
    <dgm:pt modelId="{A1635E63-0D77-4B53-A5A8-8396104D2063}" type="parTrans" cxnId="{BC6484FC-3E54-4945-8A95-C333CCE7587A}">
      <dgm:prSet/>
      <dgm:spPr/>
      <dgm:t>
        <a:bodyPr/>
        <a:lstStyle/>
        <a:p>
          <a:endParaRPr lang="pt-BR"/>
        </a:p>
      </dgm:t>
    </dgm:pt>
    <dgm:pt modelId="{A97475E9-7355-43FC-9A08-ECF1DE36C952}" type="sibTrans" cxnId="{BC6484FC-3E54-4945-8A95-C333CCE7587A}">
      <dgm:prSet/>
      <dgm:spPr/>
      <dgm:t>
        <a:bodyPr/>
        <a:lstStyle/>
        <a:p>
          <a:endParaRPr lang="pt-BR"/>
        </a:p>
      </dgm:t>
    </dgm:pt>
    <dgm:pt modelId="{34D14612-555A-4921-94CD-746E64F0099C}">
      <dgm:prSet/>
      <dgm:spPr/>
      <dgm:t>
        <a:bodyPr/>
        <a:lstStyle/>
        <a:p>
          <a:r>
            <a:rPr lang="pt-BR" smtClean="0"/>
            <a:t>Organização e Gestão do Serviço</a:t>
          </a:r>
          <a:endParaRPr lang="pt-BR" dirty="0"/>
        </a:p>
      </dgm:t>
    </dgm:pt>
    <dgm:pt modelId="{43CC6077-11EA-4BB5-8DD2-BCA02914FB3F}" type="parTrans" cxnId="{44F6C0A6-87C7-46D9-ADB5-8E43D512E730}">
      <dgm:prSet/>
      <dgm:spPr/>
      <dgm:t>
        <a:bodyPr/>
        <a:lstStyle/>
        <a:p>
          <a:endParaRPr lang="pt-BR"/>
        </a:p>
      </dgm:t>
    </dgm:pt>
    <dgm:pt modelId="{F016B7FF-B55A-453D-8647-3983C047B8D5}" type="sibTrans" cxnId="{44F6C0A6-87C7-46D9-ADB5-8E43D512E730}">
      <dgm:prSet/>
      <dgm:spPr/>
      <dgm:t>
        <a:bodyPr/>
        <a:lstStyle/>
        <a:p>
          <a:endParaRPr lang="pt-BR"/>
        </a:p>
      </dgm:t>
    </dgm:pt>
    <dgm:pt modelId="{1E0C0E3A-6906-4408-99F4-6160805B1637}" type="pres">
      <dgm:prSet presAssocID="{0AD2747F-5881-46C0-91AC-7641B29D5D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3D3526-4C11-44ED-B244-D627F2B7359C}" type="pres">
      <dgm:prSet presAssocID="{D103C86A-8E76-4A44-9AA4-454D6211F8C9}" presName="roof" presStyleLbl="dkBgShp" presStyleIdx="0" presStyleCnt="2"/>
      <dgm:spPr/>
      <dgm:t>
        <a:bodyPr/>
        <a:lstStyle/>
        <a:p>
          <a:endParaRPr lang="pt-BR"/>
        </a:p>
      </dgm:t>
    </dgm:pt>
    <dgm:pt modelId="{837D7D7C-0DEE-49FD-A1E2-40AEFC252EC4}" type="pres">
      <dgm:prSet presAssocID="{D103C86A-8E76-4A44-9AA4-454D6211F8C9}" presName="pillars" presStyleCnt="0"/>
      <dgm:spPr/>
    </dgm:pt>
    <dgm:pt modelId="{D333E740-1547-476E-B92C-A06665342004}" type="pres">
      <dgm:prSet presAssocID="{D103C86A-8E76-4A44-9AA4-454D6211F8C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C9EE35-8C25-4413-82D8-32A51524755B}" type="pres">
      <dgm:prSet presAssocID="{ABE6BBCB-D73A-4E2A-B6C3-9704ECA51801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17251-2ED6-4830-9312-DED160D80A91}" type="pres">
      <dgm:prSet presAssocID="{34D14612-555A-4921-94CD-746E64F0099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94A8BA-AD03-4419-9F10-2B957A89143A}" type="pres">
      <dgm:prSet presAssocID="{83B044D5-C41A-4D8B-ACEE-BB8DE1228B8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14B9D9-F98B-41D7-A771-AA464543D84C}" type="pres">
      <dgm:prSet presAssocID="{D103C86A-8E76-4A44-9AA4-454D6211F8C9}" presName="base" presStyleLbl="dkBgShp" presStyleIdx="1" presStyleCnt="2"/>
      <dgm:spPr/>
    </dgm:pt>
  </dgm:ptLst>
  <dgm:cxnLst>
    <dgm:cxn modelId="{8FA623B8-4513-4B2A-B6B7-FC8A45D682DD}" type="presOf" srcId="{D103C86A-8E76-4A44-9AA4-454D6211F8C9}" destId="{D33D3526-4C11-44ED-B244-D627F2B7359C}" srcOrd="0" destOrd="0" presId="urn:microsoft.com/office/officeart/2005/8/layout/hList3"/>
    <dgm:cxn modelId="{C9D9E80F-E5F9-43CD-A6A7-29C38993DF7A}" srcId="{D103C86A-8E76-4A44-9AA4-454D6211F8C9}" destId="{ABE6BBCB-D73A-4E2A-B6C3-9704ECA51801}" srcOrd="1" destOrd="0" parTransId="{7512414A-CE89-4D77-B372-5E6EAF32EB97}" sibTransId="{0A104E4E-6024-4A43-9CDD-CA85A4604D44}"/>
    <dgm:cxn modelId="{B85D8E31-B9E8-4E69-A5E4-D2ECB681C50F}" type="presOf" srcId="{83B044D5-C41A-4D8B-ACEE-BB8DE1228B82}" destId="{CD94A8BA-AD03-4419-9F10-2B957A89143A}" srcOrd="0" destOrd="0" presId="urn:microsoft.com/office/officeart/2005/8/layout/hList3"/>
    <dgm:cxn modelId="{585FF72B-6468-464C-81F2-6FE3F87FF08E}" type="presOf" srcId="{34D14612-555A-4921-94CD-746E64F0099C}" destId="{3BD17251-2ED6-4830-9312-DED160D80A91}" srcOrd="0" destOrd="0" presId="urn:microsoft.com/office/officeart/2005/8/layout/hList3"/>
    <dgm:cxn modelId="{44F6C0A6-87C7-46D9-ADB5-8E43D512E730}" srcId="{D103C86A-8E76-4A44-9AA4-454D6211F8C9}" destId="{34D14612-555A-4921-94CD-746E64F0099C}" srcOrd="2" destOrd="0" parTransId="{43CC6077-11EA-4BB5-8DD2-BCA02914FB3F}" sibTransId="{F016B7FF-B55A-453D-8647-3983C047B8D5}"/>
    <dgm:cxn modelId="{C17D073D-C15C-45F7-9646-E83A79A7FC02}" srcId="{0AD2747F-5881-46C0-91AC-7641B29D5DBA}" destId="{D103C86A-8E76-4A44-9AA4-454D6211F8C9}" srcOrd="0" destOrd="0" parTransId="{415CB495-5883-4752-8D8A-D54CC3EB797F}" sibTransId="{74604AD4-A130-43FA-90DB-9BE742DEA7E1}"/>
    <dgm:cxn modelId="{7B5FC36B-5185-414C-AAC3-440FE5C60A40}" srcId="{D103C86A-8E76-4A44-9AA4-454D6211F8C9}" destId="{C65FB474-B4E6-4AF0-AAC0-60D06A1B23DC}" srcOrd="0" destOrd="0" parTransId="{D6916A83-FCBE-4E3C-9A63-E2307E5AA2A9}" sibTransId="{E16A8F08-752D-4662-B3BA-98AE368863F6}"/>
    <dgm:cxn modelId="{BC6484FC-3E54-4945-8A95-C333CCE7587A}" srcId="{D103C86A-8E76-4A44-9AA4-454D6211F8C9}" destId="{83B044D5-C41A-4D8B-ACEE-BB8DE1228B82}" srcOrd="3" destOrd="0" parTransId="{A1635E63-0D77-4B53-A5A8-8396104D2063}" sibTransId="{A97475E9-7355-43FC-9A08-ECF1DE36C952}"/>
    <dgm:cxn modelId="{31E4EE65-69C9-4095-A07A-9B565DED1E91}" type="presOf" srcId="{ABE6BBCB-D73A-4E2A-B6C3-9704ECA51801}" destId="{BBC9EE35-8C25-4413-82D8-32A51524755B}" srcOrd="0" destOrd="0" presId="urn:microsoft.com/office/officeart/2005/8/layout/hList3"/>
    <dgm:cxn modelId="{36E19902-E2BD-4E61-B444-88F2D35EE32E}" type="presOf" srcId="{C65FB474-B4E6-4AF0-AAC0-60D06A1B23DC}" destId="{D333E740-1547-476E-B92C-A06665342004}" srcOrd="0" destOrd="0" presId="urn:microsoft.com/office/officeart/2005/8/layout/hList3"/>
    <dgm:cxn modelId="{79BAF7A6-38FF-4D5A-9A87-ED8D37B03F55}" type="presOf" srcId="{0AD2747F-5881-46C0-91AC-7641B29D5DBA}" destId="{1E0C0E3A-6906-4408-99F4-6160805B1637}" srcOrd="0" destOrd="0" presId="urn:microsoft.com/office/officeart/2005/8/layout/hList3"/>
    <dgm:cxn modelId="{A85458D2-3C28-407D-8E30-0F188278A989}" type="presParOf" srcId="{1E0C0E3A-6906-4408-99F4-6160805B1637}" destId="{D33D3526-4C11-44ED-B244-D627F2B7359C}" srcOrd="0" destOrd="0" presId="urn:microsoft.com/office/officeart/2005/8/layout/hList3"/>
    <dgm:cxn modelId="{E29C75F5-AC7A-45DE-91C7-6FEA12E03BB9}" type="presParOf" srcId="{1E0C0E3A-6906-4408-99F4-6160805B1637}" destId="{837D7D7C-0DEE-49FD-A1E2-40AEFC252EC4}" srcOrd="1" destOrd="0" presId="urn:microsoft.com/office/officeart/2005/8/layout/hList3"/>
    <dgm:cxn modelId="{790A545A-74DF-43EA-A953-1AB280A179F9}" type="presParOf" srcId="{837D7D7C-0DEE-49FD-A1E2-40AEFC252EC4}" destId="{D333E740-1547-476E-B92C-A06665342004}" srcOrd="0" destOrd="0" presId="urn:microsoft.com/office/officeart/2005/8/layout/hList3"/>
    <dgm:cxn modelId="{FD1909C8-7A51-4375-9E5B-13D0AB2F097E}" type="presParOf" srcId="{837D7D7C-0DEE-49FD-A1E2-40AEFC252EC4}" destId="{BBC9EE35-8C25-4413-82D8-32A51524755B}" srcOrd="1" destOrd="0" presId="urn:microsoft.com/office/officeart/2005/8/layout/hList3"/>
    <dgm:cxn modelId="{98835078-F2F1-438D-944D-D05195306EAC}" type="presParOf" srcId="{837D7D7C-0DEE-49FD-A1E2-40AEFC252EC4}" destId="{3BD17251-2ED6-4830-9312-DED160D80A91}" srcOrd="2" destOrd="0" presId="urn:microsoft.com/office/officeart/2005/8/layout/hList3"/>
    <dgm:cxn modelId="{23E5CC38-CB54-48F4-82F6-FDD4C79F9992}" type="presParOf" srcId="{837D7D7C-0DEE-49FD-A1E2-40AEFC252EC4}" destId="{CD94A8BA-AD03-4419-9F10-2B957A89143A}" srcOrd="3" destOrd="0" presId="urn:microsoft.com/office/officeart/2005/8/layout/hList3"/>
    <dgm:cxn modelId="{A119FB29-F61A-4686-9E62-017467B5F20D}" type="presParOf" srcId="{1E0C0E3A-6906-4408-99F4-6160805B1637}" destId="{0214B9D9-F98B-41D7-A771-AA464543D8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F31EE-1917-4D31-AD46-62D240AFE4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24D20E-1277-47B1-9B1B-9B000138ADE9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Ficha Espelho</a:t>
          </a:r>
          <a:endParaRPr lang="pt-BR" dirty="0">
            <a:solidFill>
              <a:schemeClr val="tx1"/>
            </a:solidFill>
          </a:endParaRPr>
        </a:p>
      </dgm:t>
    </dgm:pt>
    <dgm:pt modelId="{FBFE41F3-CC4C-45F6-9275-2B71191B40F9}" type="parTrans" cxnId="{4C534321-FDFA-496E-886B-D2016C3A3523}">
      <dgm:prSet/>
      <dgm:spPr/>
      <dgm:t>
        <a:bodyPr/>
        <a:lstStyle/>
        <a:p>
          <a:endParaRPr lang="pt-BR"/>
        </a:p>
      </dgm:t>
    </dgm:pt>
    <dgm:pt modelId="{154B9DCC-DA63-4B51-B4C0-650C15DA2A85}" type="sibTrans" cxnId="{4C534321-FDFA-496E-886B-D2016C3A3523}">
      <dgm:prSet/>
      <dgm:spPr/>
      <dgm:t>
        <a:bodyPr/>
        <a:lstStyle/>
        <a:p>
          <a:endParaRPr lang="pt-BR"/>
        </a:p>
      </dgm:t>
    </dgm:pt>
    <dgm:pt modelId="{07C41D7D-7393-4EDA-B10A-19F74623FF14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Prontuários</a:t>
          </a:r>
          <a:endParaRPr lang="pt-BR" dirty="0">
            <a:solidFill>
              <a:schemeClr val="tx1"/>
            </a:solidFill>
          </a:endParaRPr>
        </a:p>
      </dgm:t>
    </dgm:pt>
    <dgm:pt modelId="{01F35A02-5EB4-47C5-9D85-52BBE0DDD5C3}" type="parTrans" cxnId="{1A8703DE-5997-4509-ACDD-F57E450A2CF7}">
      <dgm:prSet/>
      <dgm:spPr/>
      <dgm:t>
        <a:bodyPr/>
        <a:lstStyle/>
        <a:p>
          <a:endParaRPr lang="pt-BR"/>
        </a:p>
      </dgm:t>
    </dgm:pt>
    <dgm:pt modelId="{2B664885-B9C3-4EF7-BA1B-B743A29B4A07}" type="sibTrans" cxnId="{1A8703DE-5997-4509-ACDD-F57E450A2CF7}">
      <dgm:prSet/>
      <dgm:spPr/>
      <dgm:t>
        <a:bodyPr/>
        <a:lstStyle/>
        <a:p>
          <a:endParaRPr lang="pt-BR"/>
        </a:p>
      </dgm:t>
    </dgm:pt>
    <dgm:pt modelId="{88F55783-781B-4C8E-B3A7-92499BF77B35}">
      <dgm:prSet/>
      <dgm:spPr/>
      <dgm:t>
        <a:bodyPr/>
        <a:lstStyle/>
        <a:p>
          <a:pPr algn="ctr"/>
          <a:r>
            <a:rPr lang="pt-BR" dirty="0" smtClean="0">
              <a:solidFill>
                <a:schemeClr val="tx1"/>
              </a:solidFill>
            </a:rPr>
            <a:t>Caderneta da criança.</a:t>
          </a:r>
        </a:p>
        <a:p>
          <a:pPr algn="ctr"/>
          <a:r>
            <a:rPr lang="pt-BR" dirty="0" smtClean="0">
              <a:solidFill>
                <a:schemeClr val="tx1"/>
              </a:solidFill>
            </a:rPr>
            <a:t>Ficha de crescimento e desenvolvimento</a:t>
          </a:r>
          <a:endParaRPr lang="pt-BR" dirty="0">
            <a:solidFill>
              <a:schemeClr val="tx1"/>
            </a:solidFill>
          </a:endParaRPr>
        </a:p>
      </dgm:t>
    </dgm:pt>
    <dgm:pt modelId="{5F967A01-E8DA-42CF-86D5-172E48553D88}" type="parTrans" cxnId="{D4E6BB9F-B0FC-4AFE-9EB6-2344214C3CF6}">
      <dgm:prSet/>
      <dgm:spPr/>
      <dgm:t>
        <a:bodyPr/>
        <a:lstStyle/>
        <a:p>
          <a:endParaRPr lang="pt-BR"/>
        </a:p>
      </dgm:t>
    </dgm:pt>
    <dgm:pt modelId="{0388E904-99F4-4207-B242-C79E30604882}" type="sibTrans" cxnId="{D4E6BB9F-B0FC-4AFE-9EB6-2344214C3CF6}">
      <dgm:prSet/>
      <dgm:spPr/>
      <dgm:t>
        <a:bodyPr/>
        <a:lstStyle/>
        <a:p>
          <a:endParaRPr lang="pt-BR"/>
        </a:p>
      </dgm:t>
    </dgm:pt>
    <dgm:pt modelId="{A0EFC403-FC2D-4BB1-B028-DE18F36ADB2A}" type="pres">
      <dgm:prSet presAssocID="{777F31EE-1917-4D31-AD46-62D240AFE4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A78345-059C-4DDD-8135-2FB9BEA92217}" type="pres">
      <dgm:prSet presAssocID="{6024D20E-1277-47B1-9B1B-9B000138AD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D3A106-79FA-4424-811C-0E4EE2D92933}" type="pres">
      <dgm:prSet presAssocID="{154B9DCC-DA63-4B51-B4C0-650C15DA2A85}" presName="sibTrans" presStyleCnt="0"/>
      <dgm:spPr/>
    </dgm:pt>
    <dgm:pt modelId="{D62221D7-4817-4E04-998A-F8D77490192E}" type="pres">
      <dgm:prSet presAssocID="{07C41D7D-7393-4EDA-B10A-19F74623FF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B68E32-472C-433A-8DBD-3427C6D08C13}" type="pres">
      <dgm:prSet presAssocID="{2B664885-B9C3-4EF7-BA1B-B743A29B4A07}" presName="sibTrans" presStyleCnt="0"/>
      <dgm:spPr/>
    </dgm:pt>
    <dgm:pt modelId="{E51F8099-2D83-44C5-BC3C-15A4A39B7DF6}" type="pres">
      <dgm:prSet presAssocID="{88F55783-781B-4C8E-B3A7-92499BF77B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234EA4-5144-4CB0-8323-5759A78AA3CD}" type="presOf" srcId="{88F55783-781B-4C8E-B3A7-92499BF77B35}" destId="{E51F8099-2D83-44C5-BC3C-15A4A39B7DF6}" srcOrd="0" destOrd="0" presId="urn:microsoft.com/office/officeart/2005/8/layout/default"/>
    <dgm:cxn modelId="{E922C67F-2508-4967-9765-11192F026E2B}" type="presOf" srcId="{07C41D7D-7393-4EDA-B10A-19F74623FF14}" destId="{D62221D7-4817-4E04-998A-F8D77490192E}" srcOrd="0" destOrd="0" presId="urn:microsoft.com/office/officeart/2005/8/layout/default"/>
    <dgm:cxn modelId="{D4667AE1-224B-4D23-A5DD-524497FE337B}" type="presOf" srcId="{6024D20E-1277-47B1-9B1B-9B000138ADE9}" destId="{A8A78345-059C-4DDD-8135-2FB9BEA92217}" srcOrd="0" destOrd="0" presId="urn:microsoft.com/office/officeart/2005/8/layout/default"/>
    <dgm:cxn modelId="{9C72AF3C-2CBB-48A2-B358-34F0E9E01A20}" type="presOf" srcId="{777F31EE-1917-4D31-AD46-62D240AFE4AA}" destId="{A0EFC403-FC2D-4BB1-B028-DE18F36ADB2A}" srcOrd="0" destOrd="0" presId="urn:microsoft.com/office/officeart/2005/8/layout/default"/>
    <dgm:cxn modelId="{4C534321-FDFA-496E-886B-D2016C3A3523}" srcId="{777F31EE-1917-4D31-AD46-62D240AFE4AA}" destId="{6024D20E-1277-47B1-9B1B-9B000138ADE9}" srcOrd="0" destOrd="0" parTransId="{FBFE41F3-CC4C-45F6-9275-2B71191B40F9}" sibTransId="{154B9DCC-DA63-4B51-B4C0-650C15DA2A85}"/>
    <dgm:cxn modelId="{D4E6BB9F-B0FC-4AFE-9EB6-2344214C3CF6}" srcId="{777F31EE-1917-4D31-AD46-62D240AFE4AA}" destId="{88F55783-781B-4C8E-B3A7-92499BF77B35}" srcOrd="2" destOrd="0" parTransId="{5F967A01-E8DA-42CF-86D5-172E48553D88}" sibTransId="{0388E904-99F4-4207-B242-C79E30604882}"/>
    <dgm:cxn modelId="{1A8703DE-5997-4509-ACDD-F57E450A2CF7}" srcId="{777F31EE-1917-4D31-AD46-62D240AFE4AA}" destId="{07C41D7D-7393-4EDA-B10A-19F74623FF14}" srcOrd="1" destOrd="0" parTransId="{01F35A02-5EB4-47C5-9D85-52BBE0DDD5C3}" sibTransId="{2B664885-B9C3-4EF7-BA1B-B743A29B4A07}"/>
    <dgm:cxn modelId="{C338D35F-BDD3-4CF4-A908-CB02DF05B229}" type="presParOf" srcId="{A0EFC403-FC2D-4BB1-B028-DE18F36ADB2A}" destId="{A8A78345-059C-4DDD-8135-2FB9BEA92217}" srcOrd="0" destOrd="0" presId="urn:microsoft.com/office/officeart/2005/8/layout/default"/>
    <dgm:cxn modelId="{7F21D717-793B-4707-A1F2-A68F384FDBC7}" type="presParOf" srcId="{A0EFC403-FC2D-4BB1-B028-DE18F36ADB2A}" destId="{D5D3A106-79FA-4424-811C-0E4EE2D92933}" srcOrd="1" destOrd="0" presId="urn:microsoft.com/office/officeart/2005/8/layout/default"/>
    <dgm:cxn modelId="{9F854894-12D1-4AAC-9015-4F2244B0A3AA}" type="presParOf" srcId="{A0EFC403-FC2D-4BB1-B028-DE18F36ADB2A}" destId="{D62221D7-4817-4E04-998A-F8D77490192E}" srcOrd="2" destOrd="0" presId="urn:microsoft.com/office/officeart/2005/8/layout/default"/>
    <dgm:cxn modelId="{FCCDFBAE-9BF1-4E1D-8584-F4839222CE1B}" type="presParOf" srcId="{A0EFC403-FC2D-4BB1-B028-DE18F36ADB2A}" destId="{15B68E32-472C-433A-8DBD-3427C6D08C13}" srcOrd="3" destOrd="0" presId="urn:microsoft.com/office/officeart/2005/8/layout/default"/>
    <dgm:cxn modelId="{18E5F8B8-EE45-48A5-A475-3018A6E7848A}" type="presParOf" srcId="{A0EFC403-FC2D-4BB1-B028-DE18F36ADB2A}" destId="{E51F8099-2D83-44C5-BC3C-15A4A39B7DF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80045-520C-4C27-821A-19626F95F3EF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43EB0-57A8-4B68-A1A0-BC425E2686B8}">
      <dsp:nvSpPr>
        <dsp:cNvPr id="0" name=""/>
        <dsp:cNvSpPr/>
      </dsp:nvSpPr>
      <dsp:spPr>
        <a:xfrm>
          <a:off x="11787" y="1357788"/>
          <a:ext cx="353187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Das 193 crianças de 0 a 72 meses apenas 20 ( 14,4%) eram acompanhadas.</a:t>
          </a:r>
          <a:endParaRPr lang="pt-BR" sz="1900" kern="1200" dirty="0"/>
        </a:p>
      </dsp:txBody>
      <dsp:txXfrm>
        <a:off x="100163" y="1446164"/>
        <a:ext cx="3355118" cy="1633633"/>
      </dsp:txXfrm>
    </dsp:sp>
    <dsp:sp modelId="{DE83C5AB-6C54-4FD8-A8ED-C4F963ED1155}">
      <dsp:nvSpPr>
        <dsp:cNvPr id="0" name=""/>
        <dsp:cNvSpPr/>
      </dsp:nvSpPr>
      <dsp:spPr>
        <a:xfrm>
          <a:off x="3720465" y="1357788"/>
          <a:ext cx="353187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Acompanhamento das crianças até 24 meses.</a:t>
          </a:r>
          <a:endParaRPr lang="pt-BR" sz="1900" kern="1200" dirty="0"/>
        </a:p>
      </dsp:txBody>
      <dsp:txXfrm>
        <a:off x="3808841" y="1446164"/>
        <a:ext cx="3355118" cy="1633633"/>
      </dsp:txXfrm>
    </dsp:sp>
    <dsp:sp modelId="{4D7FF0A2-7331-4F02-A7A4-FE9932B10572}">
      <dsp:nvSpPr>
        <dsp:cNvPr id="0" name=""/>
        <dsp:cNvSpPr/>
      </dsp:nvSpPr>
      <dsp:spPr>
        <a:xfrm>
          <a:off x="7429142" y="1357788"/>
          <a:ext cx="353187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Não haviam registros e o acompanhamento quanto saúde bucal, primeira consulta entre 7-14 dias, suplementação de sulfato ferroso.</a:t>
          </a:r>
          <a:endParaRPr lang="pt-BR" sz="1900" kern="1200" dirty="0"/>
        </a:p>
      </dsp:txBody>
      <dsp:txXfrm>
        <a:off x="7517518" y="1446164"/>
        <a:ext cx="3355118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D3526-4C11-44ED-B244-D627F2B7359C}">
      <dsp:nvSpPr>
        <dsp:cNvPr id="0" name=""/>
        <dsp:cNvSpPr/>
      </dsp:nvSpPr>
      <dsp:spPr>
        <a:xfrm>
          <a:off x="0" y="0"/>
          <a:ext cx="12067082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smtClean="0"/>
            <a:t>QUATRO EIXOS PEDAGÓGICOS</a:t>
          </a:r>
          <a:endParaRPr lang="pt-BR" sz="6500" kern="1200" dirty="0"/>
        </a:p>
      </dsp:txBody>
      <dsp:txXfrm>
        <a:off x="0" y="0"/>
        <a:ext cx="12067082" cy="2057400"/>
      </dsp:txXfrm>
    </dsp:sp>
    <dsp:sp modelId="{D333E740-1547-476E-B92C-A06665342004}">
      <dsp:nvSpPr>
        <dsp:cNvPr id="0" name=""/>
        <dsp:cNvSpPr/>
      </dsp:nvSpPr>
      <dsp:spPr>
        <a:xfrm>
          <a:off x="0" y="2057400"/>
          <a:ext cx="3016770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smtClean="0"/>
            <a:t>Avaliação e Monitoramento</a:t>
          </a:r>
          <a:endParaRPr lang="pt-BR" sz="3300" kern="1200" dirty="0"/>
        </a:p>
      </dsp:txBody>
      <dsp:txXfrm>
        <a:off x="0" y="2057400"/>
        <a:ext cx="3016770" cy="4320540"/>
      </dsp:txXfrm>
    </dsp:sp>
    <dsp:sp modelId="{BBC9EE35-8C25-4413-82D8-32A51524755B}">
      <dsp:nvSpPr>
        <dsp:cNvPr id="0" name=""/>
        <dsp:cNvSpPr/>
      </dsp:nvSpPr>
      <dsp:spPr>
        <a:xfrm>
          <a:off x="3016770" y="2057400"/>
          <a:ext cx="3016770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Engajamento Público </a:t>
          </a:r>
          <a:endParaRPr lang="pt-BR" sz="3300" kern="1200" dirty="0"/>
        </a:p>
      </dsp:txBody>
      <dsp:txXfrm>
        <a:off x="3016770" y="2057400"/>
        <a:ext cx="3016770" cy="4320540"/>
      </dsp:txXfrm>
    </dsp:sp>
    <dsp:sp modelId="{3BD17251-2ED6-4830-9312-DED160D80A91}">
      <dsp:nvSpPr>
        <dsp:cNvPr id="0" name=""/>
        <dsp:cNvSpPr/>
      </dsp:nvSpPr>
      <dsp:spPr>
        <a:xfrm>
          <a:off x="6033540" y="2057400"/>
          <a:ext cx="3016770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smtClean="0"/>
            <a:t>Organização e Gestão do Serviço</a:t>
          </a:r>
          <a:endParaRPr lang="pt-BR" sz="3300" kern="1200" dirty="0"/>
        </a:p>
      </dsp:txBody>
      <dsp:txXfrm>
        <a:off x="6033540" y="2057400"/>
        <a:ext cx="3016770" cy="4320540"/>
      </dsp:txXfrm>
    </dsp:sp>
    <dsp:sp modelId="{CD94A8BA-AD03-4419-9F10-2B957A89143A}">
      <dsp:nvSpPr>
        <dsp:cNvPr id="0" name=""/>
        <dsp:cNvSpPr/>
      </dsp:nvSpPr>
      <dsp:spPr>
        <a:xfrm>
          <a:off x="9050311" y="2057400"/>
          <a:ext cx="3016770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smtClean="0"/>
            <a:t>Qualificação da Prática Clínica </a:t>
          </a:r>
          <a:endParaRPr lang="pt-BR" sz="3300" kern="1200" dirty="0"/>
        </a:p>
      </dsp:txBody>
      <dsp:txXfrm>
        <a:off x="9050311" y="2057400"/>
        <a:ext cx="3016770" cy="4320540"/>
      </dsp:txXfrm>
    </dsp:sp>
    <dsp:sp modelId="{0214B9D9-F98B-41D7-A771-AA464543D84C}">
      <dsp:nvSpPr>
        <dsp:cNvPr id="0" name=""/>
        <dsp:cNvSpPr/>
      </dsp:nvSpPr>
      <dsp:spPr>
        <a:xfrm>
          <a:off x="0" y="6377940"/>
          <a:ext cx="12067082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00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63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26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63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5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02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73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93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85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77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5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881D21B-C9A2-408D-97EB-2757BDCEEDDC}" type="datetimeFigureOut">
              <a:rPr lang="es-ES" smtClean="0"/>
              <a:t>10/05/2015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9292489-A0DA-47E3-A141-3339B4E47A3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84" y="1040412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921" y="1"/>
            <a:ext cx="11917181" cy="233655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ABERTA DO SUS – UNASUS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MODALIDADE À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</a:t>
            </a:r>
            <a:b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TURMA 5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3600" dirty="0">
                <a:solidFill>
                  <a:schemeClr val="accent2">
                    <a:lumMod val="50000"/>
                  </a:schemeClr>
                </a:solidFill>
              </a:rPr>
            </a:br>
            <a:endParaRPr lang="es-E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211" y="2619632"/>
            <a:ext cx="12080789" cy="4151871"/>
          </a:xfrm>
        </p:spPr>
        <p:txBody>
          <a:bodyPr/>
          <a:lstStyle/>
          <a:p>
            <a:pPr algn="r"/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chemeClr val="tx1"/>
                </a:solidFill>
              </a:rPr>
              <a:t>MELHORIA DA ATENÇÃO </a:t>
            </a:r>
            <a:r>
              <a:rPr lang="pt-BR" b="1" dirty="0" smtClean="0">
                <a:solidFill>
                  <a:schemeClr val="tx1"/>
                </a:solidFill>
              </a:rPr>
              <a:t>Á SAÚDE </a:t>
            </a:r>
            <a:r>
              <a:rPr lang="pt-BR" b="1" dirty="0">
                <a:solidFill>
                  <a:schemeClr val="tx1"/>
                </a:solidFill>
              </a:rPr>
              <a:t>DAS CRIANÇAS DE ZERO A SETENTA E DOIS MESES NA UBS VICENTE PIAS, RIO GRANDE, RS 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Guadalupe Altamiro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Elenir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Terezinha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Rizzetti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Anversa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6" name="Retângulo 5"/>
          <p:cNvSpPr/>
          <p:nvPr/>
        </p:nvSpPr>
        <p:spPr>
          <a:xfrm>
            <a:off x="3146425" y="-1211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33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1341" y="0"/>
            <a:ext cx="7788200" cy="17838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 GERAL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11209866" cy="3880773"/>
          </a:xfrm>
        </p:spPr>
        <p:txBody>
          <a:bodyPr/>
          <a:lstStyle/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Melhorar </a:t>
            </a:r>
            <a:r>
              <a:rPr lang="pt-BR" sz="2800" dirty="0"/>
              <a:t>a atenção à saúde </a:t>
            </a:r>
            <a:r>
              <a:rPr lang="pt-BR" sz="2800" dirty="0" smtClean="0"/>
              <a:t>das crianças </a:t>
            </a:r>
            <a:r>
              <a:rPr lang="pt-BR" sz="2800" dirty="0"/>
              <a:t>de 0 a 72 meses na ESF Dr. Vicente Pias. Rio </a:t>
            </a:r>
            <a:r>
              <a:rPr lang="pt-BR" sz="2800" dirty="0" smtClean="0"/>
              <a:t>Grande/RS.</a:t>
            </a:r>
            <a:endParaRPr lang="es-ES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69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93101"/>
            <a:ext cx="12192000" cy="1603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Metodologia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704635"/>
              </p:ext>
            </p:extLst>
          </p:nvPr>
        </p:nvGraphicFramePr>
        <p:xfrm>
          <a:off x="0" y="0"/>
          <a:ext cx="120670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0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realizadas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62" y="1600200"/>
            <a:ext cx="7365110" cy="4525963"/>
          </a:xfrm>
        </p:spPr>
      </p:pic>
    </p:spTree>
    <p:extLst>
      <p:ext uri="{BB962C8B-B14F-4D97-AF65-F5344CB8AC3E}">
        <p14:creationId xmlns:p14="http://schemas.microsoft.com/office/powerpoint/2010/main" val="8135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8" y="944563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ANDREA GUADALUPE\OneDrive\Documentos\10428431_10202658580369015_8512209959742777129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3514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ANDREA GUADALUPE\OneDrive\Documentos\10405231_549344285199073_316067567268528715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09" y="1514005"/>
            <a:ext cx="6670623" cy="534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8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ANDREA GUADALUPE\OneDrive\Documentos\10685447_10202658584209111_4830262892137007516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7168" cy="373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ANDREA GUADALUPE\OneDrive\Documentos\1528478_559239240876244_3406382647210572037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18" y="1"/>
            <a:ext cx="4666615" cy="377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ANDREA GUADALUPE\OneDrive\Documentos\13797_10202918326622509_8938225853298479368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2"/>
            <a:ext cx="3317822" cy="377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ANDREA GUADALUPE\OneDrive\Documentos\1461806_549318861868282_563359481967797904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7522"/>
            <a:ext cx="4890947" cy="308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ANDREA GUADALUPE\OneDrive\Documentos\10645302_10202333616365118_7804774740505103527_n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55" y="3860165"/>
            <a:ext cx="5816183" cy="2997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9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ANDREA GUADALUPE\OneDrive\Documentos\10639578_10202333627045385_5285239054506030978_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714"/>
            <a:ext cx="858794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4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" y="1139252"/>
            <a:ext cx="3507699" cy="49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113" y="0"/>
            <a:ext cx="9255211" cy="10343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Logística 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8870864"/>
              </p:ext>
            </p:extLst>
          </p:nvPr>
        </p:nvGraphicFramePr>
        <p:xfrm>
          <a:off x="3747541" y="1079292"/>
          <a:ext cx="8444459" cy="504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4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443397"/>
            <a:ext cx="12192000" cy="145071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INTRODUÇÃO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ANDREA GUADALUPE\OneDrive\Documentos\1486931_523160527817449_3963261995275785717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1034322"/>
            <a:ext cx="8453741" cy="553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4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492" y="3373394"/>
            <a:ext cx="11689492" cy="16805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OBJETIVOS, METAS E RESULTADOS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931" y="104931"/>
            <a:ext cx="7111415" cy="19215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OBJETIVO 1.  Ampliar a cobertura </a:t>
            </a:r>
            <a:r>
              <a:rPr lang="pt-BR" dirty="0">
                <a:solidFill>
                  <a:schemeClr val="tx1"/>
                </a:solidFill>
              </a:rPr>
              <a:t>do </a:t>
            </a:r>
            <a:r>
              <a:rPr lang="pt-BR" dirty="0" smtClean="0">
                <a:solidFill>
                  <a:schemeClr val="tx1"/>
                </a:solidFill>
              </a:rPr>
              <a:t>programa </a:t>
            </a:r>
            <a:r>
              <a:rPr lang="pt-BR" dirty="0">
                <a:solidFill>
                  <a:schemeClr val="tx1"/>
                </a:solidFill>
              </a:rPr>
              <a:t>de Saúde da </a:t>
            </a:r>
            <a:r>
              <a:rPr lang="pt-BR" dirty="0" smtClean="0">
                <a:solidFill>
                  <a:schemeClr val="tx1"/>
                </a:solidFill>
              </a:rPr>
              <a:t>Criança.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872" y="2458387"/>
            <a:ext cx="11497456" cy="3582975"/>
          </a:xfrm>
        </p:spPr>
        <p:txBody>
          <a:bodyPr/>
          <a:lstStyle/>
          <a:p>
            <a:endParaRPr lang="pt-BR" dirty="0" smtClean="0"/>
          </a:p>
          <a:p>
            <a:pPr algn="just"/>
            <a:r>
              <a:rPr lang="pt-BR" sz="4000" dirty="0" smtClean="0"/>
              <a:t>Meta 1</a:t>
            </a:r>
            <a:r>
              <a:rPr lang="pt-BR" sz="4000" dirty="0"/>
              <a:t>. Ampliar a cobertura da atenção à saúde para </a:t>
            </a:r>
            <a:r>
              <a:rPr lang="pt-BR" sz="4000" dirty="0" smtClean="0"/>
              <a:t>60 % das </a:t>
            </a:r>
            <a:r>
              <a:rPr lang="pt-BR" sz="4000" dirty="0"/>
              <a:t>crianças entre zero e 72 meses pertencentes à área de abrangência da unidade saúde .</a:t>
            </a:r>
          </a:p>
        </p:txBody>
      </p:sp>
    </p:spTree>
    <p:extLst>
      <p:ext uri="{BB962C8B-B14F-4D97-AF65-F5344CB8AC3E}">
        <p14:creationId xmlns:p14="http://schemas.microsoft.com/office/powerpoint/2010/main" val="15085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888587"/>
              </p:ext>
            </p:extLst>
          </p:nvPr>
        </p:nvGraphicFramePr>
        <p:xfrm>
          <a:off x="0" y="179388"/>
          <a:ext cx="12022138" cy="653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1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351" y="0"/>
            <a:ext cx="8314072" cy="1930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OBJETIVO 2.  Melhorar a qualidade do atendimento á criança.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9803" y="3417757"/>
            <a:ext cx="11377535" cy="2623605"/>
          </a:xfrm>
        </p:spPr>
        <p:txBody>
          <a:bodyPr/>
          <a:lstStyle/>
          <a:p>
            <a:pPr algn="just"/>
            <a:r>
              <a:rPr lang="pt-BR" dirty="0" smtClean="0"/>
              <a:t> </a:t>
            </a:r>
            <a:r>
              <a:rPr lang="pt-BR" sz="4000" dirty="0" smtClean="0"/>
              <a:t>Meta 2. </a:t>
            </a:r>
            <a:r>
              <a:rPr lang="pt-BR" sz="4000" dirty="0"/>
              <a:t>Realizar a primeira consulta na  primeira semana de vida para 100% das crianças cadastradas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3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731105"/>
              </p:ext>
            </p:extLst>
          </p:nvPr>
        </p:nvGraphicFramePr>
        <p:xfrm>
          <a:off x="360363" y="584200"/>
          <a:ext cx="11182350" cy="545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38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862" y="2160589"/>
            <a:ext cx="11707318" cy="3880773"/>
          </a:xfrm>
        </p:spPr>
        <p:txBody>
          <a:bodyPr>
            <a:normAutofit/>
          </a:bodyPr>
          <a:lstStyle/>
          <a:p>
            <a:pPr algn="just"/>
            <a:r>
              <a:rPr lang="pt-BR" sz="4400" dirty="0"/>
              <a:t>Meta </a:t>
            </a:r>
            <a:r>
              <a:rPr lang="pt-BR" sz="4400" dirty="0" smtClean="0"/>
              <a:t>3: </a:t>
            </a:r>
            <a:r>
              <a:rPr lang="pt-BR" sz="4400" dirty="0"/>
              <a:t>Monitorar o crescimento em 100% das crianças. </a:t>
            </a:r>
          </a:p>
        </p:txBody>
      </p:sp>
    </p:spTree>
    <p:extLst>
      <p:ext uri="{BB962C8B-B14F-4D97-AF65-F5344CB8AC3E}">
        <p14:creationId xmlns:p14="http://schemas.microsoft.com/office/powerpoint/2010/main" val="35452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319316"/>
              </p:ext>
            </p:extLst>
          </p:nvPr>
        </p:nvGraphicFramePr>
        <p:xfrm>
          <a:off x="677863" y="404813"/>
          <a:ext cx="10729912" cy="563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4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338466"/>
            <a:ext cx="10445368" cy="3702896"/>
          </a:xfrm>
        </p:spPr>
        <p:txBody>
          <a:bodyPr>
            <a:normAutofit/>
          </a:bodyPr>
          <a:lstStyle/>
          <a:p>
            <a:pPr algn="just"/>
            <a:r>
              <a:rPr lang="pt-BR" sz="4000" dirty="0"/>
              <a:t>Meta </a:t>
            </a:r>
            <a:r>
              <a:rPr lang="pt-BR" sz="4000" dirty="0" smtClean="0"/>
              <a:t>4: </a:t>
            </a:r>
            <a:r>
              <a:rPr lang="pt-BR" sz="4000" dirty="0"/>
              <a:t>Monitorar 100% das crianças com déficit de peso.</a:t>
            </a:r>
          </a:p>
        </p:txBody>
      </p:sp>
    </p:spTree>
    <p:extLst>
      <p:ext uri="{BB962C8B-B14F-4D97-AF65-F5344CB8AC3E}">
        <p14:creationId xmlns:p14="http://schemas.microsoft.com/office/powerpoint/2010/main" val="15032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143339"/>
              </p:ext>
            </p:extLst>
          </p:nvPr>
        </p:nvGraphicFramePr>
        <p:xfrm>
          <a:off x="677863" y="120650"/>
          <a:ext cx="11299825" cy="592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6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422" y="1600201"/>
            <a:ext cx="11359978" cy="513423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A </a:t>
            </a:r>
            <a:r>
              <a:rPr lang="pt-BR" dirty="0"/>
              <a:t>atenção à </a:t>
            </a:r>
            <a:r>
              <a:rPr lang="pt-BR" dirty="0" smtClean="0"/>
              <a:t>saúde </a:t>
            </a:r>
            <a:r>
              <a:rPr lang="pt-BR" dirty="0"/>
              <a:t>da </a:t>
            </a:r>
            <a:r>
              <a:rPr lang="pt-BR" dirty="0" smtClean="0"/>
              <a:t>criança </a:t>
            </a:r>
            <a:r>
              <a:rPr lang="pt-BR" dirty="0"/>
              <a:t>alicerçada na qualidade contribui para adultos mais </a:t>
            </a:r>
            <a:r>
              <a:rPr lang="pt-BR" dirty="0" smtClean="0"/>
              <a:t>saudáveis.</a:t>
            </a:r>
          </a:p>
          <a:p>
            <a:pPr marL="0" indent="0" algn="just">
              <a:buNone/>
            </a:pPr>
            <a:r>
              <a:rPr lang="pt-BR" dirty="0" smtClean="0"/>
              <a:t>	Promover </a:t>
            </a:r>
            <a:r>
              <a:rPr lang="pt-BR" dirty="0"/>
              <a:t>e recuperar a saúde e o bem-estar da criança é prioridade na assistência à saúde infantil, a fim de garantir crescimento e desenvolvimento adequados nos aspectos físico, emocional e social.</a:t>
            </a:r>
          </a:p>
          <a:p>
            <a:pPr marL="0" indent="0" algn="just">
              <a:buNone/>
            </a:pPr>
            <a:r>
              <a:rPr lang="pt-BR" dirty="0" smtClean="0"/>
              <a:t>	A </a:t>
            </a:r>
            <a:r>
              <a:rPr lang="pt-BR" dirty="0"/>
              <a:t>infância é um período em que se desenvolve grande parte das potencialidades humanas. Os distúrbios que incidem nessa época são responsáveis por graves consequências para indivíduos e comunidades.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0130" y="1"/>
            <a:ext cx="8625015" cy="1392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Importância da ação programática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872" y="2593299"/>
            <a:ext cx="11482466" cy="3448064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Meta </a:t>
            </a:r>
            <a:r>
              <a:rPr lang="pt-BR" sz="3600" dirty="0" smtClean="0"/>
              <a:t>5: </a:t>
            </a:r>
            <a:r>
              <a:rPr lang="pt-BR" sz="3600" dirty="0"/>
              <a:t>Monitorar 100% das crianças com excesso de peso</a:t>
            </a:r>
            <a:r>
              <a:rPr lang="pt-BR" sz="3600" dirty="0" smtClean="0"/>
              <a:t>.</a:t>
            </a:r>
          </a:p>
          <a:p>
            <a:pPr algn="just"/>
            <a:r>
              <a:rPr lang="pt-BR" sz="3600" dirty="0" smtClean="0"/>
              <a:t>Nos meses de intervenção não houve nenhuma criança com excesso de peso.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044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548328"/>
            <a:ext cx="11359768" cy="3493034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Meta 6 </a:t>
            </a:r>
            <a:r>
              <a:rPr lang="pt-BR" sz="3600" dirty="0" smtClean="0"/>
              <a:t>: </a:t>
            </a:r>
            <a:r>
              <a:rPr lang="pt-BR" sz="3600" dirty="0"/>
              <a:t>Monitorar o desenvolvimento  em 100% das crianças. </a:t>
            </a:r>
          </a:p>
        </p:txBody>
      </p:sp>
    </p:spTree>
    <p:extLst>
      <p:ext uri="{BB962C8B-B14F-4D97-AF65-F5344CB8AC3E}">
        <p14:creationId xmlns:p14="http://schemas.microsoft.com/office/powerpoint/2010/main" val="7156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633267"/>
              </p:ext>
            </p:extLst>
          </p:nvPr>
        </p:nvGraphicFramePr>
        <p:xfrm>
          <a:off x="677863" y="404813"/>
          <a:ext cx="10729912" cy="563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0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600" dirty="0"/>
              <a:t>Meta </a:t>
            </a:r>
            <a:r>
              <a:rPr lang="pt-BR" sz="3600" dirty="0" smtClean="0"/>
              <a:t>7: </a:t>
            </a:r>
            <a:r>
              <a:rPr lang="pt-BR" sz="3600" dirty="0"/>
              <a:t>Vacinar 100% das crianças de acordo com a idade. </a:t>
            </a:r>
          </a:p>
        </p:txBody>
      </p:sp>
    </p:spTree>
    <p:extLst>
      <p:ext uri="{BB962C8B-B14F-4D97-AF65-F5344CB8AC3E}">
        <p14:creationId xmlns:p14="http://schemas.microsoft.com/office/powerpoint/2010/main" val="19407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419305"/>
              </p:ext>
            </p:extLst>
          </p:nvPr>
        </p:nvGraphicFramePr>
        <p:xfrm>
          <a:off x="617901" y="554636"/>
          <a:ext cx="10294937" cy="583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37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600" dirty="0"/>
              <a:t>Meta 8 </a:t>
            </a:r>
            <a:r>
              <a:rPr lang="pt-BR" sz="3600" dirty="0" smtClean="0"/>
              <a:t>: </a:t>
            </a:r>
            <a:r>
              <a:rPr lang="pt-BR" sz="3600" dirty="0"/>
              <a:t>Realizar suplementação de ferro em 100% das crianças de 6 a 24 meses. </a:t>
            </a:r>
          </a:p>
        </p:txBody>
      </p:sp>
    </p:spTree>
    <p:extLst>
      <p:ext uri="{BB962C8B-B14F-4D97-AF65-F5344CB8AC3E}">
        <p14:creationId xmlns:p14="http://schemas.microsoft.com/office/powerpoint/2010/main" val="28104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714673"/>
              </p:ext>
            </p:extLst>
          </p:nvPr>
        </p:nvGraphicFramePr>
        <p:xfrm>
          <a:off x="677863" y="509588"/>
          <a:ext cx="10025062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2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11224856" cy="3880773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Meta </a:t>
            </a:r>
            <a:r>
              <a:rPr lang="pt-BR" sz="3200" dirty="0" smtClean="0"/>
              <a:t>9: </a:t>
            </a:r>
            <a:r>
              <a:rPr lang="pt-BR" sz="3200" dirty="0"/>
              <a:t>Realizar triagem auditiva em 100% das crianças. </a:t>
            </a:r>
          </a:p>
        </p:txBody>
      </p:sp>
    </p:spTree>
    <p:extLst>
      <p:ext uri="{BB962C8B-B14F-4D97-AF65-F5344CB8AC3E}">
        <p14:creationId xmlns:p14="http://schemas.microsoft.com/office/powerpoint/2010/main" val="36449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692329"/>
              </p:ext>
            </p:extLst>
          </p:nvPr>
        </p:nvGraphicFramePr>
        <p:xfrm>
          <a:off x="767803" y="1021335"/>
          <a:ext cx="10309927" cy="518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56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11179886" cy="3880773"/>
          </a:xfrm>
        </p:spPr>
        <p:txBody>
          <a:bodyPr/>
          <a:lstStyle/>
          <a:p>
            <a:pPr algn="just"/>
            <a:r>
              <a:rPr lang="pt-BR" sz="3600" dirty="0"/>
              <a:t>Meta </a:t>
            </a:r>
            <a:r>
              <a:rPr lang="pt-BR" sz="3600" dirty="0" smtClean="0"/>
              <a:t>10:  </a:t>
            </a:r>
            <a:r>
              <a:rPr lang="pt-BR" sz="3600" dirty="0"/>
              <a:t>Realizar teste do pezinho em 100% das crianças até 7 dias de vida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97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Caracterização do Município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Rio </a:t>
            </a:r>
            <a:r>
              <a:rPr lang="pt-BR" dirty="0" err="1" smtClean="0"/>
              <a:t>Grande,localizado</a:t>
            </a:r>
            <a:r>
              <a:rPr lang="pt-BR" dirty="0" smtClean="0"/>
              <a:t>:</a:t>
            </a:r>
            <a:r>
              <a:rPr lang="pt-BR" dirty="0"/>
              <a:t> </a:t>
            </a:r>
            <a:r>
              <a:rPr lang="pt-BR" dirty="0" smtClean="0"/>
              <a:t>Ao </a:t>
            </a:r>
            <a:r>
              <a:rPr lang="pt-BR" dirty="0"/>
              <a:t>extremo sul do Estado do Rio Grande do Sul, é o mais antigo do Estado, sua fundação data de </a:t>
            </a:r>
            <a:r>
              <a:rPr lang="pt-BR" dirty="0" smtClean="0"/>
              <a:t>1737.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Espaço Reservado para Conteúdo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3" y="2903838"/>
            <a:ext cx="11541210" cy="379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276505"/>
              </p:ext>
            </p:extLst>
          </p:nvPr>
        </p:nvGraphicFramePr>
        <p:xfrm>
          <a:off x="390525" y="539646"/>
          <a:ext cx="10852150" cy="6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9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11074955" cy="3880773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Meta </a:t>
            </a:r>
            <a:r>
              <a:rPr lang="pt-BR" sz="3600" dirty="0" smtClean="0"/>
              <a:t>11: </a:t>
            </a:r>
            <a:r>
              <a:rPr lang="pt-BR" sz="3600" dirty="0"/>
              <a:t>Realizar avaliação da necessidade de atendimento odontológico em 100% das crianças de 6 e 72 meses.</a:t>
            </a:r>
          </a:p>
        </p:txBody>
      </p:sp>
    </p:spTree>
    <p:extLst>
      <p:ext uri="{BB962C8B-B14F-4D97-AF65-F5344CB8AC3E}">
        <p14:creationId xmlns:p14="http://schemas.microsoft.com/office/powerpoint/2010/main" val="34080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74351"/>
              </p:ext>
            </p:extLst>
          </p:nvPr>
        </p:nvGraphicFramePr>
        <p:xfrm>
          <a:off x="677863" y="284163"/>
          <a:ext cx="10848975" cy="575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70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11059964" cy="3880773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Meta </a:t>
            </a:r>
            <a:r>
              <a:rPr lang="pt-BR" sz="3200" dirty="0" smtClean="0"/>
              <a:t>12: </a:t>
            </a:r>
            <a:r>
              <a:rPr lang="pt-BR" sz="3200" dirty="0"/>
              <a:t>Realizar primeira consulta odontológica para 100% das crianças de 6 a 72 meses de idade moradoras da área de abrangência,  cadastradas na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17143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975976"/>
              </p:ext>
            </p:extLst>
          </p:nvPr>
        </p:nvGraphicFramePr>
        <p:xfrm>
          <a:off x="677863" y="869950"/>
          <a:ext cx="8596312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6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924" y="1"/>
            <a:ext cx="7611762" cy="1930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OBJETIVO </a:t>
            </a:r>
            <a:r>
              <a:rPr lang="pt-BR" dirty="0">
                <a:solidFill>
                  <a:schemeClr val="tx1"/>
                </a:solidFill>
              </a:rPr>
              <a:t>3. Melhorar a adesão ao programa de Saúde da Criança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3312826"/>
            <a:ext cx="10970023" cy="2728536"/>
          </a:xfrm>
        </p:spPr>
        <p:txBody>
          <a:bodyPr>
            <a:normAutofit/>
          </a:bodyPr>
          <a:lstStyle/>
          <a:p>
            <a:pPr algn="just"/>
            <a:r>
              <a:rPr lang="pt-BR" sz="4000" dirty="0"/>
              <a:t>Meta 13 </a:t>
            </a:r>
            <a:r>
              <a:rPr lang="pt-BR" sz="4000" dirty="0" smtClean="0"/>
              <a:t>: Realizar </a:t>
            </a:r>
            <a:r>
              <a:rPr lang="pt-BR" sz="4000" dirty="0"/>
              <a:t>busca ativa de 100% das crianças faltosas às consultas.</a:t>
            </a:r>
          </a:p>
        </p:txBody>
      </p:sp>
    </p:spTree>
    <p:extLst>
      <p:ext uri="{BB962C8B-B14F-4D97-AF65-F5344CB8AC3E}">
        <p14:creationId xmlns:p14="http://schemas.microsoft.com/office/powerpoint/2010/main" val="18245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685293"/>
              </p:ext>
            </p:extLst>
          </p:nvPr>
        </p:nvGraphicFramePr>
        <p:xfrm>
          <a:off x="677863" y="509588"/>
          <a:ext cx="10145712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6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065" y="0"/>
            <a:ext cx="6858000" cy="1930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Objetivo 4. Melhorar o registro das informações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11089945" cy="3880773"/>
          </a:xfrm>
        </p:spPr>
        <p:txBody>
          <a:bodyPr/>
          <a:lstStyle/>
          <a:p>
            <a:endParaRPr lang="pt-BR" dirty="0" smtClean="0"/>
          </a:p>
          <a:p>
            <a:pPr algn="just"/>
            <a:r>
              <a:rPr lang="pt-BR" sz="3200" dirty="0"/>
              <a:t>Meta </a:t>
            </a:r>
            <a:r>
              <a:rPr lang="pt-BR" sz="3200" dirty="0" smtClean="0"/>
              <a:t>14: </a:t>
            </a:r>
            <a:r>
              <a:rPr lang="pt-BR" sz="3200" dirty="0"/>
              <a:t>Manter registro na ficha espelho de saúde da criança/ vacinação de 100% das crianças que consultam no serviço. </a:t>
            </a:r>
          </a:p>
        </p:txBody>
      </p:sp>
    </p:spTree>
    <p:extLst>
      <p:ext uri="{BB962C8B-B14F-4D97-AF65-F5344CB8AC3E}">
        <p14:creationId xmlns:p14="http://schemas.microsoft.com/office/powerpoint/2010/main" val="17936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69153"/>
              </p:ext>
            </p:extLst>
          </p:nvPr>
        </p:nvGraphicFramePr>
        <p:xfrm>
          <a:off x="677863" y="449263"/>
          <a:ext cx="11223625" cy="559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91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065" y="0"/>
            <a:ext cx="7539850" cy="1930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Objetivo 5. Mapear as crianças de risco pertencentes à área de abrangência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11209866" cy="3880773"/>
          </a:xfrm>
        </p:spPr>
        <p:txBody>
          <a:bodyPr/>
          <a:lstStyle/>
          <a:p>
            <a:endParaRPr lang="pt-BR" dirty="0" smtClean="0"/>
          </a:p>
          <a:p>
            <a:pPr algn="just"/>
            <a:r>
              <a:rPr lang="pt-BR" sz="3600" dirty="0"/>
              <a:t>Meta </a:t>
            </a:r>
            <a:r>
              <a:rPr lang="pt-BR" sz="3600" dirty="0" smtClean="0"/>
              <a:t>15: </a:t>
            </a:r>
            <a:r>
              <a:rPr lang="pt-BR" sz="3600" dirty="0"/>
              <a:t>Realizar avaliação de risco em  100% das crianças cadastradas no programa.</a:t>
            </a:r>
          </a:p>
        </p:txBody>
      </p:sp>
    </p:spTree>
    <p:extLst>
      <p:ext uri="{BB962C8B-B14F-4D97-AF65-F5344CB8AC3E}">
        <p14:creationId xmlns:p14="http://schemas.microsoft.com/office/powerpoint/2010/main" val="23870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065" y="383059"/>
            <a:ext cx="11800703" cy="5743105"/>
          </a:xfrm>
        </p:spPr>
        <p:txBody>
          <a:bodyPr/>
          <a:lstStyle/>
          <a:p>
            <a:r>
              <a:rPr lang="pt-BR" dirty="0" smtClean="0"/>
              <a:t>É uma </a:t>
            </a:r>
            <a:r>
              <a:rPr lang="pt-BR" dirty="0"/>
              <a:t>das cidades mais rica da região sul do Estado, principalmente devido ao seu porto, segundo em movimentação de cargas do Brasil, e seu polo naval, implantado em 2006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/>
              <a:t>P</a:t>
            </a:r>
            <a:r>
              <a:rPr lang="pt-BR" dirty="0" smtClean="0"/>
              <a:t>rimeira </a:t>
            </a:r>
            <a:r>
              <a:rPr lang="pt-BR" dirty="0"/>
              <a:t>refinaria de petróleo do Brasil, hoje com o nome de Petróleo Riograndense . </a:t>
            </a:r>
            <a:endParaRPr lang="pt-BR" dirty="0" smtClean="0"/>
          </a:p>
          <a:p>
            <a:endParaRPr lang="es-ES" dirty="0"/>
          </a:p>
          <a:p>
            <a:r>
              <a:rPr lang="pt-BR" dirty="0"/>
              <a:t>E</a:t>
            </a:r>
            <a:r>
              <a:rPr lang="pt-BR" dirty="0" smtClean="0"/>
              <a:t>conomia concentrada </a:t>
            </a:r>
            <a:r>
              <a:rPr lang="pt-BR" dirty="0"/>
              <a:t>na maior parte na atividade portuária, sendo um dos grandes responsáveis pela exportação de grãos </a:t>
            </a:r>
            <a:r>
              <a:rPr lang="pt-BR" dirty="0" smtClean="0"/>
              <a:t>e importação </a:t>
            </a:r>
            <a:r>
              <a:rPr lang="pt-BR" dirty="0"/>
              <a:t>de </a:t>
            </a:r>
            <a:r>
              <a:rPr lang="pt-BR" dirty="0" err="1"/>
              <a:t>containeres</a:t>
            </a:r>
            <a:r>
              <a:rPr lang="pt-BR" dirty="0"/>
              <a:t> e fertilizantes do país.</a:t>
            </a:r>
            <a:endParaRPr lang="es-E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31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942711"/>
              </p:ext>
            </p:extLst>
          </p:nvPr>
        </p:nvGraphicFramePr>
        <p:xfrm>
          <a:off x="677863" y="360363"/>
          <a:ext cx="9290050" cy="568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65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994" y="0"/>
            <a:ext cx="7831753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Objetivo 6. Promover a saúde das crianças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600" dirty="0" smtClean="0"/>
          </a:p>
          <a:p>
            <a:endParaRPr lang="pt-BR" sz="3600" dirty="0"/>
          </a:p>
          <a:p>
            <a:pPr algn="just"/>
            <a:r>
              <a:rPr lang="pt-BR" sz="3600" dirty="0" smtClean="0"/>
              <a:t>Meta 16 : </a:t>
            </a:r>
            <a:r>
              <a:rPr lang="pt-BR" sz="3600" dirty="0"/>
              <a:t>Dar orientações para prevenir acidentes na infância em 100% das consultas de saúde da criança. </a:t>
            </a:r>
          </a:p>
        </p:txBody>
      </p:sp>
    </p:spTree>
    <p:extLst>
      <p:ext uri="{BB962C8B-B14F-4D97-AF65-F5344CB8AC3E}">
        <p14:creationId xmlns:p14="http://schemas.microsoft.com/office/powerpoint/2010/main" val="33512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931508"/>
              </p:ext>
            </p:extLst>
          </p:nvPr>
        </p:nvGraphicFramePr>
        <p:xfrm>
          <a:off x="677863" y="614363"/>
          <a:ext cx="10655300" cy="542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7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3600" dirty="0" smtClean="0"/>
          </a:p>
          <a:p>
            <a:endParaRPr lang="pt-BR" sz="3600" dirty="0"/>
          </a:p>
          <a:p>
            <a:pPr algn="just"/>
            <a:r>
              <a:rPr lang="pt-BR" sz="3600" dirty="0" smtClean="0"/>
              <a:t>Meta 17: </a:t>
            </a:r>
            <a:r>
              <a:rPr lang="pt-BR" sz="3600" dirty="0"/>
              <a:t>Colocar 100% das crianças para mamar durante a primeira consulta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44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293655"/>
              </p:ext>
            </p:extLst>
          </p:nvPr>
        </p:nvGraphicFramePr>
        <p:xfrm>
          <a:off x="677863" y="719138"/>
          <a:ext cx="10939462" cy="532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08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11374758" cy="3880773"/>
          </a:xfrm>
        </p:spPr>
        <p:txBody>
          <a:bodyPr>
            <a:normAutofit/>
          </a:bodyPr>
          <a:lstStyle/>
          <a:p>
            <a:pPr algn="just"/>
            <a:r>
              <a:rPr lang="pt-BR" sz="4000" dirty="0"/>
              <a:t>Meta </a:t>
            </a:r>
            <a:r>
              <a:rPr lang="pt-BR" sz="4000" dirty="0" smtClean="0"/>
              <a:t>18:  </a:t>
            </a:r>
            <a:r>
              <a:rPr lang="pt-BR" sz="4000" dirty="0"/>
              <a:t>Fornecer orientações  nutricionais de acordo com a faixa etária para 100% das crianças</a:t>
            </a:r>
            <a:r>
              <a:rPr lang="pt-BR" sz="4000" dirty="0" smtClean="0"/>
              <a:t>.</a:t>
            </a:r>
          </a:p>
          <a:p>
            <a:pPr algn="just"/>
            <a:r>
              <a:rPr lang="pt-BR" sz="4000" dirty="0" smtClean="0"/>
              <a:t> </a:t>
            </a:r>
          </a:p>
          <a:p>
            <a:pPr algn="just"/>
            <a:r>
              <a:rPr lang="pt-BR" sz="4000" dirty="0" smtClean="0"/>
              <a:t> Meta 19: Fornecer </a:t>
            </a:r>
            <a:r>
              <a:rPr lang="pt-BR" sz="4000" dirty="0"/>
              <a:t>orientações sobre higiene bucal para 100% das crianças de acordo com a faixa </a:t>
            </a:r>
            <a:r>
              <a:rPr lang="pt-BR" sz="4000" dirty="0" smtClean="0"/>
              <a:t>etária.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834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396720"/>
              </p:ext>
            </p:extLst>
          </p:nvPr>
        </p:nvGraphicFramePr>
        <p:xfrm>
          <a:off x="677863" y="630238"/>
          <a:ext cx="10760075" cy="541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19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79027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Capacitação da equipe: possibilitou a troca de aprendizagens;</a:t>
            </a:r>
          </a:p>
          <a:p>
            <a:r>
              <a:rPr lang="pt-BR" dirty="0" smtClean="0"/>
              <a:t>Modificações na rotina da UBSF;</a:t>
            </a:r>
          </a:p>
          <a:p>
            <a:r>
              <a:rPr lang="pt-BR" dirty="0" smtClean="0"/>
              <a:t>Agendas paralelas entre médica e enfermeira;</a:t>
            </a:r>
          </a:p>
          <a:p>
            <a:r>
              <a:rPr lang="pt-BR" dirty="0" smtClean="0"/>
              <a:t>Integração entre a equipe;</a:t>
            </a:r>
          </a:p>
          <a:p>
            <a:r>
              <a:rPr lang="pt-BR" dirty="0" smtClean="0"/>
              <a:t>Melhoria no processo de trabalho da equipe;</a:t>
            </a:r>
          </a:p>
          <a:p>
            <a:r>
              <a:rPr lang="pt-BR" dirty="0" smtClean="0"/>
              <a:t>Ampliação da cobertura da atenção á saúde da criança de 0 a 72 meses foi ampliada de 14,4% para 61%;</a:t>
            </a:r>
          </a:p>
          <a:p>
            <a:r>
              <a:rPr lang="pt-BR" dirty="0" smtClean="0"/>
              <a:t>Ampliação da atenção á saúde da criança para até 72 meses;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73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963827"/>
            <a:ext cx="10972800" cy="5162337"/>
          </a:xfrm>
        </p:spPr>
        <p:txBody>
          <a:bodyPr/>
          <a:lstStyle/>
          <a:p>
            <a:r>
              <a:rPr lang="pt-BR" dirty="0" smtClean="0"/>
              <a:t>Educação em saúde, possibilitando a promoção e prevenção de agravos;</a:t>
            </a:r>
          </a:p>
          <a:p>
            <a:r>
              <a:rPr lang="pt-BR" dirty="0" smtClean="0"/>
              <a:t>Impacto da intervenção é ainda pouco percebido pela comunidade, embora as mães demonstram contentamento na prioridade do atendimento.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54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Socialização do TCC para equipe</a:t>
            </a:r>
            <a:endParaRPr lang="pt-BR" dirty="0"/>
          </a:p>
        </p:txBody>
      </p:sp>
      <p:pic>
        <p:nvPicPr>
          <p:cNvPr id="4" name="Espaço Reservado para Conteúdo 3" descr="D:\Elenir\Downloads\10968346_604120316388136_4603483254079034768_n (3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4" y="1723768"/>
            <a:ext cx="339447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D:\Elenir\Downloads\247641_604120136388154_9079647018227517974_n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6" y="3031850"/>
            <a:ext cx="4789805" cy="3191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1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:\Elenir\Desktop\rio grand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48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D:\Elenir\Desktop\rio-grande-moles-da-praia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33534"/>
            <a:ext cx="6580683" cy="4512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7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422" y="0"/>
            <a:ext cx="8736227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Reflexão crítica sobre seu processo pessoal de aprendizagem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1438238" cy="4985950"/>
          </a:xfrm>
        </p:spPr>
        <p:txBody>
          <a:bodyPr/>
          <a:lstStyle/>
          <a:p>
            <a:pPr algn="just"/>
            <a:r>
              <a:rPr lang="pt-BR" dirty="0"/>
              <a:t>Fazer </a:t>
            </a:r>
            <a:r>
              <a:rPr lang="pt-BR" dirty="0" smtClean="0"/>
              <a:t>parte do </a:t>
            </a:r>
            <a:r>
              <a:rPr lang="pt-BR" dirty="0"/>
              <a:t>Programa Mais Médicos (PMM), já era um desafio em si mesmo, a barreira linguística era de </a:t>
            </a:r>
            <a:r>
              <a:rPr lang="pt-BR" dirty="0" smtClean="0"/>
              <a:t>suficiente intimidação</a:t>
            </a:r>
            <a:r>
              <a:rPr lang="pt-BR" dirty="0"/>
              <a:t>, mas, a expectativa e o entusiasmo eram maiores ainda. </a:t>
            </a:r>
          </a:p>
          <a:p>
            <a:r>
              <a:rPr lang="pt-BR" dirty="0"/>
              <a:t>O fato de o programa além de me oferecer trabalho incluísse também a possibilidade de aprimorar a minha formação com o </a:t>
            </a:r>
            <a:r>
              <a:rPr lang="pt-BR" dirty="0" smtClean="0"/>
              <a:t>Curso </a:t>
            </a:r>
            <a:r>
              <a:rPr lang="pt-BR" dirty="0"/>
              <a:t>de </a:t>
            </a:r>
            <a:r>
              <a:rPr lang="pt-BR" dirty="0" smtClean="0"/>
              <a:t>Especialização </a:t>
            </a:r>
            <a:r>
              <a:rPr lang="pt-BR" dirty="0"/>
              <a:t>em Saúde da Família em que a prática clínica diária se consolida e se apoia na experiência virtual de aprendizagem e materiais oferecidos pelo curso, desde o começo me pareceu perfeita.</a:t>
            </a:r>
            <a:endParaRPr lang="es-E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3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281"/>
            <a:ext cx="11401168" cy="5977883"/>
          </a:xfrm>
        </p:spPr>
        <p:txBody>
          <a:bodyPr/>
          <a:lstStyle/>
          <a:p>
            <a:pPr marL="457200" lvl="1" indent="0">
              <a:buNone/>
            </a:pPr>
            <a:endParaRPr lang="pt-B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 smtClean="0"/>
              <a:t>Do </a:t>
            </a:r>
            <a:r>
              <a:rPr lang="pt-BR" sz="3200" dirty="0"/>
              <a:t>ponto de vista tanto pessoal como profissional o ganho </a:t>
            </a:r>
            <a:r>
              <a:rPr lang="pt-BR" sz="3200" dirty="0" smtClean="0"/>
              <a:t>é </a:t>
            </a:r>
            <a:r>
              <a:rPr lang="pt-BR" sz="3200" dirty="0"/>
              <a:t>imensurável. Todo o processo pedagógico de </a:t>
            </a:r>
            <a:r>
              <a:rPr lang="pt-BR" sz="3200" dirty="0" smtClean="0"/>
              <a:t>análise, </a:t>
            </a:r>
            <a:r>
              <a:rPr lang="pt-BR" sz="3200" dirty="0"/>
              <a:t>planejamento e implementação da intervenção me permitiu ter um olhar diferenciado e mais qualificado sobre saúde da família, </a:t>
            </a:r>
            <a:r>
              <a:rPr lang="pt-BR" sz="3200" dirty="0" smtClean="0"/>
              <a:t>entendendo, </a:t>
            </a:r>
            <a:r>
              <a:rPr lang="pt-BR" sz="3200" dirty="0"/>
              <a:t>mais profundamente o difícil conceito de trabalhar em equipe e a importância da ESF, como porta de entrada ao SUS, e da potencialidade real que existe na sua forma de funcionar, para criar vínculos sólidos com os </a:t>
            </a:r>
            <a:r>
              <a:rPr lang="pt-BR" sz="3200" dirty="0" smtClean="0"/>
              <a:t>usuários, </a:t>
            </a:r>
            <a:r>
              <a:rPr lang="pt-BR" sz="3200" dirty="0"/>
              <a:t>que nos permite como profissionais interagir e </a:t>
            </a:r>
            <a:r>
              <a:rPr lang="pt-BR" sz="3200" dirty="0" smtClean="0"/>
              <a:t>oferecer </a:t>
            </a:r>
            <a:r>
              <a:rPr lang="pt-BR" sz="3200" dirty="0"/>
              <a:t>um atendimento à saúde </a:t>
            </a:r>
            <a:r>
              <a:rPr lang="pt-BR" sz="3200" dirty="0" smtClean="0"/>
              <a:t>infinitamente </a:t>
            </a:r>
            <a:r>
              <a:rPr lang="pt-BR" sz="3200" dirty="0"/>
              <a:t>mais humano, e efetivo. </a:t>
            </a:r>
            <a:endParaRPr lang="es-ES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36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2500" dirty="0" smtClean="0"/>
          </a:p>
          <a:p>
            <a:pPr marL="0" indent="0">
              <a:buNone/>
            </a:pPr>
            <a:endParaRPr lang="pt-BR" sz="2500" dirty="0" smtClean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25421" y="2967335"/>
            <a:ext cx="3541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OBRIGADA!</a:t>
            </a:r>
            <a:endParaRPr lang="pt-B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6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931" y="179882"/>
            <a:ext cx="11902190" cy="13940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Caracterização da UBS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351" y="2160589"/>
            <a:ext cx="11813059" cy="454913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Estrutura da UBSF: A ambiência</a:t>
            </a:r>
            <a:r>
              <a:rPr lang="pt-BR" sz="2800" dirty="0"/>
              <a:t>, ventilação, pisos e paredes, iluminação, bancadas e armários são todas </a:t>
            </a:r>
            <a:r>
              <a:rPr lang="pt-BR" sz="2800" dirty="0" smtClean="0"/>
              <a:t>aceitáveis.</a:t>
            </a:r>
          </a:p>
          <a:p>
            <a:pPr marL="0" indent="0">
              <a:buNone/>
            </a:pPr>
            <a:r>
              <a:rPr lang="pt-BR" sz="2800" dirty="0" smtClean="0"/>
              <a:t>Modelo de saúde: UBSF </a:t>
            </a:r>
            <a:r>
              <a:rPr lang="pt-BR" sz="2800" dirty="0"/>
              <a:t>à</a:t>
            </a:r>
            <a:r>
              <a:rPr lang="pt-BR" sz="2800" dirty="0" smtClean="0"/>
              <a:t> 7 anos.</a:t>
            </a:r>
          </a:p>
          <a:p>
            <a:pPr marL="0" indent="0">
              <a:buNone/>
            </a:pPr>
            <a:r>
              <a:rPr lang="pt-BR" sz="2800" dirty="0" smtClean="0"/>
              <a:t>Profissionais: A equipe formada por: médico, enfermeiro, técnico de enfermagem e 9 ACS.</a:t>
            </a:r>
          </a:p>
          <a:p>
            <a:pPr marL="0" indent="0">
              <a:buNone/>
            </a:pPr>
            <a:r>
              <a:rPr lang="pt-BR" sz="2800" dirty="0" smtClean="0"/>
              <a:t>População: 3.860 pessoas, aproximadamente 1259 famílias, divididas em 9 </a:t>
            </a:r>
            <a:r>
              <a:rPr lang="pt-BR" sz="2800" dirty="0" err="1" smtClean="0"/>
              <a:t>micro-áreas</a:t>
            </a:r>
            <a:r>
              <a:rPr lang="pt-B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6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lenir\Downloads\ubs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2" y="766119"/>
            <a:ext cx="10305535" cy="52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351" y="111211"/>
            <a:ext cx="12006649" cy="1306427"/>
          </a:xfrm>
        </p:spPr>
        <p:txBody>
          <a:bodyPr/>
          <a:lstStyle/>
          <a:p>
            <a:r>
              <a:rPr lang="pt-BR" dirty="0" smtClean="0"/>
              <a:t>Situação da ação programática antes da intervenção: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96926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5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ufpl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ufple</Template>
  <TotalTime>1085</TotalTime>
  <Words>1059</Words>
  <Application>Microsoft Office PowerPoint</Application>
  <PresentationFormat>Personalizar</PresentationFormat>
  <Paragraphs>98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Tema ufple</vt:lpstr>
      <vt:lpstr>   UNIVERSIDADE ABERTA DO SUS – UNASUS UNIVERSIDADE FEDERAL DE PELOTAS ESPECIALIZAÇÃO EM SAÚDE DA FAMÍLIA MODALIDADE À DISTÂNCIA TURMA 5  </vt:lpstr>
      <vt:lpstr>INTRODUÇÃO</vt:lpstr>
      <vt:lpstr>Importância da ação programática </vt:lpstr>
      <vt:lpstr>Caracterização do Município </vt:lpstr>
      <vt:lpstr>Apresentação do PowerPoint</vt:lpstr>
      <vt:lpstr>Apresentação do PowerPoint</vt:lpstr>
      <vt:lpstr>Caracterização da UBS</vt:lpstr>
      <vt:lpstr>Apresentação do PowerPoint</vt:lpstr>
      <vt:lpstr>Situação da ação programática antes da intervenção:</vt:lpstr>
      <vt:lpstr>OBJETIVO GERAL</vt:lpstr>
      <vt:lpstr>Metodologia </vt:lpstr>
      <vt:lpstr>Apresentação do PowerPoint</vt:lpstr>
      <vt:lpstr>Ações realizadas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Logística </vt:lpstr>
      <vt:lpstr>Apresentação do PowerPoint</vt:lpstr>
      <vt:lpstr>OBJETIVOS, METAS E RESULTADOS</vt:lpstr>
      <vt:lpstr>OBJETIVO 1.  Ampliar a cobertura do programa de Saúde da Criança.</vt:lpstr>
      <vt:lpstr>Apresentação do PowerPoint</vt:lpstr>
      <vt:lpstr>OBJETIVO 2.  Melhorar a qualidade do atendimento á criança.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3. Melhorar a adesão ao programa de Saúde da Criança</vt:lpstr>
      <vt:lpstr>Apresentação do PowerPoint</vt:lpstr>
      <vt:lpstr>Objetivo 4. Melhorar o registro das informações</vt:lpstr>
      <vt:lpstr>Apresentação do PowerPoint</vt:lpstr>
      <vt:lpstr>Objetivo 5. Mapear as crianças de risco pertencentes à área de abrangência</vt:lpstr>
      <vt:lpstr>Apresentação do PowerPoint</vt:lpstr>
      <vt:lpstr>Objetivo 6. Promover a saúde das crianças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Socialização do TCC para equipe</vt:lpstr>
      <vt:lpstr>Reflexão crítica sobre seu processo pessoal de aprendizagem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ESPECIALIZAÇÃO EM SAÚDE DA FAMÍLIA MODALIDADE À DISTÂNCIA</dc:title>
  <dc:creator>Andrea guadalupe</dc:creator>
  <cp:lastModifiedBy>Elenir</cp:lastModifiedBy>
  <cp:revision>79</cp:revision>
  <dcterms:created xsi:type="dcterms:W3CDTF">2015-02-24T13:47:19Z</dcterms:created>
  <dcterms:modified xsi:type="dcterms:W3CDTF">2015-05-10T22:36:17Z</dcterms:modified>
</cp:coreProperties>
</file>