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300" r:id="rId4"/>
    <p:sldId id="301" r:id="rId5"/>
    <p:sldId id="302" r:id="rId6"/>
    <p:sldId id="303" r:id="rId7"/>
    <p:sldId id="304" r:id="rId8"/>
    <p:sldId id="260" r:id="rId9"/>
    <p:sldId id="261" r:id="rId10"/>
    <p:sldId id="305" r:id="rId11"/>
    <p:sldId id="325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298" r:id="rId31"/>
  </p:sldIdLst>
  <p:sldSz cx="9144000" cy="6858000" type="screen4x3"/>
  <p:notesSz cx="6858000" cy="97234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0000"/>
    <a:srgbClr val="28A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anaSilva\Desktop\Especializa&#231;&#227;o%20UFPel\4.Interven&#231;&#227;o.1.20.09%20&#224;%2026.09\Planilha%20Luciana.Final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0.28941176470588198</c:v>
                </c:pt>
                <c:pt idx="1">
                  <c:v>0.51529411764705901</c:v>
                </c:pt>
                <c:pt idx="2">
                  <c:v>0.752941176470588</c:v>
                </c:pt>
                <c:pt idx="3">
                  <c:v>0.97411764705882398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7252416"/>
        <c:axId val="-1297256224"/>
      </c:barChart>
      <c:catAx>
        <c:axId val="-12972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7256224"/>
        <c:crosses val="autoZero"/>
        <c:auto val="1"/>
        <c:lblAlgn val="ctr"/>
        <c:lblOffset val="100"/>
        <c:noMultiLvlLbl val="0"/>
      </c:catAx>
      <c:valAx>
        <c:axId val="-1297256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72524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Indicadores!$S$26</c:f>
              <c:strCache>
                <c:ptCount val="1"/>
                <c:pt idx="0">
                  <c:v>Proporção de diabéticos com prescrição de medicamentos  da lista do Hiperdia ou da Farmácia Popular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Indicadores!$T$25:$W$25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Indicadores!$T$26:$W$26</c:f>
              <c:numCache>
                <c:formatCode>0.0%</c:formatCode>
                <c:ptCount val="4"/>
                <c:pt idx="0">
                  <c:v>0.92424242424242398</c:v>
                </c:pt>
                <c:pt idx="1">
                  <c:v>0.93069306930693096</c:v>
                </c:pt>
                <c:pt idx="2">
                  <c:v>0.94444444444444398</c:v>
                </c:pt>
                <c:pt idx="3">
                  <c:v>0.9375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901952"/>
        <c:axId val="-1139901408"/>
      </c:barChart>
      <c:catAx>
        <c:axId val="-11399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901408"/>
        <c:crosses val="autoZero"/>
        <c:auto val="1"/>
        <c:lblAlgn val="ctr"/>
        <c:lblOffset val="100"/>
        <c:noMultiLvlLbl val="0"/>
      </c:catAx>
      <c:valAx>
        <c:axId val="-11399014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901952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0.17886178861788599</c:v>
                </c:pt>
                <c:pt idx="1">
                  <c:v>0.58447488584474905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895424"/>
        <c:axId val="-1100560592"/>
      </c:barChart>
      <c:catAx>
        <c:axId val="-11398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60592"/>
        <c:crosses val="autoZero"/>
        <c:auto val="1"/>
        <c:lblAlgn val="ctr"/>
        <c:lblOffset val="100"/>
        <c:noMultiLvlLbl val="0"/>
      </c:catAx>
      <c:valAx>
        <c:axId val="-1100560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954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0.16666666666666699</c:v>
                </c:pt>
                <c:pt idx="1">
                  <c:v>0.57425742574257399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00569840"/>
        <c:axId val="-1100560048"/>
      </c:barChart>
      <c:catAx>
        <c:axId val="-11005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60048"/>
        <c:crosses val="autoZero"/>
        <c:auto val="1"/>
        <c:lblAlgn val="ctr"/>
        <c:lblOffset val="100"/>
        <c:noMultiLvlLbl val="0"/>
      </c:catAx>
      <c:valAx>
        <c:axId val="-1100560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698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0.25203252032520301</c:v>
                </c:pt>
                <c:pt idx="1">
                  <c:v>0.15981735159817401</c:v>
                </c:pt>
                <c:pt idx="2">
                  <c:v>0.35</c:v>
                </c:pt>
                <c:pt idx="3">
                  <c:v>0.311594202898551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00568752"/>
        <c:axId val="-1100566576"/>
      </c:barChart>
      <c:catAx>
        <c:axId val="-11005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66576"/>
        <c:crosses val="autoZero"/>
        <c:auto val="1"/>
        <c:lblAlgn val="ctr"/>
        <c:lblOffset val="100"/>
        <c:noMultiLvlLbl val="0"/>
      </c:catAx>
      <c:valAx>
        <c:axId val="-1100566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0.27272727272727298</c:v>
                </c:pt>
                <c:pt idx="1">
                  <c:v>0.118811881188119</c:v>
                </c:pt>
                <c:pt idx="2">
                  <c:v>0.30952380952380998</c:v>
                </c:pt>
                <c:pt idx="3">
                  <c:v>0.29861111111111099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00561680"/>
        <c:axId val="-1100559504"/>
      </c:barChart>
      <c:catAx>
        <c:axId val="-11005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59504"/>
        <c:crosses val="autoZero"/>
        <c:auto val="1"/>
        <c:lblAlgn val="ctr"/>
        <c:lblOffset val="100"/>
        <c:noMultiLvlLbl val="0"/>
      </c:catAx>
      <c:valAx>
        <c:axId val="-1100559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00561680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0.44</c:v>
                </c:pt>
                <c:pt idx="1">
                  <c:v>0.67333333333333301</c:v>
                </c:pt>
                <c:pt idx="2">
                  <c:v>0.84</c:v>
                </c:pt>
                <c:pt idx="3">
                  <c:v>0.96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7254048"/>
        <c:axId val="-1297254592"/>
      </c:barChart>
      <c:catAx>
        <c:axId val="-12972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7254592"/>
        <c:crosses val="autoZero"/>
        <c:auto val="1"/>
        <c:lblAlgn val="ctr"/>
        <c:lblOffset val="100"/>
        <c:noMultiLvlLbl val="0"/>
      </c:catAx>
      <c:valAx>
        <c:axId val="-1297254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7254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0.36585365853658502</c:v>
                </c:pt>
                <c:pt idx="1">
                  <c:v>1</c:v>
                </c:pt>
                <c:pt idx="2">
                  <c:v>0.9375</c:v>
                </c:pt>
                <c:pt idx="3">
                  <c:v>0.59541984732824405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7265472"/>
        <c:axId val="-1297263296"/>
      </c:barChart>
      <c:catAx>
        <c:axId val="-12972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7263296"/>
        <c:crosses val="autoZero"/>
        <c:auto val="1"/>
        <c:lblAlgn val="ctr"/>
        <c:lblOffset val="100"/>
        <c:noMultiLvlLbl val="0"/>
      </c:catAx>
      <c:valAx>
        <c:axId val="-1297263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7265472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Indicadores!$S$9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Indicadores!$T$8:$W$8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Indicadores!$T$9:$W$9</c:f>
              <c:numCache>
                <c:formatCode>0.0%</c:formatCode>
                <c:ptCount val="4"/>
                <c:pt idx="0">
                  <c:v>0.36363636363636398</c:v>
                </c:pt>
                <c:pt idx="1">
                  <c:v>1</c:v>
                </c:pt>
                <c:pt idx="2">
                  <c:v>0.80952380952380998</c:v>
                </c:pt>
                <c:pt idx="3">
                  <c:v>0.65517241379310398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886720"/>
        <c:axId val="-1139889984"/>
      </c:barChart>
      <c:catAx>
        <c:axId val="-11398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89984"/>
        <c:crosses val="autoZero"/>
        <c:auto val="1"/>
        <c:lblAlgn val="ctr"/>
        <c:lblOffset val="100"/>
        <c:noMultiLvlLbl val="0"/>
      </c:catAx>
      <c:valAx>
        <c:axId val="-1139889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86720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0.17886178861788599</c:v>
                </c:pt>
                <c:pt idx="1">
                  <c:v>0.58447488584474905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889440"/>
        <c:axId val="-1139899232"/>
      </c:barChart>
      <c:catAx>
        <c:axId val="-11398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99232"/>
        <c:crosses val="autoZero"/>
        <c:auto val="1"/>
        <c:lblAlgn val="ctr"/>
        <c:lblOffset val="100"/>
        <c:noMultiLvlLbl val="0"/>
      </c:catAx>
      <c:valAx>
        <c:axId val="-1139899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89440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0.16666666666666699</c:v>
                </c:pt>
                <c:pt idx="1">
                  <c:v>0.57425742574257399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893248"/>
        <c:axId val="-1139891072"/>
      </c:barChart>
      <c:catAx>
        <c:axId val="-11398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91072"/>
        <c:crosses val="autoZero"/>
        <c:auto val="1"/>
        <c:lblAlgn val="ctr"/>
        <c:lblOffset val="100"/>
        <c:noMultiLvlLbl val="0"/>
      </c:catAx>
      <c:valAx>
        <c:axId val="-1139891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93248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0.219512195121951</c:v>
                </c:pt>
                <c:pt idx="1">
                  <c:v>0.397260273972603</c:v>
                </c:pt>
                <c:pt idx="2">
                  <c:v>0.40312500000000001</c:v>
                </c:pt>
                <c:pt idx="3">
                  <c:v>0.34782608695652201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900320"/>
        <c:axId val="-1139897056"/>
      </c:barChart>
      <c:catAx>
        <c:axId val="-11399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97056"/>
        <c:crosses val="autoZero"/>
        <c:auto val="1"/>
        <c:lblAlgn val="ctr"/>
        <c:lblOffset val="100"/>
        <c:noMultiLvlLbl val="0"/>
      </c:catAx>
      <c:valAx>
        <c:axId val="-1139897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900320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Indicadores!$T$19:$W$19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Indicadores!$T$20:$W$20</c:f>
              <c:numCache>
                <c:formatCode>0.0%</c:formatCode>
                <c:ptCount val="4"/>
                <c:pt idx="0">
                  <c:v>0.16666666666666699</c:v>
                </c:pt>
                <c:pt idx="1">
                  <c:v>0.40594059405940602</c:v>
                </c:pt>
                <c:pt idx="2">
                  <c:v>0.44444444444444398</c:v>
                </c:pt>
                <c:pt idx="3">
                  <c:v>0.39583333333333298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900864"/>
        <c:axId val="-1139888896"/>
      </c:barChart>
      <c:catAx>
        <c:axId val="-11399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88896"/>
        <c:crosses val="autoZero"/>
        <c:auto val="1"/>
        <c:lblAlgn val="ctr"/>
        <c:lblOffset val="100"/>
        <c:noMultiLvlLbl val="0"/>
      </c:catAx>
      <c:valAx>
        <c:axId val="-1139888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900864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hipertensos com prescrição de medicamentos  da lista do Hiperdia ou da Farmácia Popular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0.90243902439024404</c:v>
                </c:pt>
                <c:pt idx="1">
                  <c:v>0.93607305936073104</c:v>
                </c:pt>
                <c:pt idx="2">
                  <c:v>0.95</c:v>
                </c:pt>
                <c:pt idx="3">
                  <c:v>0.94927536231884102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39888352"/>
        <c:axId val="-1139887264"/>
      </c:barChart>
      <c:catAx>
        <c:axId val="-11398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87264"/>
        <c:crossesAt val="0"/>
        <c:auto val="1"/>
        <c:lblAlgn val="ctr"/>
        <c:lblOffset val="100"/>
        <c:noMultiLvlLbl val="0"/>
      </c:catAx>
      <c:valAx>
        <c:axId val="-11398872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9888352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800F0D3-7B1A-484C-B424-B280F5E25C4B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C480082-9F07-46E2-B412-C83318C9A5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3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914B40-6443-460E-A706-3D1016DFEFFD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2512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3E39F3-919A-4B8E-A9B2-0E10F78906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89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B2E3C-F830-465D-84C3-A55BFEDF8CC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767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6DAE2-19FB-4308-B6BA-E1DBC7E7FAB0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0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E6F765-67C2-4EBA-8102-D95C1FC207C3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C504E2-3FF3-4EBD-832B-669EEF4E05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9446-D207-494B-85E3-30DBD2CFAFA2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6BA9-FDED-4831-B301-74468B46F7B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377D-F312-4B63-B91F-FD973D89E976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A7FE-40B5-454D-B182-09ECFEC270F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941B-1FE7-4386-9C9D-B80A89F71623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3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F634-0560-4FA9-8019-B5738B6F2C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8FB2-1910-44F5-BE92-2C07B6D928C1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3826-E2A1-4770-81EE-9201F28866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F5A7A1-380F-408C-B9A0-ED23305B851F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5C808-C2FA-4277-BC08-CBA452256F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7408-C8EE-428E-837E-16A23D9C66B9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45CA-6DB4-4E2D-A1CA-2268311328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312E1B-7556-4ECA-9ED3-B3CC70D76DB9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3F944-9902-431F-84AB-8335478888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6078-5D8D-482E-8105-5C8D435342DB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06ED-B6CE-42CD-B07B-60848291E0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F9F9F-6E55-454F-B675-D87FDFCB75C5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67C642-8217-43E5-B348-AD4DAEBD06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F9E0B-F1FE-4F27-8193-100501AD58C6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3A7E8-9A07-4C4E-9C9E-46205C0D3C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8AEBD-B2FF-481B-A001-2F4D73D59F23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653A74-D880-4F33-8C2B-002C5CBB7F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0757A6-811A-4646-B139-DA8CD22EAE6B}" type="datetimeFigureOut">
              <a:rPr lang="pt-BR"/>
              <a:pPr>
                <a:defRPr/>
              </a:pPr>
              <a:t>27/10/2014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56309C-415A-4F25-B657-0380D8064C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8" r:id="rId2"/>
    <p:sldLayoutId id="2147483995" r:id="rId3"/>
    <p:sldLayoutId id="2147483989" r:id="rId4"/>
    <p:sldLayoutId id="2147483996" r:id="rId5"/>
    <p:sldLayoutId id="2147483990" r:id="rId6"/>
    <p:sldLayoutId id="2147483997" r:id="rId7"/>
    <p:sldLayoutId id="2147483998" r:id="rId8"/>
    <p:sldLayoutId id="2147483999" r:id="rId9"/>
    <p:sldLayoutId id="2147483991" r:id="rId10"/>
    <p:sldLayoutId id="2147483992" r:id="rId11"/>
    <p:sldLayoutId id="21474839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009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95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09FE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BDB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 bwMode="auto">
          <a:xfrm>
            <a:off x="971550" y="1"/>
            <a:ext cx="8204200" cy="121804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</a:t>
            </a:r>
            <a:b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1012824" y="3361954"/>
            <a:ext cx="8131176" cy="855205"/>
          </a:xfrm>
        </p:spPr>
        <p:txBody>
          <a:bodyPr/>
          <a:lstStyle/>
          <a:p>
            <a:pPr marL="26988" algn="ctr" eaLnBrk="1" hangingPunct="1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aos Adultos Hipertensos e/ou Diabéticos da USF Novo Horizonte, Cupira/PE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988" algn="ctr" eaLnBrk="1" hangingPunct="1"/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8" algn="ctr" eaLnBrk="1" hangingPunct="1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tângulo 3"/>
          <p:cNvSpPr>
            <a:spLocks noChangeArrowheads="1"/>
          </p:cNvSpPr>
          <p:nvPr/>
        </p:nvSpPr>
        <p:spPr bwMode="auto">
          <a:xfrm>
            <a:off x="1012825" y="4905020"/>
            <a:ext cx="813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Rosângela de Leon Veleda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Souza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CaixaDeTexto 4"/>
          <p:cNvSpPr txBox="1">
            <a:spLocks noChangeArrowheads="1"/>
          </p:cNvSpPr>
          <p:nvPr/>
        </p:nvSpPr>
        <p:spPr bwMode="auto">
          <a:xfrm>
            <a:off x="1003300" y="6407083"/>
            <a:ext cx="8140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2014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Retângulo 5"/>
          <p:cNvSpPr>
            <a:spLocks noChangeArrowheads="1"/>
          </p:cNvSpPr>
          <p:nvPr/>
        </p:nvSpPr>
        <p:spPr bwMode="auto">
          <a:xfrm>
            <a:off x="971550" y="2108314"/>
            <a:ext cx="817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828200"/>
              </a:buClr>
              <a:buSzPct val="80000"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Luciana da Silva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1078174" y="1023582"/>
            <a:ext cx="8065826" cy="420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628650" fontAlgn="auto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 Ações em quatro eixos: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Reuniões a cada 15 dias para monitorar o número de Hipertensos e/ou Diabéticos cadastrados no programa;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Capacitações mensalmente com os profissionais destacando os Protocolos adotados;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Realizado educação em saúde;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Estabelecido um dia da semana para visitas domiciliares com os ACS.</a:t>
            </a:r>
          </a:p>
        </p:txBody>
      </p:sp>
    </p:spTree>
    <p:extLst>
      <p:ext uri="{BB962C8B-B14F-4D97-AF65-F5344CB8AC3E}">
        <p14:creationId xmlns:p14="http://schemas.microsoft.com/office/powerpoint/2010/main" val="5733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Hipertensos e Diabéticos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:\Users\LucianaSilva\Desktop\PSF Novo Horizonte\Hiperdia.11.04.14\SAM_12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1" y="991818"/>
            <a:ext cx="2961564" cy="187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LucianaSilva\Desktop\PSF Novo Horizonte\Hiperdia.13.05.14\SAM_14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8" y="2988863"/>
            <a:ext cx="2947917" cy="186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LucianaSilva\Desktop\PSF Novo Horizonte\Hiperdia.13.05.14\SAM_13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4" y="3004378"/>
            <a:ext cx="2893322" cy="182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LucianaSilva\Desktop\PSF Novo Horizonte\Hiperdia.13.05.14\SAM_13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93" y="982641"/>
            <a:ext cx="2886982" cy="185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8" y="4995080"/>
            <a:ext cx="2934267" cy="15967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8" y="4998493"/>
            <a:ext cx="2893327" cy="15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/>
          <p:cNvSpPr>
            <a:spLocks/>
          </p:cNvSpPr>
          <p:nvPr/>
        </p:nvSpPr>
        <p:spPr bwMode="auto">
          <a:xfrm>
            <a:off x="1064525" y="1501253"/>
            <a:ext cx="8079475" cy="22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 smtClean="0"/>
              <a:t>Objetivo </a:t>
            </a:r>
            <a:r>
              <a:rPr lang="pt-BR" sz="2200" b="1" dirty="0"/>
              <a:t>1: Ampliar a cobertura à </a:t>
            </a:r>
            <a:r>
              <a:rPr lang="pt-BR" sz="2200" b="1" dirty="0" smtClean="0"/>
              <a:t>hipertensos.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1: </a:t>
            </a:r>
            <a:r>
              <a:rPr lang="pt-BR" sz="2200" dirty="0"/>
              <a:t>Cadastrar 85% dos </a:t>
            </a:r>
            <a:r>
              <a:rPr lang="pt-BR" sz="2200" dirty="0" smtClean="0"/>
              <a:t>hipertensos, </a:t>
            </a:r>
            <a:r>
              <a:rPr lang="pt-BR" sz="2200" dirty="0"/>
              <a:t>respectivamente, da área de abrangência no Programa de Atenção à Hipertensão Arterial e à Diabetes Mellitus da unidade de saúde.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63375374"/>
              </p:ext>
            </p:extLst>
          </p:nvPr>
        </p:nvGraphicFramePr>
        <p:xfrm>
          <a:off x="2265529" y="3138985"/>
          <a:ext cx="5868536" cy="35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446662"/>
            <a:ext cx="8079475" cy="25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 smtClean="0"/>
              <a:t>Objetivo </a:t>
            </a:r>
            <a:r>
              <a:rPr lang="pt-BR" sz="2200" b="1" dirty="0"/>
              <a:t>1: Ampliar a cobertura à </a:t>
            </a:r>
            <a:r>
              <a:rPr lang="pt-BR" sz="2200" b="1" dirty="0" smtClean="0"/>
              <a:t>diabéticos</a:t>
            </a:r>
            <a:r>
              <a:rPr lang="pt-BR" sz="2200" b="1" dirty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2</a:t>
            </a:r>
            <a:r>
              <a:rPr lang="pt-BR" sz="2200" b="1" dirty="0" smtClean="0"/>
              <a:t>: </a:t>
            </a:r>
            <a:r>
              <a:rPr lang="pt-BR" sz="2200" dirty="0"/>
              <a:t>Cadastrar 85% dos </a:t>
            </a:r>
            <a:r>
              <a:rPr lang="pt-BR" sz="2200" dirty="0" smtClean="0"/>
              <a:t>diabéticos, </a:t>
            </a:r>
            <a:r>
              <a:rPr lang="pt-BR" sz="2200" dirty="0"/>
              <a:t>respectivamente, da área de abrangência no Programa de Atenção à Hipertensão Arterial e à Diabetes Mellitus da unidade de saúde.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98729552"/>
              </p:ext>
            </p:extLst>
          </p:nvPr>
        </p:nvGraphicFramePr>
        <p:xfrm>
          <a:off x="2434224" y="3073675"/>
          <a:ext cx="5372295" cy="346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9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28299"/>
            <a:ext cx="8079475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2: Melhorar a adesão do </a:t>
            </a:r>
            <a:r>
              <a:rPr lang="pt-BR" sz="2200" b="1" dirty="0" smtClean="0"/>
              <a:t>hipertenso </a:t>
            </a:r>
            <a:r>
              <a:rPr lang="pt-BR" sz="2200" b="1" dirty="0"/>
              <a:t>ao programa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3: </a:t>
            </a:r>
            <a:r>
              <a:rPr lang="pt-BR" sz="2200" dirty="0"/>
              <a:t>Buscar 100% dos </a:t>
            </a:r>
            <a:r>
              <a:rPr lang="pt-BR" sz="2200" dirty="0" smtClean="0"/>
              <a:t>hipertensos faltosos </a:t>
            </a:r>
            <a:r>
              <a:rPr lang="pt-BR" sz="2200" dirty="0"/>
              <a:t>às consultas na unidade de saúde conforme a periodicidade recomendada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01137176"/>
              </p:ext>
            </p:extLst>
          </p:nvPr>
        </p:nvGraphicFramePr>
        <p:xfrm>
          <a:off x="2538484" y="2947917"/>
          <a:ext cx="5377217" cy="353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6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28299"/>
            <a:ext cx="8079475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2: Melhorar a adesão do </a:t>
            </a:r>
            <a:r>
              <a:rPr lang="pt-BR" sz="2200" b="1" dirty="0" smtClean="0"/>
              <a:t>diabético </a:t>
            </a:r>
            <a:r>
              <a:rPr lang="pt-BR" sz="2200" b="1" dirty="0"/>
              <a:t>ao programa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4: </a:t>
            </a:r>
            <a:r>
              <a:rPr lang="pt-BR" sz="2200" dirty="0"/>
              <a:t>Buscar 100% dos </a:t>
            </a:r>
            <a:r>
              <a:rPr lang="pt-BR" sz="2200" dirty="0" smtClean="0"/>
              <a:t>diabéticos faltosos </a:t>
            </a:r>
            <a:r>
              <a:rPr lang="pt-BR" sz="2200" dirty="0"/>
              <a:t>às consultas na unidade de saúde conforme a periodicidade recomendada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68035152"/>
              </p:ext>
            </p:extLst>
          </p:nvPr>
        </p:nvGraphicFramePr>
        <p:xfrm>
          <a:off x="2402006" y="2847477"/>
          <a:ext cx="5426885" cy="340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0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28299"/>
            <a:ext cx="8079475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3: Melhorar a qualidade do atendimento ao paciente hipertenso </a:t>
            </a:r>
            <a:r>
              <a:rPr lang="pt-BR" sz="2200" b="1" dirty="0" smtClean="0"/>
              <a:t>realizado </a:t>
            </a:r>
            <a:r>
              <a:rPr lang="pt-BR" sz="2200" b="1" dirty="0"/>
              <a:t>na unidade de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5</a:t>
            </a:r>
            <a:r>
              <a:rPr lang="pt-BR" sz="2200" b="1" dirty="0" smtClean="0"/>
              <a:t>: </a:t>
            </a:r>
            <a:r>
              <a:rPr lang="pt-BR" sz="2200" dirty="0"/>
              <a:t>Realizar exame clínico apropriado em 100% dos </a:t>
            </a:r>
            <a:r>
              <a:rPr lang="pt-BR" sz="2200" dirty="0" smtClean="0"/>
              <a:t>hipertensos.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76429255"/>
              </p:ext>
            </p:extLst>
          </p:nvPr>
        </p:nvGraphicFramePr>
        <p:xfrm>
          <a:off x="2320119" y="3031508"/>
          <a:ext cx="5541512" cy="347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7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28299"/>
            <a:ext cx="8079475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3: Melhorar a qualidade do atendimento ao paciente </a:t>
            </a:r>
            <a:r>
              <a:rPr lang="pt-BR" sz="2200" b="1" dirty="0" smtClean="0"/>
              <a:t>diabético realizado </a:t>
            </a:r>
            <a:r>
              <a:rPr lang="pt-BR" sz="2200" b="1" dirty="0"/>
              <a:t>na unidade de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6: </a:t>
            </a:r>
            <a:r>
              <a:rPr lang="pt-BR" sz="2200" dirty="0"/>
              <a:t>Realizar exame clínico apropriado em 100% dos </a:t>
            </a:r>
            <a:r>
              <a:rPr lang="pt-BR" sz="2200" dirty="0" smtClean="0"/>
              <a:t>diabéticos.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23157206"/>
              </p:ext>
            </p:extLst>
          </p:nvPr>
        </p:nvGraphicFramePr>
        <p:xfrm>
          <a:off x="2390438" y="2955025"/>
          <a:ext cx="5484320" cy="362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4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28299"/>
            <a:ext cx="8079475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3: Melhorar a qualidade do atendimento ao paciente </a:t>
            </a:r>
            <a:r>
              <a:rPr lang="pt-BR" sz="2200" b="1" dirty="0" smtClean="0"/>
              <a:t>hipertenso realizado </a:t>
            </a:r>
            <a:r>
              <a:rPr lang="pt-BR" sz="2200" b="1" dirty="0"/>
              <a:t>na unidade de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7</a:t>
            </a:r>
            <a:r>
              <a:rPr lang="pt-BR" sz="2200" b="1" dirty="0" smtClean="0"/>
              <a:t>: </a:t>
            </a:r>
            <a:r>
              <a:rPr lang="pt-BR" sz="2200" dirty="0"/>
              <a:t>Garantir a 100% dos hipertensos </a:t>
            </a:r>
            <a:r>
              <a:rPr lang="pt-BR" sz="2200" dirty="0" smtClean="0"/>
              <a:t>a </a:t>
            </a:r>
            <a:r>
              <a:rPr lang="pt-BR" sz="2200" dirty="0"/>
              <a:t>realização de exames complementares em dia de acordo com o protocolo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22985676"/>
              </p:ext>
            </p:extLst>
          </p:nvPr>
        </p:nvGraphicFramePr>
        <p:xfrm>
          <a:off x="2486262" y="2872166"/>
          <a:ext cx="5320257" cy="358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28299"/>
            <a:ext cx="8079475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3: Melhorar a qualidade do atendimento ao paciente </a:t>
            </a:r>
            <a:r>
              <a:rPr lang="pt-BR" sz="2200" b="1" dirty="0" smtClean="0"/>
              <a:t>diabético realizado </a:t>
            </a:r>
            <a:r>
              <a:rPr lang="pt-BR" sz="2200" b="1" dirty="0"/>
              <a:t>na unidade de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8: </a:t>
            </a:r>
            <a:r>
              <a:rPr lang="pt-BR" sz="2200" dirty="0"/>
              <a:t>Garantir a 100% dos </a:t>
            </a:r>
            <a:r>
              <a:rPr lang="pt-BR" sz="2200" dirty="0" smtClean="0"/>
              <a:t>diabéticos a </a:t>
            </a:r>
            <a:r>
              <a:rPr lang="pt-BR" sz="2200" dirty="0"/>
              <a:t>realização de exames complementares em dia de acordo com o protocolo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35205470"/>
              </p:ext>
            </p:extLst>
          </p:nvPr>
        </p:nvGraphicFramePr>
        <p:xfrm>
          <a:off x="2477089" y="3016155"/>
          <a:ext cx="5288488" cy="362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6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/>
          </p:cNvSpPr>
          <p:nvPr/>
        </p:nvSpPr>
        <p:spPr bwMode="auto">
          <a:xfrm>
            <a:off x="1028700" y="1314450"/>
            <a:ext cx="79168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10000"/>
              </a:lnSpc>
            </a:pPr>
            <a:endParaRPr lang="pt-B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2291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1023582" y="941694"/>
            <a:ext cx="8120418" cy="555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628650" fontAlgn="auto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 HAS constitui-se um dos principais fatores de risco cardiovascular, tanto pela sua elevada prevalência, como pelo seu poder de associação a mortalidade (</a:t>
            </a:r>
            <a:r>
              <a:rPr lang="pt-BR" sz="2400" dirty="0" err="1" smtClean="0"/>
              <a:t>Soirefmann</a:t>
            </a:r>
            <a:r>
              <a:rPr lang="pt-BR" sz="2400" dirty="0" smtClean="0"/>
              <a:t> et. al, 2004).</a:t>
            </a:r>
          </a:p>
          <a:p>
            <a:pPr algn="just" defTabSz="628650" fontAlgn="auto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 </a:t>
            </a:r>
            <a:r>
              <a:rPr lang="pt-BR" sz="2400" dirty="0"/>
              <a:t> Na faixa etária de 30 a 60 anos as doenças cardiovasculares são responsáveis por 14% da totalidade de internações, resultando ambos em gastos da ordem de 25,7% do total de custos com internações e juntamente com a HAS e DM configura-se como um grande desafio para os sistemas de saúde no Brasil e no mundo (NADER et.al, 2000).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419367"/>
            <a:ext cx="8079475" cy="253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3: Melhorar a qualidade do atendimento ao paciente </a:t>
            </a:r>
            <a:r>
              <a:rPr lang="pt-BR" sz="2200" b="1" dirty="0" smtClean="0"/>
              <a:t>hipertenso realizado </a:t>
            </a:r>
            <a:r>
              <a:rPr lang="pt-BR" sz="2200" b="1" dirty="0"/>
              <a:t>na unidade de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9</a:t>
            </a:r>
            <a:r>
              <a:rPr lang="pt-BR" sz="2200" b="1" dirty="0" smtClean="0"/>
              <a:t>: </a:t>
            </a:r>
            <a:r>
              <a:rPr lang="pt-BR" sz="2200" dirty="0"/>
              <a:t>Garantir a totalidade da prescrição de medicamentos da farmácia popular para 100% dos </a:t>
            </a:r>
            <a:r>
              <a:rPr lang="pt-BR" sz="2200" dirty="0" smtClean="0"/>
              <a:t>hipertensos cadastrados </a:t>
            </a:r>
            <a:r>
              <a:rPr lang="pt-BR" sz="2200" dirty="0"/>
              <a:t>na unidade de saúde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28459922"/>
              </p:ext>
            </p:extLst>
          </p:nvPr>
        </p:nvGraphicFramePr>
        <p:xfrm>
          <a:off x="2521797" y="3166281"/>
          <a:ext cx="5312017" cy="348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1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419367"/>
            <a:ext cx="8079475" cy="253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3: Melhorar a qualidade do atendimento ao paciente </a:t>
            </a:r>
            <a:r>
              <a:rPr lang="pt-BR" sz="2200" b="1" dirty="0" smtClean="0"/>
              <a:t>diabético realizado </a:t>
            </a:r>
            <a:r>
              <a:rPr lang="pt-BR" sz="2200" b="1" dirty="0"/>
              <a:t>na unidade de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10: </a:t>
            </a:r>
            <a:r>
              <a:rPr lang="pt-BR" sz="2200" dirty="0"/>
              <a:t>Garantir a totalidade da prescrição de medicamentos da farmácia popular para 100% dos </a:t>
            </a:r>
            <a:r>
              <a:rPr lang="pt-BR" sz="2200" dirty="0" smtClean="0"/>
              <a:t>diabéticos cadastrados </a:t>
            </a:r>
            <a:r>
              <a:rPr lang="pt-BR" sz="2200" dirty="0"/>
              <a:t>na unidade de saúde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38400906"/>
              </p:ext>
            </p:extLst>
          </p:nvPr>
        </p:nvGraphicFramePr>
        <p:xfrm>
          <a:off x="2402167" y="3138985"/>
          <a:ext cx="5418000" cy="358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2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46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</a:t>
            </a:r>
            <a:r>
              <a:rPr lang="pt-BR" sz="2200" b="1" dirty="0" smtClean="0"/>
              <a:t>4: </a:t>
            </a:r>
            <a:r>
              <a:rPr lang="pt-BR" sz="2200" b="1" dirty="0"/>
              <a:t>Melhorar o registro das informações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11 e 12: </a:t>
            </a:r>
            <a:r>
              <a:rPr lang="pt-BR" sz="2200" dirty="0"/>
              <a:t>Manter ficha de acompanhamento de 100% dos hipertensos e diabéticos cadastrados na unidade de saúde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dirty="0"/>
              <a:t>No tocante a esse quarto objetivo, a proporção de </a:t>
            </a:r>
            <a:r>
              <a:rPr lang="pt-BR" sz="2200" dirty="0" smtClean="0"/>
              <a:t>hipertensos e/ou diabéticos </a:t>
            </a:r>
            <a:r>
              <a:rPr lang="pt-BR" sz="2200" dirty="0"/>
              <a:t>com registro adequado se manteve com 100,0% de cobertura ao longo dos quatro meses de intervenção.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33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5</a:t>
            </a:r>
            <a:r>
              <a:rPr lang="pt-BR" sz="2200" b="1" dirty="0" smtClean="0"/>
              <a:t>: </a:t>
            </a:r>
            <a:r>
              <a:rPr lang="pt-BR" sz="2200" b="1" dirty="0"/>
              <a:t>Mapear hipertensos </a:t>
            </a:r>
            <a:r>
              <a:rPr lang="pt-BR" sz="2200" b="1" dirty="0" smtClean="0"/>
              <a:t>de </a:t>
            </a:r>
            <a:r>
              <a:rPr lang="pt-BR" sz="2200" b="1" dirty="0"/>
              <a:t>risco para doença cardiovascular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13: </a:t>
            </a:r>
            <a:r>
              <a:rPr lang="pt-BR" sz="2200" dirty="0"/>
              <a:t>Realizar estratificação do risco cardiovascular em 100% dos hipertensos </a:t>
            </a:r>
            <a:r>
              <a:rPr lang="pt-BR" sz="2200" dirty="0" smtClean="0"/>
              <a:t>cadastrados </a:t>
            </a:r>
            <a:r>
              <a:rPr lang="pt-BR" sz="2200" dirty="0"/>
              <a:t>na unidade de saúde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17249349"/>
              </p:ext>
            </p:extLst>
          </p:nvPr>
        </p:nvGraphicFramePr>
        <p:xfrm>
          <a:off x="2431670" y="3138987"/>
          <a:ext cx="5402144" cy="358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5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33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5</a:t>
            </a:r>
            <a:r>
              <a:rPr lang="pt-BR" sz="2200" b="1" dirty="0" smtClean="0"/>
              <a:t>: </a:t>
            </a:r>
            <a:r>
              <a:rPr lang="pt-BR" sz="2200" b="1" dirty="0"/>
              <a:t>Mapear </a:t>
            </a:r>
            <a:r>
              <a:rPr lang="pt-BR" sz="2200" b="1" dirty="0" smtClean="0"/>
              <a:t>diabéticos de </a:t>
            </a:r>
            <a:r>
              <a:rPr lang="pt-BR" sz="2200" b="1" dirty="0"/>
              <a:t>risco para doença cardiovascular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14: </a:t>
            </a:r>
            <a:r>
              <a:rPr lang="pt-BR" sz="2200" dirty="0"/>
              <a:t>Realizar estratificação do risco cardiovascular em 100% dos </a:t>
            </a:r>
            <a:r>
              <a:rPr lang="pt-BR" sz="2200" dirty="0" smtClean="0"/>
              <a:t>diabéticos cadastrados </a:t>
            </a:r>
            <a:r>
              <a:rPr lang="pt-BR" sz="2200" dirty="0"/>
              <a:t>na unidade de saúde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66004050"/>
              </p:ext>
            </p:extLst>
          </p:nvPr>
        </p:nvGraphicFramePr>
        <p:xfrm>
          <a:off x="2424699" y="3125338"/>
          <a:ext cx="5695719" cy="345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0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28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</a:t>
            </a:r>
            <a:r>
              <a:rPr lang="pt-BR" sz="2200" b="1" dirty="0" smtClean="0"/>
              <a:t>6: </a:t>
            </a:r>
            <a:r>
              <a:rPr lang="pt-BR" sz="2200" b="1" dirty="0"/>
              <a:t>Promoção da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15: </a:t>
            </a:r>
            <a:r>
              <a:rPr lang="pt-BR" sz="2200" dirty="0"/>
              <a:t>Realizar avaliação odontológica em 100% dos hipertensos </a:t>
            </a:r>
            <a:r>
              <a:rPr lang="pt-BR" sz="2200" dirty="0" smtClean="0"/>
              <a:t>cadastrados </a:t>
            </a:r>
            <a:r>
              <a:rPr lang="pt-BR" sz="2200" dirty="0"/>
              <a:t>na unidade de saúde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75572897"/>
              </p:ext>
            </p:extLst>
          </p:nvPr>
        </p:nvGraphicFramePr>
        <p:xfrm>
          <a:off x="2254248" y="2797791"/>
          <a:ext cx="5484031" cy="367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6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28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</a:t>
            </a:r>
            <a:r>
              <a:rPr lang="pt-BR" sz="2200" b="1" dirty="0" smtClean="0"/>
              <a:t>6: </a:t>
            </a:r>
            <a:r>
              <a:rPr lang="pt-BR" sz="2200" b="1" dirty="0"/>
              <a:t>Promoção da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16: </a:t>
            </a:r>
            <a:r>
              <a:rPr lang="pt-BR" sz="2200" dirty="0"/>
              <a:t>Realizar avaliação odontológica em 100% dos </a:t>
            </a:r>
            <a:r>
              <a:rPr lang="pt-BR" sz="2200" dirty="0" smtClean="0"/>
              <a:t>diabéticos cadastrados </a:t>
            </a:r>
            <a:r>
              <a:rPr lang="pt-BR" sz="2200" dirty="0"/>
              <a:t>na unidade de saúde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49812701"/>
              </p:ext>
            </p:extLst>
          </p:nvPr>
        </p:nvGraphicFramePr>
        <p:xfrm>
          <a:off x="2401531" y="2825087"/>
          <a:ext cx="5404989" cy="374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6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55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pt-BR" sz="2200" b="1" dirty="0"/>
              <a:t>Objetivo </a:t>
            </a:r>
            <a:r>
              <a:rPr lang="pt-BR" sz="2200" b="1" dirty="0" smtClean="0"/>
              <a:t>6: </a:t>
            </a:r>
            <a:r>
              <a:rPr lang="pt-BR" sz="2200" b="1" dirty="0"/>
              <a:t>Promoção da saúde</a:t>
            </a:r>
            <a:r>
              <a:rPr lang="pt-BR" sz="2200" b="1" dirty="0" smtClean="0"/>
              <a:t>.</a:t>
            </a: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b="1" dirty="0"/>
              <a:t>Meta </a:t>
            </a:r>
            <a:r>
              <a:rPr lang="pt-BR" sz="2200" b="1" dirty="0" smtClean="0"/>
              <a:t>17 e 18: </a:t>
            </a:r>
            <a:r>
              <a:rPr lang="pt-BR" sz="2200" dirty="0"/>
              <a:t>Garantir orientação nutricional sobre alimentação saudável a 100% dos hipertensos e diabéticos</a:t>
            </a:r>
            <a:r>
              <a:rPr lang="pt-BR" sz="2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2200" b="1" dirty="0" smtClean="0"/>
              <a:t>Meta 19 e 20: </a:t>
            </a:r>
            <a:r>
              <a:rPr lang="pt-BR" sz="2200" dirty="0"/>
              <a:t>Garantir orientação em relação à prática de atividade física regular a 100% dos pacientes hipertensos e </a:t>
            </a:r>
            <a:r>
              <a:rPr lang="pt-BR" sz="2200" dirty="0" smtClean="0"/>
              <a:t>diabéticos.</a:t>
            </a:r>
          </a:p>
          <a:p>
            <a:pPr algn="just">
              <a:spcAft>
                <a:spcPts val="600"/>
              </a:spcAft>
            </a:pPr>
            <a:endParaRPr lang="pt-BR" sz="2200" dirty="0"/>
          </a:p>
          <a:p>
            <a:pPr algn="just">
              <a:spcAft>
                <a:spcPts val="600"/>
              </a:spcAft>
            </a:pPr>
            <a:r>
              <a:rPr lang="pt-BR" sz="2200" dirty="0"/>
              <a:t>No tocante a esse </a:t>
            </a:r>
            <a:r>
              <a:rPr lang="pt-BR" sz="2200" dirty="0" smtClean="0"/>
              <a:t>objetivo</a:t>
            </a:r>
            <a:r>
              <a:rPr lang="pt-BR" sz="2200" dirty="0"/>
              <a:t>, a proporção de hipertensos e/ou diabéticos com </a:t>
            </a:r>
            <a:r>
              <a:rPr lang="pt-BR" sz="2200" dirty="0" smtClean="0"/>
              <a:t>promoção da saúde, quanto a orientação nutricional e prática de atividade física regular </a:t>
            </a:r>
            <a:r>
              <a:rPr lang="pt-BR" sz="2200" dirty="0"/>
              <a:t>se manteve com 100,0% de cobertura ao longo dos quatro meses de intervenção.</a:t>
            </a:r>
          </a:p>
          <a:p>
            <a:pPr algn="just">
              <a:spcAft>
                <a:spcPts val="600"/>
              </a:spcAft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64525" y="1282891"/>
            <a:ext cx="8079475" cy="46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Propiciou ampliação da cobertura;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Melhoria da atenção aos hipertensos e diabéticos;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A equipe se capacitou e procurou seguir as recomendações do MS;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Melhorou ainda mais a interação da equipe;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O impacto é visível pela comunidade, contudo é notório a satisfação dos pacientes;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A equipe está integrada e interessada em dar continuidade à intervenção na rotina do serviço.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endParaRPr lang="pt-BR" sz="2200" dirty="0" smtClean="0"/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seu processo pessoal de aprendizagem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5720" y="2019868"/>
            <a:ext cx="298886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Expectativas iniciais a respeito do curso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13445" y="2199567"/>
            <a:ext cx="3684895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I</a:t>
            </a:r>
            <a:r>
              <a:rPr lang="pt-BR" sz="2200" dirty="0" smtClean="0"/>
              <a:t>mensa satisfação.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07995" y="3605283"/>
            <a:ext cx="298886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Significado do curso para a prática profissional</a:t>
            </a:r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27093" y="3113963"/>
            <a:ext cx="3659875" cy="21236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- Transformação como um todo;</a:t>
            </a:r>
          </a:p>
          <a:p>
            <a:pPr algn="ctr"/>
            <a:r>
              <a:rPr lang="pt-BR" sz="2200" dirty="0" smtClean="0"/>
              <a:t>- Conhecimento adquirido teórico e prático;</a:t>
            </a:r>
          </a:p>
          <a:p>
            <a:pPr algn="ctr"/>
            <a:r>
              <a:rPr lang="pt-BR" sz="2200" dirty="0" smtClean="0"/>
              <a:t>- Importância para com o próximo.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37565" y="5531892"/>
            <a:ext cx="298886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Aprendizados mais relevantes do curso</a:t>
            </a:r>
            <a:endParaRPr lang="pt-BR" sz="2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31643" y="5695665"/>
            <a:ext cx="3625754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Nunca desistir!!!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408227" y="2292823"/>
            <a:ext cx="709683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396854" y="3960124"/>
            <a:ext cx="709683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424150" y="5775277"/>
            <a:ext cx="709683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1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23582" y="1078174"/>
            <a:ext cx="8120418" cy="409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628650" fontAlgn="auto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1008749" y="875731"/>
            <a:ext cx="8137525" cy="8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município:</a:t>
            </a: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1064525" y="1746913"/>
            <a:ext cx="8079475" cy="15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Cupira, localiza-se na região nordeste do estado de Pernambuco, quase 180Km da capital Recife;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23.390 habitantes (I</a:t>
            </a:r>
            <a:r>
              <a:rPr lang="pt-BR" sz="2400" dirty="0" smtClean="0"/>
              <a:t>BGE/2010);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tatic.panoramio.com/photos/large/352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2846091"/>
            <a:ext cx="5145206" cy="37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LucianaSilva\Desktop\PSF Novo Horizonte\Hiperdia.11.04.14\SAM_1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23" y="94864"/>
            <a:ext cx="2552131" cy="154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LucianaSilva\Desktop\PSF Novo Horizonte\Hiperdia.13.05.14\SAM_14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6" y="1760529"/>
            <a:ext cx="2548487" cy="156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LucianaSilva\Desktop\PSF Novo Horizonte\Hiperdia.23.07.13\SAM_06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6" y="1753884"/>
            <a:ext cx="2729551" cy="152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LucianaSilva\Desktop\PSF Novo Horizonte\Hiperdia.23.07.13\SAM_06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9" y="3466532"/>
            <a:ext cx="2521471" cy="155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LucianaSilva\Desktop\PSF Novo Horizonte\Hiperdia.23.07.13\SAM_05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86" y="3446206"/>
            <a:ext cx="2548768" cy="15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Users\LucianaSilva\Desktop\PSF Novo Horizonte\Hiperdia.26.09.13\SAM_07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5" y="3452884"/>
            <a:ext cx="2715905" cy="155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LucianaSilva\Desktop\PSF Novo Horizonte\Hiperdia.26.09.13\SAM_069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0" y="5158855"/>
            <a:ext cx="2511188" cy="163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835018" y="5513697"/>
            <a:ext cx="4885900" cy="938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/>
              <a:t>Obrigada!!!</a:t>
            </a:r>
            <a:endParaRPr lang="pt-BR" sz="55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7" y="95534"/>
            <a:ext cx="2538485" cy="152428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109181"/>
            <a:ext cx="2743200" cy="15421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59" y="1774209"/>
            <a:ext cx="2567295" cy="15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erias.tur.br/imgs/5240/cupira/g_igreja-de-sao-joao-batista-em-cupira-pe-fotosergio-falce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3" y="1255594"/>
            <a:ext cx="3579284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Cupira – PE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1241949"/>
            <a:ext cx="3930556" cy="24004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93" y="3835020"/>
            <a:ext cx="4985983" cy="28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08749" y="875731"/>
            <a:ext cx="8137525" cy="8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ESF:</a:t>
            </a: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1064525" y="1558117"/>
            <a:ext cx="8079475" cy="22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Cerca de 2.500 pessoas (população idosa e do sexo feminino), 950 famílias</a:t>
            </a:r>
            <a:r>
              <a:rPr lang="pt-BR" sz="2400" dirty="0" smtClean="0"/>
              <a:t>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 smtClean="0"/>
              <a:t> Equipe composta por: 1 Enfermeira, 1 Médico, 1 Dentista, 1 ACD, 2 Técnicos de Enfermagem, 5 ACS e 1 Recepcionista.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69242" y="3821374"/>
            <a:ext cx="3220871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Hipertensos: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61384" y="3810002"/>
            <a:ext cx="3232239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Diabéticos: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69241" y="4560629"/>
            <a:ext cx="3220871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Total 527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69242" y="5272588"/>
            <a:ext cx="3220871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Acompanhados 340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69242" y="6036861"/>
            <a:ext cx="320722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Cobertura 65%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86401" y="4590199"/>
            <a:ext cx="320722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Total 151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475027" y="5288509"/>
            <a:ext cx="3218598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Acompanhados 95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447732" y="6025489"/>
            <a:ext cx="323224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Cobertura 63%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2797791" y="4230806"/>
            <a:ext cx="122830" cy="21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2772769" y="4970060"/>
            <a:ext cx="122830" cy="21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2759123" y="5693391"/>
            <a:ext cx="122830" cy="21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6989929" y="4219433"/>
            <a:ext cx="122830" cy="21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6976281" y="5011003"/>
            <a:ext cx="122830" cy="21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6976281" y="5707039"/>
            <a:ext cx="122830" cy="21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3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 Novo Horizonte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0" y="1132764"/>
            <a:ext cx="4354685" cy="27389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15" y="1133146"/>
            <a:ext cx="2337390" cy="4155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07" y="4094328"/>
            <a:ext cx="4361168" cy="25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/>
          </p:cNvSpPr>
          <p:nvPr/>
        </p:nvSpPr>
        <p:spPr bwMode="auto">
          <a:xfrm>
            <a:off x="1008749" y="875731"/>
            <a:ext cx="8137525" cy="8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Intervenção:</a:t>
            </a: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1064525" y="1558117"/>
            <a:ext cx="8079475" cy="366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cadastro dos Hipertensos e/ou Diabéticos no Programa Hiperdia desatualizado;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Acompanhamento inadequado;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cobertura era de 65% e 63% respectivamente;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equipe não tinha capacitação/profissionais desarticulados.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2289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1006475" y="0"/>
            <a:ext cx="8137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1187354" y="1023582"/>
            <a:ext cx="7956645" cy="19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628650" fontAlgn="auto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 Melhoria da </a:t>
            </a:r>
            <a:r>
              <a:rPr lang="pt-BR" sz="2400" dirty="0"/>
              <a:t>atenção </a:t>
            </a:r>
            <a:r>
              <a:rPr lang="pt-BR" sz="2400" dirty="0" smtClean="0"/>
              <a:t>aos </a:t>
            </a:r>
            <a:r>
              <a:rPr lang="pt-BR" sz="2400" dirty="0"/>
              <a:t>adultos portadores de Hipertensão Arterial Sistêmica e/ou Diabetes Mellitus na Unidade Saúde da Família Novo Horizonte, Cupira/PE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006475" y="0"/>
            <a:ext cx="8137525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1078174" y="1023582"/>
            <a:ext cx="8065826" cy="420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628650" fontAlgn="auto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 Protocolo de HAS e DM, 2013;</a:t>
            </a:r>
          </a:p>
          <a:p>
            <a:pPr algn="just" defTabSz="628650" fontAlgn="auto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 </a:t>
            </a:r>
            <a:r>
              <a:rPr lang="pt-BR" sz="2400" dirty="0" smtClean="0"/>
              <a:t>Intervenção de Abril à Julho de 2014;</a:t>
            </a:r>
          </a:p>
          <a:p>
            <a:pPr algn="just" defTabSz="628650" fontAlgn="auto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 </a:t>
            </a:r>
            <a:r>
              <a:rPr lang="pt-BR" sz="2400" dirty="0" smtClean="0"/>
              <a:t>Ações em quatro eixos: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Monitoramento </a:t>
            </a:r>
            <a:r>
              <a:rPr lang="pt-BR" sz="2400" dirty="0"/>
              <a:t>e </a:t>
            </a:r>
            <a:r>
              <a:rPr lang="pt-BR" sz="2400" dirty="0" smtClean="0"/>
              <a:t>Avaliação;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Organização e Gestão do Serviço;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Engajamento Público; </a:t>
            </a:r>
          </a:p>
          <a:p>
            <a:pPr marL="800100" lvl="2" indent="-342900" algn="just" defTabSz="628650" fontAlgn="auto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Qualificação da Prática Clínica.</a:t>
            </a:r>
          </a:p>
        </p:txBody>
      </p:sp>
    </p:spTree>
    <p:extLst>
      <p:ext uri="{BB962C8B-B14F-4D97-AF65-F5344CB8AC3E}">
        <p14:creationId xmlns:p14="http://schemas.microsoft.com/office/powerpoint/2010/main" val="14044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>
    <a:extraClrScheme>
      <a:clrScheme name="Solstício 1">
        <a:dk1>
          <a:srgbClr val="FFE5E5"/>
        </a:dk1>
        <a:lt1>
          <a:srgbClr val="FFE5E5"/>
        </a:lt1>
        <a:dk2>
          <a:srgbClr val="FFBFBF"/>
        </a:dk2>
        <a:lt2>
          <a:srgbClr val="FFBFBF"/>
        </a:lt2>
        <a:accent1>
          <a:srgbClr val="FF6566"/>
        </a:accent1>
        <a:accent2>
          <a:srgbClr val="FF6566"/>
        </a:accent2>
        <a:accent3>
          <a:srgbClr val="FFF0F0"/>
        </a:accent3>
        <a:accent4>
          <a:srgbClr val="DAC3C3"/>
        </a:accent4>
        <a:accent5>
          <a:srgbClr val="FFB8B8"/>
        </a:accent5>
        <a:accent6>
          <a:srgbClr val="E75B5C"/>
        </a:accent6>
        <a:hlink>
          <a:srgbClr val="D2611C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2">
        <a:dk1>
          <a:srgbClr val="FFE5E5"/>
        </a:dk1>
        <a:lt1>
          <a:srgbClr val="FFFFFF"/>
        </a:lt1>
        <a:dk2>
          <a:srgbClr val="FFBFBF"/>
        </a:dk2>
        <a:lt2>
          <a:srgbClr val="FFBFBF"/>
        </a:lt2>
        <a:accent1>
          <a:srgbClr val="FF6566"/>
        </a:accent1>
        <a:accent2>
          <a:srgbClr val="FF6566"/>
        </a:accent2>
        <a:accent3>
          <a:srgbClr val="FFFFFF"/>
        </a:accent3>
        <a:accent4>
          <a:srgbClr val="DAC3C3"/>
        </a:accent4>
        <a:accent5>
          <a:srgbClr val="FFB8B8"/>
        </a:accent5>
        <a:accent6>
          <a:srgbClr val="E75B5C"/>
        </a:accent6>
        <a:hlink>
          <a:srgbClr val="D2611C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3">
        <a:dk1>
          <a:srgbClr val="FFFFFF"/>
        </a:dk1>
        <a:lt1>
          <a:srgbClr val="FFFFFF"/>
        </a:lt1>
        <a:dk2>
          <a:srgbClr val="FFBFBF"/>
        </a:dk2>
        <a:lt2>
          <a:srgbClr val="FFBFBF"/>
        </a:lt2>
        <a:accent1>
          <a:srgbClr val="FF6566"/>
        </a:accent1>
        <a:accent2>
          <a:srgbClr val="FF6566"/>
        </a:accent2>
        <a:accent3>
          <a:srgbClr val="FFFFFF"/>
        </a:accent3>
        <a:accent4>
          <a:srgbClr val="DADADA"/>
        </a:accent4>
        <a:accent5>
          <a:srgbClr val="FFB8B8"/>
        </a:accent5>
        <a:accent6>
          <a:srgbClr val="E75B5C"/>
        </a:accent6>
        <a:hlink>
          <a:srgbClr val="D2611C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4">
        <a:dk1>
          <a:srgbClr val="FFFFFF"/>
        </a:dk1>
        <a:lt1>
          <a:srgbClr val="FFFFFF"/>
        </a:lt1>
        <a:dk2>
          <a:srgbClr val="FFBFBF"/>
        </a:dk2>
        <a:lt2>
          <a:srgbClr val="FFBFBF"/>
        </a:lt2>
        <a:accent1>
          <a:srgbClr val="FF6566"/>
        </a:accent1>
        <a:accent2>
          <a:srgbClr val="FF6566"/>
        </a:accent2>
        <a:accent3>
          <a:srgbClr val="FFFFFF"/>
        </a:accent3>
        <a:accent4>
          <a:srgbClr val="DADADA"/>
        </a:accent4>
        <a:accent5>
          <a:srgbClr val="FFB8B8"/>
        </a:accent5>
        <a:accent6>
          <a:srgbClr val="E75B5C"/>
        </a:accent6>
        <a:hlink>
          <a:srgbClr val="F3C4A7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5">
        <a:dk1>
          <a:srgbClr val="FFFFFF"/>
        </a:dk1>
        <a:lt1>
          <a:srgbClr val="FFFFFF"/>
        </a:lt1>
        <a:dk2>
          <a:srgbClr val="FFEBEB"/>
        </a:dk2>
        <a:lt2>
          <a:srgbClr val="FFBFBF"/>
        </a:lt2>
        <a:accent1>
          <a:srgbClr val="FF6566"/>
        </a:accent1>
        <a:accent2>
          <a:srgbClr val="FF6566"/>
        </a:accent2>
        <a:accent3>
          <a:srgbClr val="FFFFFF"/>
        </a:accent3>
        <a:accent4>
          <a:srgbClr val="DADADA"/>
        </a:accent4>
        <a:accent5>
          <a:srgbClr val="FFB8B8"/>
        </a:accent5>
        <a:accent6>
          <a:srgbClr val="E75B5C"/>
        </a:accent6>
        <a:hlink>
          <a:srgbClr val="F3C4A7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6">
        <a:dk1>
          <a:srgbClr val="FFFFFF"/>
        </a:dk1>
        <a:lt1>
          <a:srgbClr val="FFFFFF"/>
        </a:lt1>
        <a:dk2>
          <a:srgbClr val="FFEBEB"/>
        </a:dk2>
        <a:lt2>
          <a:srgbClr val="FFBFBF"/>
        </a:lt2>
        <a:accent1>
          <a:srgbClr val="FFD5D5"/>
        </a:accent1>
        <a:accent2>
          <a:srgbClr val="FF6566"/>
        </a:accent2>
        <a:accent3>
          <a:srgbClr val="FFFFFF"/>
        </a:accent3>
        <a:accent4>
          <a:srgbClr val="DADADA"/>
        </a:accent4>
        <a:accent5>
          <a:srgbClr val="FFE7E7"/>
        </a:accent5>
        <a:accent6>
          <a:srgbClr val="E75B5C"/>
        </a:accent6>
        <a:hlink>
          <a:srgbClr val="F3C4A7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7">
        <a:dk1>
          <a:srgbClr val="FFFFFF"/>
        </a:dk1>
        <a:lt1>
          <a:srgbClr val="FFFFFF"/>
        </a:lt1>
        <a:dk2>
          <a:srgbClr val="FFEBEB"/>
        </a:dk2>
        <a:lt2>
          <a:srgbClr val="FFBFBF"/>
        </a:lt2>
        <a:accent1>
          <a:srgbClr val="FFD5D5"/>
        </a:accent1>
        <a:accent2>
          <a:srgbClr val="FFAFAF"/>
        </a:accent2>
        <a:accent3>
          <a:srgbClr val="FFFFFF"/>
        </a:accent3>
        <a:accent4>
          <a:srgbClr val="DADADA"/>
        </a:accent4>
        <a:accent5>
          <a:srgbClr val="FFE7E7"/>
        </a:accent5>
        <a:accent6>
          <a:srgbClr val="E79E9E"/>
        </a:accent6>
        <a:hlink>
          <a:srgbClr val="F3C4A7"/>
        </a:hlink>
        <a:folHlink>
          <a:srgbClr val="FF7F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8">
        <a:dk1>
          <a:srgbClr val="FFFFFF"/>
        </a:dk1>
        <a:lt1>
          <a:srgbClr val="FFFFFF"/>
        </a:lt1>
        <a:dk2>
          <a:srgbClr val="FFEBEB"/>
        </a:dk2>
        <a:lt2>
          <a:srgbClr val="FFBFBF"/>
        </a:lt2>
        <a:accent1>
          <a:srgbClr val="FFD5D5"/>
        </a:accent1>
        <a:accent2>
          <a:srgbClr val="FFAFAF"/>
        </a:accent2>
        <a:accent3>
          <a:srgbClr val="FFFFFF"/>
        </a:accent3>
        <a:accent4>
          <a:srgbClr val="DADADA"/>
        </a:accent4>
        <a:accent5>
          <a:srgbClr val="FFE7E7"/>
        </a:accent5>
        <a:accent6>
          <a:srgbClr val="E79E9E"/>
        </a:accent6>
        <a:hlink>
          <a:srgbClr val="F3C4A7"/>
        </a:hlink>
        <a:folHlink>
          <a:srgbClr val="FFC1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9">
        <a:dk1>
          <a:srgbClr val="FFFFFF"/>
        </a:dk1>
        <a:lt1>
          <a:srgbClr val="FFFFFF"/>
        </a:lt1>
        <a:dk2>
          <a:srgbClr val="FFEBEB"/>
        </a:dk2>
        <a:lt2>
          <a:srgbClr val="FFBFBF"/>
        </a:lt2>
        <a:accent1>
          <a:srgbClr val="FFD5D5"/>
        </a:accent1>
        <a:accent2>
          <a:srgbClr val="FFAFAF"/>
        </a:accent2>
        <a:accent3>
          <a:srgbClr val="FFFFFF"/>
        </a:accent3>
        <a:accent4>
          <a:srgbClr val="DADADA"/>
        </a:accent4>
        <a:accent5>
          <a:srgbClr val="FFE7E7"/>
        </a:accent5>
        <a:accent6>
          <a:srgbClr val="E79E9E"/>
        </a:accent6>
        <a:hlink>
          <a:srgbClr val="F3C4A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ício 10">
        <a:dk1>
          <a:srgbClr val="FFFFFF"/>
        </a:dk1>
        <a:lt1>
          <a:srgbClr val="FFFFFF"/>
        </a:lt1>
        <a:dk2>
          <a:srgbClr val="FFEBEB"/>
        </a:dk2>
        <a:lt2>
          <a:srgbClr val="FFBFBF"/>
        </a:lt2>
        <a:accent1>
          <a:srgbClr val="FFD5D5"/>
        </a:accent1>
        <a:accent2>
          <a:srgbClr val="FFFFFF"/>
        </a:accent2>
        <a:accent3>
          <a:srgbClr val="FFFFFF"/>
        </a:accent3>
        <a:accent4>
          <a:srgbClr val="DADADA"/>
        </a:accent4>
        <a:accent5>
          <a:srgbClr val="FFE7E7"/>
        </a:accent5>
        <a:accent6>
          <a:srgbClr val="E7E7E7"/>
        </a:accent6>
        <a:hlink>
          <a:srgbClr val="F3C4A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1162</Words>
  <Application>Microsoft Office PowerPoint</Application>
  <PresentationFormat>Apresentação na tela (4:3)</PresentationFormat>
  <Paragraphs>146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Solstício</vt:lpstr>
      <vt:lpstr>Universidade Federal de Pelotas Curso de Especialização em Saúde da Família Trabalho de Conclusão de 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 DE EDUCAÇÃO DO VALE DO IPOJUCA - SESVALI FACULDADE DO VALE DO IPOJUCA – FAVIP CURSO DE BACHARELADO EM ENFERMAGEM</dc:title>
  <dc:creator>Bruna</dc:creator>
  <cp:lastModifiedBy>Enfª. Luciana</cp:lastModifiedBy>
  <cp:revision>138</cp:revision>
  <dcterms:created xsi:type="dcterms:W3CDTF">2011-05-22T00:16:17Z</dcterms:created>
  <dcterms:modified xsi:type="dcterms:W3CDTF">2014-10-28T00:40:50Z</dcterms:modified>
</cp:coreProperties>
</file>