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6" r:id="rId2"/>
    <p:sldId id="277" r:id="rId3"/>
    <p:sldId id="275" r:id="rId4"/>
    <p:sldId id="283" r:id="rId5"/>
    <p:sldId id="279" r:id="rId6"/>
    <p:sldId id="257" r:id="rId7"/>
    <p:sldId id="258" r:id="rId8"/>
    <p:sldId id="280" r:id="rId9"/>
    <p:sldId id="259" r:id="rId10"/>
    <p:sldId id="285" r:id="rId11"/>
    <p:sldId id="287" r:id="rId12"/>
    <p:sldId id="286" r:id="rId13"/>
    <p:sldId id="288" r:id="rId14"/>
    <p:sldId id="284" r:id="rId15"/>
    <p:sldId id="289" r:id="rId16"/>
    <p:sldId id="290" r:id="rId17"/>
    <p:sldId id="291" r:id="rId18"/>
    <p:sldId id="292" r:id="rId19"/>
    <p:sldId id="293" r:id="rId20"/>
    <p:sldId id="294" r:id="rId21"/>
    <p:sldId id="269" r:id="rId22"/>
    <p:sldId id="295" r:id="rId23"/>
    <p:sldId id="270" r:id="rId24"/>
    <p:sldId id="271" r:id="rId25"/>
    <p:sldId id="273" r:id="rId26"/>
    <p:sldId id="27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ropbox\EaD\TURMA%205-MAIS%20M&#201;DICOS\MARIA%20OMERO\FINAL%20Un%203\plan%20sem%2016%20PN%20maria%20luisa%20com%20t&#237;tulo%20para%20apresenta&#231;&#227;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6538142444764"/>
          <c:y val="0.19783272541462213"/>
          <c:w val="0.86083689840450628"/>
          <c:h val="0.69142408221330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0.48148148148148145</c:v>
                </c:pt>
                <c:pt idx="1">
                  <c:v>0.85185185185185186</c:v>
                </c:pt>
                <c:pt idx="2">
                  <c:v>0.92592592592592593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2374208"/>
        <c:axId val="-432373664"/>
      </c:barChart>
      <c:catAx>
        <c:axId val="-43237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432373664"/>
        <c:crosses val="autoZero"/>
        <c:auto val="1"/>
        <c:lblAlgn val="ctr"/>
        <c:lblOffset val="100"/>
        <c:noMultiLvlLbl val="0"/>
      </c:catAx>
      <c:valAx>
        <c:axId val="-43237366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432374208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0.46153846153846156</c:v>
                </c:pt>
                <c:pt idx="1">
                  <c:v>0.43478260869565216</c:v>
                </c:pt>
                <c:pt idx="2">
                  <c:v>0.56000000000000005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2387808"/>
        <c:axId val="-432386720"/>
      </c:barChart>
      <c:catAx>
        <c:axId val="-4323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432386720"/>
        <c:crosses val="autoZero"/>
        <c:auto val="1"/>
        <c:lblAlgn val="ctr"/>
        <c:lblOffset val="100"/>
        <c:noMultiLvlLbl val="0"/>
      </c:catAx>
      <c:valAx>
        <c:axId val="-4323867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432387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2385632"/>
        <c:axId val="-432384544"/>
      </c:barChart>
      <c:catAx>
        <c:axId val="-4323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432384544"/>
        <c:crosses val="autoZero"/>
        <c:auto val="1"/>
        <c:lblAlgn val="ctr"/>
        <c:lblOffset val="100"/>
        <c:noMultiLvlLbl val="0"/>
      </c:catAx>
      <c:valAx>
        <c:axId val="-4323845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-43238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0.84615384615384615</c:v>
                </c:pt>
                <c:pt idx="1">
                  <c:v>0.95652173913043481</c:v>
                </c:pt>
                <c:pt idx="2">
                  <c:v>1</c:v>
                </c:pt>
                <c:pt idx="3">
                  <c:v>0.85185185185185186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2378560"/>
        <c:axId val="-432378016"/>
      </c:barChart>
      <c:catAx>
        <c:axId val="-43237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432378016"/>
        <c:crosses val="autoZero"/>
        <c:auto val="1"/>
        <c:lblAlgn val="ctr"/>
        <c:lblOffset val="100"/>
        <c:noMultiLvlLbl val="0"/>
      </c:catAx>
      <c:valAx>
        <c:axId val="-43237801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spPr>
          <a:ln>
            <a:solidFill>
              <a:schemeClr val="bg2">
                <a:lumMod val="2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-43237856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0.61538461538461542</c:v>
                </c:pt>
                <c:pt idx="1">
                  <c:v>0.82608695652173914</c:v>
                </c:pt>
                <c:pt idx="2">
                  <c:v>0.92</c:v>
                </c:pt>
                <c:pt idx="3">
                  <c:v>0.85185185185185186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32376384"/>
        <c:axId val="-179022656"/>
      </c:barChart>
      <c:catAx>
        <c:axId val="-4323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79022656"/>
        <c:crosses val="autoZero"/>
        <c:auto val="1"/>
        <c:lblAlgn val="ctr"/>
        <c:lblOffset val="100"/>
        <c:noMultiLvlLbl val="0"/>
      </c:catAx>
      <c:valAx>
        <c:axId val="-1790226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4323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invertIfNegative val="0"/>
          <c:dLbls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9022112"/>
        <c:axId val="-179021024"/>
      </c:barChart>
      <c:catAx>
        <c:axId val="-1790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79021024"/>
        <c:crosses val="autoZero"/>
        <c:auto val="1"/>
        <c:lblAlgn val="ctr"/>
        <c:lblOffset val="100"/>
        <c:noMultiLvlLbl val="0"/>
      </c:catAx>
      <c:valAx>
        <c:axId val="-17902102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7902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9013408"/>
        <c:axId val="-179015584"/>
      </c:barChart>
      <c:catAx>
        <c:axId val="-1790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79015584"/>
        <c:crosses val="autoZero"/>
        <c:auto val="1"/>
        <c:lblAlgn val="ctr"/>
        <c:lblOffset val="100"/>
        <c:noMultiLvlLbl val="0"/>
      </c:catAx>
      <c:valAx>
        <c:axId val="-179015584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-179013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0.39739</cdr:x>
      <cdr:y>0.64556</cdr:y>
    </cdr:from>
    <cdr:to>
      <cdr:x>0.50093</cdr:x>
      <cdr:y>0.78258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937982" y="1740161"/>
          <a:ext cx="50496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10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0.61007</cdr:x>
      <cdr:y>0.65569</cdr:y>
    </cdr:from>
    <cdr:to>
      <cdr:x>0.69403</cdr:x>
      <cdr:y>0.76987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2975212" y="1767457"/>
          <a:ext cx="409433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14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0.82448</cdr:x>
      <cdr:y>0.64835</cdr:y>
    </cdr:from>
    <cdr:to>
      <cdr:x>0.90004</cdr:x>
      <cdr:y>0.81316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4020806" y="1747688"/>
          <a:ext cx="368490" cy="444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18</a:t>
          </a:r>
          <a:endParaRPr lang="pt-BR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0.19484</cdr:x>
      <cdr:y>0.3387</cdr:y>
    </cdr:from>
    <cdr:to>
      <cdr:x>0.24587</cdr:x>
      <cdr:y>0.49276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66923" y="896852"/>
          <a:ext cx="253218" cy="407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0.19201</cdr:x>
      <cdr:y>0.49808</cdr:y>
    </cdr:from>
    <cdr:to>
      <cdr:x>0.25721</cdr:x>
      <cdr:y>0.55652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952854" y="1318883"/>
          <a:ext cx="323557" cy="154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0.18067</cdr:x>
      <cdr:y>0.35464</cdr:y>
    </cdr:from>
    <cdr:to>
      <cdr:x>0.26004</cdr:x>
      <cdr:y>0.55652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896583" y="939056"/>
          <a:ext cx="393896" cy="534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dirty="0"/>
        </a:p>
        <a:p xmlns:a="http://schemas.openxmlformats.org/drawingml/2006/main">
          <a:r>
            <a:rPr lang="pt-BR" sz="1400" dirty="0" smtClean="0"/>
            <a:t>13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0.39895</cdr:x>
      <cdr:y>0.34932</cdr:y>
    </cdr:from>
    <cdr:to>
      <cdr:x>0.48116</cdr:x>
      <cdr:y>0.51933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979796" y="924988"/>
          <a:ext cx="407963" cy="450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sz="1400" dirty="0" smtClean="0"/>
            <a:t>23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0.61642</cdr:x>
      <cdr:y>0.42787</cdr:y>
    </cdr:from>
    <cdr:to>
      <cdr:x>0.69377</cdr:x>
      <cdr:y>0.53829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3059018" y="1132969"/>
          <a:ext cx="383818" cy="29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0.61642</cdr:x>
      <cdr:y>0.35464</cdr:y>
    </cdr:from>
    <cdr:to>
      <cdr:x>0.69377</cdr:x>
      <cdr:y>0.57548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3059018" y="939056"/>
          <a:ext cx="383818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sz="1400" dirty="0" smtClean="0"/>
            <a:t>25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0.8185</cdr:x>
      <cdr:y>0.36526</cdr:y>
    </cdr:from>
    <cdr:to>
      <cdr:x>0.90638</cdr:x>
      <cdr:y>0.53829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4061814" y="967191"/>
          <a:ext cx="436099" cy="458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sz="1400" dirty="0" smtClean="0"/>
            <a:t>27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0.82133</cdr:x>
      <cdr:y>0.37057</cdr:y>
    </cdr:from>
    <cdr:to>
      <cdr:x>0.90071</cdr:x>
      <cdr:y>0.53829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4075882" y="981259"/>
          <a:ext cx="393895" cy="444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dirty="0"/>
        </a:p>
        <a:p xmlns:a="http://schemas.openxmlformats.org/drawingml/2006/main">
          <a:r>
            <a:rPr lang="pt-BR" sz="1400" dirty="0" smtClean="0"/>
            <a:t>27</a:t>
          </a:r>
          <a:endParaRPr lang="pt-BR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0.38919</cdr:x>
      <cdr:y>0.36797</cdr:y>
    </cdr:from>
    <cdr:to>
      <cdr:x>0.46288</cdr:x>
      <cdr:y>0.56277</cdr:y>
    </cdr:to>
    <cdr:sp macro="" textlink="">
      <cdr:nvSpPr>
        <cdr:cNvPr id="2" name="CaixaDeTexto 1"/>
        <cdr:cNvSpPr txBox="1"/>
      </cdr:nvSpPr>
      <cdr:spPr>
        <a:xfrm xmlns:a="http://schemas.openxmlformats.org/drawingml/2006/main" flipH="1">
          <a:off x="2507566" y="1195755"/>
          <a:ext cx="474786" cy="63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400" dirty="0" smtClean="0"/>
        </a:p>
        <a:p xmlns:a="http://schemas.openxmlformats.org/drawingml/2006/main">
          <a:r>
            <a:rPr lang="pt-BR" sz="1400" dirty="0" smtClean="0"/>
            <a:t>  23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0.84279</cdr:x>
      <cdr:y>0.37662</cdr:y>
    </cdr:from>
    <cdr:to>
      <cdr:x>0.90611</cdr:x>
      <cdr:y>0.57143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430130" y="1223890"/>
          <a:ext cx="407963" cy="633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 smtClean="0"/>
        </a:p>
        <a:p xmlns:a="http://schemas.openxmlformats.org/drawingml/2006/main">
          <a:r>
            <a:rPr lang="pt-BR" sz="1400" dirty="0" smtClean="0"/>
            <a:t>27</a:t>
          </a:r>
          <a:endParaRPr lang="pt-B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0366-9F6A-42C5-8A76-5F14A8098A92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94D0A-33A7-4BCC-A913-030CCE7E15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6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determinantes dos indicadores de saúde relacionados à mãe e ao bebê que têm o potencial de diminuir as principais causas de mortalidade materna e neonatal 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4D0A-33A7-4BCC-A913-030CCE7E15E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81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determinantes dos indicadores de saúde relacionados à mãe e ao bebê que têm o potencial de diminuir as principais causas de mortalidade materna e neonatal 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4D0A-33A7-4BCC-A913-030CCE7E15E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681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94D0A-33A7-4BCC-A913-030CCE7E15E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8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10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34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4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80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745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21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11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82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89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303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390C-EA50-41D2-92DE-C79E5A322DDF}" type="datetimeFigureOut">
              <a:rPr lang="pt-BR" smtClean="0"/>
              <a:t>10/03/2015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FDA-40A5-4241-A458-DC6E51B4DF5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522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022" y="2948836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t-BR" sz="3200" b="1" dirty="0"/>
              <a:t>MELHORIA DA ATENÇÃO À SAÚDE NO PRÉ-NATAL E PUERPÉRIO NA UBS 4, COHAB 1, URUGUAIANA – RS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039833"/>
            <a:ext cx="10515600" cy="113712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 smtClean="0">
                <a:cs typeface="Arial" panose="020B0604020202020204" pitchFamily="34" charset="0"/>
              </a:rPr>
              <a:t>Maria Luisa De La O Romero</a:t>
            </a:r>
          </a:p>
          <a:p>
            <a:pPr marL="0" indent="0" algn="ctr">
              <a:buNone/>
            </a:pPr>
            <a:endParaRPr lang="pt-BR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cs typeface="Arial" panose="020B0604020202020204" pitchFamily="34" charset="0"/>
              </a:rPr>
              <a:t>Orientadora: Marina Sousa Azevedo</a:t>
            </a:r>
          </a:p>
        </p:txBody>
      </p:sp>
      <p:pic>
        <p:nvPicPr>
          <p:cNvPr id="5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47" y="453489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http://dms.ufpel.edu.br/aquares/images/stories/logos/unasus-ufp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47" y="493609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2105247" y="563526"/>
            <a:ext cx="763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cs typeface="Arial" pitchFamily="34" charset="0"/>
              </a:rPr>
              <a:t>Universidade Aberta do SUS - UNASUS</a:t>
            </a: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prstClr val="black"/>
                </a:solidFill>
                <a:cs typeface="Arial" pitchFamily="34" charset="0"/>
              </a:rPr>
              <a:t>Universidade Federal de Pelotas</a:t>
            </a: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prstClr val="black"/>
                </a:solidFill>
                <a:cs typeface="Arial" pitchFamily="34" charset="0"/>
              </a:rPr>
              <a:t>Especialização em Saúde da Família</a:t>
            </a:r>
            <a:endParaRPr lang="en-US" sz="2000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prstClr val="black"/>
                </a:solidFill>
                <a:cs typeface="Arial" pitchFamily="34" charset="0"/>
              </a:rPr>
              <a:t>Modalidade a Distância</a:t>
            </a:r>
            <a:endParaRPr lang="en-US" sz="2000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73456" y="1023582"/>
            <a:ext cx="10399595" cy="5644504"/>
          </a:xfrm>
        </p:spPr>
        <p:txBody>
          <a:bodyPr>
            <a:normAutofit/>
          </a:bodyPr>
          <a:lstStyle/>
          <a:p>
            <a:r>
              <a:rPr lang="pt-BR" dirty="0" smtClean="0"/>
              <a:t>Objetivo 2:  Melhorar a qualidade da atenção ao pré-natal e puerpério realizado na Unidade</a:t>
            </a:r>
          </a:p>
          <a:p>
            <a:r>
              <a:rPr lang="pt-BR" dirty="0" smtClean="0"/>
              <a:t>Meta 1: Garantir a 100% das gestantes o ingresso no Programa de Pré-Natal no primeiro trimestre de gestação.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200" dirty="0" smtClean="0"/>
              <a:t>                                                                         </a:t>
            </a:r>
            <a:r>
              <a:rPr lang="pt-BR" sz="1200" dirty="0"/>
              <a:t>Figura 2. Proporção de gestantes captadas no primeiro trimestre de gestação </a:t>
            </a:r>
            <a:endParaRPr lang="pt-BR" sz="1200" dirty="0" smtClean="0"/>
          </a:p>
          <a:p>
            <a:pPr marL="0" indent="0">
              <a:buNone/>
            </a:pPr>
            <a:r>
              <a:rPr lang="pt-BR" sz="1200" dirty="0" smtClean="0"/>
              <a:t>                                                                                                 Fonte</a:t>
            </a:r>
            <a:r>
              <a:rPr lang="pt-BR" sz="1200" dirty="0"/>
              <a:t>: Planilha Final da Coleta de Dados, 2014</a:t>
            </a:r>
            <a:endParaRPr lang="pt-BR" sz="12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970975"/>
              </p:ext>
            </p:extLst>
          </p:nvPr>
        </p:nvGraphicFramePr>
        <p:xfrm>
          <a:off x="3385485" y="2891679"/>
          <a:ext cx="48768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368963" y="46732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76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7546" y="323708"/>
            <a:ext cx="1149141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2: Realizar pelo menos um exame ginecológico por trimestre em 100% das gestantes.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3: Realizar pelo menos um exame de mamas em 100% das gestantes.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4: Garantir a 100% das gestantes a solicitação de exames laboratoriais de acordo com protocolo.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5: Garantir a 100% das gestantes a prescrição de sulfato ferroso e ácido fólico conforme protocolo.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6: Garantir que 100% das gestantes estejam com vacina antitetânica em dia.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7: Garantir que 100% das gestantes estejam com vacina contra hepatite B em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899244"/>
              </p:ext>
            </p:extLst>
          </p:nvPr>
        </p:nvGraphicFramePr>
        <p:xfrm>
          <a:off x="3014235" y="4111246"/>
          <a:ext cx="49625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022166" y="4951828"/>
            <a:ext cx="50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1400" dirty="0" smtClean="0"/>
              <a:t>23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32320" y="4951828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1400" dirty="0" smtClean="0"/>
              <a:t>27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563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21134" y="559557"/>
            <a:ext cx="10986448" cy="5700565"/>
          </a:xfrm>
        </p:spPr>
        <p:txBody>
          <a:bodyPr/>
          <a:lstStyle/>
          <a:p>
            <a:r>
              <a:rPr lang="pt-BR" dirty="0" smtClean="0"/>
              <a:t>Meta 8: Realizar avaliação da necessidade de atendimento odontológico em 100% das gestantes durante o pré-natal.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200" dirty="0" smtClean="0"/>
              <a:t>                                                                         </a:t>
            </a:r>
            <a:r>
              <a:rPr lang="es-AR" sz="1200" dirty="0" smtClean="0"/>
              <a:t>Figura </a:t>
            </a:r>
            <a:r>
              <a:rPr lang="es-AR" sz="1200" dirty="0"/>
              <a:t>3. </a:t>
            </a:r>
            <a:r>
              <a:rPr lang="pt-BR" sz="1200" dirty="0" smtClean="0"/>
              <a:t>Proporção</a:t>
            </a:r>
            <a:r>
              <a:rPr lang="es-AR" sz="1200" dirty="0" smtClean="0"/>
              <a:t> </a:t>
            </a:r>
            <a:r>
              <a:rPr lang="es-AR" sz="1200" dirty="0"/>
              <a:t>de gestantes </a:t>
            </a:r>
            <a:r>
              <a:rPr lang="pt-BR" sz="1200" dirty="0" smtClean="0"/>
              <a:t>com</a:t>
            </a:r>
            <a:r>
              <a:rPr lang="es-AR" sz="1200" dirty="0" smtClean="0"/>
              <a:t> </a:t>
            </a:r>
            <a:r>
              <a:rPr lang="pt-BR" sz="1200" dirty="0" smtClean="0"/>
              <a:t>avaliação</a:t>
            </a:r>
            <a:r>
              <a:rPr lang="es-AR" sz="1200" dirty="0" smtClean="0"/>
              <a:t> </a:t>
            </a:r>
            <a:r>
              <a:rPr lang="es-AR" sz="1200" dirty="0"/>
              <a:t>de </a:t>
            </a:r>
            <a:r>
              <a:rPr lang="pt-BR" sz="1200" dirty="0" smtClean="0"/>
              <a:t>necessidade</a:t>
            </a:r>
            <a:r>
              <a:rPr lang="es-AR" sz="1200" dirty="0" smtClean="0"/>
              <a:t> </a:t>
            </a:r>
            <a:r>
              <a:rPr lang="es-AR" sz="1200" dirty="0"/>
              <a:t>de </a:t>
            </a:r>
            <a:r>
              <a:rPr lang="pt-BR" sz="1200" dirty="0" smtClean="0"/>
              <a:t>atendimento</a:t>
            </a:r>
            <a:r>
              <a:rPr lang="es-AR" sz="1200" dirty="0" smtClean="0"/>
              <a:t> </a:t>
            </a:r>
            <a:r>
              <a:rPr lang="es-AR" sz="1200" dirty="0"/>
              <a:t>odontológico </a:t>
            </a:r>
          </a:p>
          <a:p>
            <a:pPr marL="0" indent="0">
              <a:buNone/>
            </a:pPr>
            <a:r>
              <a:rPr lang="pt-BR" sz="1200" dirty="0" smtClean="0"/>
              <a:t>                                                                                                            Fonte</a:t>
            </a:r>
            <a:r>
              <a:rPr lang="pt-BR" sz="1200" dirty="0"/>
              <a:t>: Planilha Final da Coleta de Dados, 2014</a:t>
            </a:r>
            <a:endParaRPr lang="pt-BR" sz="1200" dirty="0" smtClean="0"/>
          </a:p>
        </p:txBody>
      </p:sp>
      <p:graphicFrame>
        <p:nvGraphicFramePr>
          <p:cNvPr id="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94373"/>
              </p:ext>
            </p:extLst>
          </p:nvPr>
        </p:nvGraphicFramePr>
        <p:xfrm>
          <a:off x="2926082" y="1743490"/>
          <a:ext cx="5936566" cy="342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009291" y="4164037"/>
            <a:ext cx="604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11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45723" y="4164037"/>
            <a:ext cx="39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22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25884" y="4164037"/>
            <a:ext cx="436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25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48248" y="4164036"/>
            <a:ext cx="464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23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814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2263" y="853955"/>
            <a:ext cx="1149141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Meta 9: Garantir a primeira consulta odontológica </a:t>
            </a:r>
            <a:r>
              <a:rPr lang="pt-BR" sz="2800" dirty="0" smtClean="0"/>
              <a:t>programática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  </a:t>
            </a:r>
            <a:r>
              <a:rPr lang="pt-BR" sz="2800" dirty="0"/>
              <a:t>para 100% das gestantes cadastradas. </a:t>
            </a:r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pPr algn="ctr"/>
            <a:r>
              <a:rPr lang="pt-BR" sz="1200" dirty="0"/>
              <a:t>Figura 4. Proporção de gestantes com primeira consulta odontológica programática </a:t>
            </a:r>
            <a:endParaRPr lang="pt-BR" sz="1200" dirty="0" smtClean="0"/>
          </a:p>
          <a:p>
            <a:pPr algn="ctr"/>
            <a:r>
              <a:rPr lang="pt-BR" sz="1200" dirty="0"/>
              <a:t>Fonte: Planilha Final da Coleta de Dados, 2014</a:t>
            </a:r>
          </a:p>
          <a:p>
            <a:endParaRPr lang="pt-BR" sz="1200" dirty="0"/>
          </a:p>
        </p:txBody>
      </p:sp>
      <p:graphicFrame>
        <p:nvGraphicFramePr>
          <p:cNvPr id="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81227"/>
              </p:ext>
            </p:extLst>
          </p:nvPr>
        </p:nvGraphicFramePr>
        <p:xfrm>
          <a:off x="2264898" y="1955410"/>
          <a:ext cx="6850967" cy="353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362178" y="4291502"/>
            <a:ext cx="4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 8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65896" y="4291501"/>
            <a:ext cx="50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19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17176" y="4291501"/>
            <a:ext cx="50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23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06827" y="4291501"/>
            <a:ext cx="53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23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778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3414" y="242932"/>
            <a:ext cx="10927307" cy="664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Objetivo 3: melhorar </a:t>
            </a:r>
            <a:r>
              <a:rPr lang="pt-BR" sz="2800" dirty="0">
                <a:solidFill>
                  <a:prstClr val="black"/>
                </a:solidFill>
              </a:rPr>
              <a:t>adesão ao programa. </a:t>
            </a:r>
            <a:endParaRPr lang="pt-BR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Meta 10: Realizar </a:t>
            </a:r>
            <a:r>
              <a:rPr lang="pt-BR" sz="2800" dirty="0">
                <a:solidFill>
                  <a:prstClr val="black"/>
                </a:solidFill>
              </a:rPr>
              <a:t>busca ativa de 100% das gestantes faltosas às consultas de </a:t>
            </a:r>
            <a:r>
              <a:rPr lang="pt-BR" sz="2800" dirty="0" smtClean="0">
                <a:solidFill>
                  <a:prstClr val="black"/>
                </a:solidFill>
              </a:rPr>
              <a:t>pré-natal.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Atingimos </a:t>
            </a:r>
            <a:r>
              <a:rPr lang="pt-BR" sz="2800" dirty="0">
                <a:solidFill>
                  <a:prstClr val="black"/>
                </a:solidFill>
              </a:rPr>
              <a:t>100% da meta no terceiro mês, nos demais meses não tivemos gestantes faltosas</a:t>
            </a:r>
            <a:r>
              <a:rPr lang="pt-BR" sz="2800" dirty="0" smtClean="0">
                <a:solidFill>
                  <a:prstClr val="black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t-BR" sz="120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t-BR" sz="1200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1200" dirty="0" smtClean="0"/>
              <a:t>Figura </a:t>
            </a:r>
            <a:r>
              <a:rPr lang="pt-BR" sz="1200" dirty="0"/>
              <a:t>5. Proporção de gestantes faltosas à consulta que receberam busca ativa </a:t>
            </a:r>
            <a:endParaRPr lang="pt-BR" sz="1200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1200" dirty="0"/>
              <a:t>Fonte: Planilha Final da Coleta de Dados, 2014</a:t>
            </a:r>
            <a:endParaRPr lang="pt-BR" sz="1200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55567"/>
              </p:ext>
            </p:extLst>
          </p:nvPr>
        </p:nvGraphicFramePr>
        <p:xfrm>
          <a:off x="3114532" y="2918645"/>
          <a:ext cx="5565233" cy="321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527409" y="4403188"/>
            <a:ext cx="37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677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7063" y="674410"/>
            <a:ext cx="10995546" cy="293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Objetivo 4:  melhorar </a:t>
            </a:r>
            <a:r>
              <a:rPr lang="pt-BR" sz="2800" dirty="0">
                <a:solidFill>
                  <a:prstClr val="black"/>
                </a:solidFill>
              </a:rPr>
              <a:t>o </a:t>
            </a:r>
            <a:r>
              <a:rPr lang="pt-BR" sz="2800" dirty="0" smtClean="0">
                <a:solidFill>
                  <a:prstClr val="black"/>
                </a:solidFill>
              </a:rPr>
              <a:t>registro.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prstClr val="black"/>
                </a:solidFill>
              </a:rPr>
              <a:t>Meta 11: manter </a:t>
            </a:r>
            <a:r>
              <a:rPr lang="pt-BR" sz="2800" dirty="0">
                <a:solidFill>
                  <a:prstClr val="black"/>
                </a:solidFill>
              </a:rPr>
              <a:t>registro na ficha espelho de pré-natal/vacinação em 100% das gestantes. </a:t>
            </a:r>
            <a:endParaRPr lang="pt-BR" sz="2800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Objetivo 5: </a:t>
            </a:r>
            <a:r>
              <a:rPr lang="pt-BR" sz="2800" dirty="0"/>
              <a:t>melhorar a avaliação de risco </a:t>
            </a:r>
            <a:r>
              <a:rPr lang="pt-BR" sz="2800" dirty="0" smtClean="0"/>
              <a:t>gestacional.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 smtClean="0"/>
              <a:t>Meta 12: avaliar </a:t>
            </a:r>
            <a:r>
              <a:rPr lang="pt-BR" sz="2800" dirty="0"/>
              <a:t>risco gestacional em 100% das gestantes.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</p:txBody>
      </p:sp>
      <p:graphicFrame>
        <p:nvGraphicFramePr>
          <p:cNvPr id="4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75688"/>
              </p:ext>
            </p:extLst>
          </p:nvPr>
        </p:nvGraphicFramePr>
        <p:xfrm>
          <a:off x="2475913" y="3207433"/>
          <a:ext cx="6443003" cy="324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530991" y="4586068"/>
            <a:ext cx="45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 </a:t>
            </a:r>
            <a:r>
              <a:rPr lang="pt-BR" sz="1400" dirty="0" smtClean="0"/>
              <a:t>13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14868" y="4586068"/>
            <a:ext cx="450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25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946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82137" y="371835"/>
            <a:ext cx="11354938" cy="703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Objetivo 6: </a:t>
            </a:r>
            <a:r>
              <a:rPr lang="pt-BR" sz="2400" dirty="0">
                <a:solidFill>
                  <a:prstClr val="black"/>
                </a:solidFill>
              </a:rPr>
              <a:t>promover a saúde no </a:t>
            </a:r>
            <a:r>
              <a:rPr lang="pt-BR" sz="2400" dirty="0" smtClean="0">
                <a:solidFill>
                  <a:prstClr val="black"/>
                </a:solidFill>
              </a:rPr>
              <a:t>pré-natal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13: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Garantir a 100% das gestantes orientação nutricional durante a gestação.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Promover o aleitamento materno junto a 100% das gestantes.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15: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os cuidados com o recém-nascido (teste do pezinho, decúbito dorsal para dormir).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16: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anticoncepção após o parto.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17: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os riscos do tabagismo e do uso de álcool e drogas na gestação.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18: Orientar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100% das gestantes sobre higiene bucal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 algn="ctr">
              <a:lnSpc>
                <a:spcPct val="150000"/>
              </a:lnSpc>
            </a:pPr>
            <a:r>
              <a:rPr lang="pt-BR" sz="2800" dirty="0" smtClean="0"/>
              <a:t>Em </a:t>
            </a:r>
            <a:r>
              <a:rPr lang="pt-BR" sz="2800" dirty="0"/>
              <a:t>todos os </a:t>
            </a:r>
            <a:r>
              <a:rPr lang="pt-BR" sz="2800" dirty="0" smtClean="0"/>
              <a:t>casos </a:t>
            </a:r>
            <a:r>
              <a:rPr lang="pt-BR" sz="2800" dirty="0"/>
              <a:t>tivemos 100% de cobertura em todos os </a:t>
            </a:r>
            <a:r>
              <a:rPr lang="pt-BR" sz="2800" dirty="0" smtClean="0"/>
              <a:t>meses.</a:t>
            </a:r>
            <a:endParaRPr lang="pt-BR" sz="2800" dirty="0"/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8326" y="2374710"/>
            <a:ext cx="10515600" cy="3734014"/>
          </a:xfrm>
        </p:spPr>
        <p:txBody>
          <a:bodyPr/>
          <a:lstStyle/>
          <a:p>
            <a:pPr lvl="0"/>
            <a:r>
              <a:rPr lang="pt-BR" dirty="0" smtClean="0"/>
              <a:t>Objetivo 1: </a:t>
            </a:r>
            <a:r>
              <a:rPr lang="pt-BR" dirty="0"/>
              <a:t>Ampliar a cobertura da atenção a puérperas. </a:t>
            </a:r>
          </a:p>
          <a:p>
            <a:pPr lvl="0"/>
            <a:r>
              <a:rPr lang="pt-BR" dirty="0" smtClean="0"/>
              <a:t>Meta 1: </a:t>
            </a:r>
            <a:r>
              <a:rPr lang="pt-BR" dirty="0"/>
              <a:t>Garantir a </a:t>
            </a:r>
            <a:r>
              <a:rPr lang="pt-BR" dirty="0" smtClean="0"/>
              <a:t>100% </a:t>
            </a:r>
            <a:r>
              <a:rPr lang="pt-BR" dirty="0"/>
              <a:t>das puérperas cadastradas no programa de Pré-Natal e Puerpério da Unidade de Saúde consulta puerperal antes dos 42 dias após o parto. </a:t>
            </a:r>
            <a:endParaRPr lang="pt-BR" dirty="0" smtClean="0"/>
          </a:p>
          <a:p>
            <a:pPr marL="0" lvl="0" indent="0">
              <a:buNone/>
            </a:pPr>
            <a:endParaRPr lang="pt-BR" dirty="0" smtClean="0"/>
          </a:p>
          <a:p>
            <a:pPr marL="0" lvl="0" indent="0" algn="ctr">
              <a:buNone/>
            </a:pPr>
            <a:r>
              <a:rPr lang="pt-BR" dirty="0" smtClean="0"/>
              <a:t>Meta atingida </a:t>
            </a:r>
            <a:r>
              <a:rPr lang="pt-BR" dirty="0"/>
              <a:t>em 100</a:t>
            </a:r>
            <a:r>
              <a:rPr lang="pt-BR" dirty="0" smtClean="0"/>
              <a:t>% durante os 4 meses.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988326" y="856080"/>
            <a:ext cx="7268570" cy="4801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OBJETIVOS, METAS E RESULTADOS – PUERPERIO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754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3081" y="989679"/>
            <a:ext cx="11327641" cy="504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2: Melhorar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a qualidade da atenção às puérperas na Unidade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Saúde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metas foram: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Examinar as mamas em 100% das puérperas cadastradas no Programa.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Examinar o abdome em 100% das puérperas cadastradas no Programa.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Realizar exame ginecológico em 100% das puérperas cadastradas no Programa.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5: Avaliar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 estado psíquico em 100% das puérperas cadastradas no Programa.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6: Avaliar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intercorrências em 100% das puérperas cadastradas no Programa.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7: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Prescrever a 100% das puérperas um dos métodos de anticoncepção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Todas atingidas em 100% nos 4 meses.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9558" y="1640498"/>
            <a:ext cx="11313994" cy="480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3: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Melhorar a adesão das mães ao puerpério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8: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Realizar busca ativa em 100% das puérperas que não realizaram a consulta de puerpério até 30 dias após o parto. </a:t>
            </a:r>
            <a:endParaRPr lang="pt-B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 nos 4 meses.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4: Melhorar o registro das informações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9: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Manter registro na ficha de acompanhamento do Programa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 100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% das puérperas. </a:t>
            </a:r>
            <a:endParaRPr lang="pt-B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alcançada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em 100% nos 4 meses.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056" y="1464118"/>
            <a:ext cx="10515600" cy="4351338"/>
          </a:xfrm>
        </p:spPr>
        <p:txBody>
          <a:bodyPr/>
          <a:lstStyle/>
          <a:p>
            <a:pPr algn="just"/>
            <a:r>
              <a:rPr lang="pt-BR" dirty="0" smtClean="0">
                <a:cs typeface="Arial" panose="020B0604020202020204" pitchFamily="34" charset="0"/>
              </a:rPr>
              <a:t>A assistência pré-natal adequada, com a detecção e a intervenção precoce das situações de risco e um dos determinantes dos indicadores de saúde relacionados à mãe e ao bebê que têm o potencial de diminuir as principais causas de mortalidade materna e neonatal (</a:t>
            </a:r>
            <a:r>
              <a:rPr lang="pt-BR" dirty="0" smtClean="0"/>
              <a:t>BRASIL, 2012</a:t>
            </a:r>
            <a:r>
              <a:rPr lang="pt-BR" dirty="0"/>
              <a:t>. 318p</a:t>
            </a:r>
            <a:r>
              <a:rPr lang="pt-BR" dirty="0" smtClean="0"/>
              <a:t>.).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06056" y="531628"/>
            <a:ext cx="42530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INTRODUÇÃO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529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5092" y="820087"/>
            <a:ext cx="11313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5: Promover a saúde das puérperas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os cuidados do recém-nascido.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11: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aleitamento materno exclusivo.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12: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planejamento familiar.</a:t>
            </a:r>
          </a:p>
          <a:p>
            <a:pPr marL="228600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Em todas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elas atingimos 100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 nos 4 meses.</a:t>
            </a:r>
            <a:endParaRPr lang="pt-B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517250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Após os quatro meses de intervenção, os resultados obtidos foram muito significativos e as ações serão incorporadas à rotina do serviço.</a:t>
            </a:r>
          </a:p>
          <a:p>
            <a:pPr algn="just"/>
            <a:r>
              <a:rPr lang="pt-BR" dirty="0" smtClean="0"/>
              <a:t>Hoje, </a:t>
            </a:r>
            <a:r>
              <a:rPr lang="pt-BR" dirty="0"/>
              <a:t>todas as </a:t>
            </a:r>
            <a:r>
              <a:rPr lang="pt-BR" dirty="0" smtClean="0"/>
              <a:t>usuárias </a:t>
            </a:r>
            <a:r>
              <a:rPr lang="pt-BR" dirty="0"/>
              <a:t>tem sua ficha espelho anexada a seu prontuário com informações precisas e adequadamente registradas. Todas receberam avaliação de risco, o que nos permitiu identificar gestantes de alto risco para sua adequada orientação e </a:t>
            </a:r>
            <a:r>
              <a:rPr lang="pt-BR" dirty="0" smtClean="0"/>
              <a:t>encaminhamento.</a:t>
            </a:r>
          </a:p>
          <a:p>
            <a:pPr algn="just"/>
            <a:r>
              <a:rPr lang="pt-BR" dirty="0"/>
              <a:t>T</a:t>
            </a:r>
            <a:r>
              <a:rPr lang="pt-BR" dirty="0" smtClean="0"/>
              <a:t>odas </a:t>
            </a:r>
            <a:r>
              <a:rPr lang="pt-BR" dirty="0"/>
              <a:t>as gestantes e puérperas tem orientação dos cuidados do recém-nascido e do aleitamento materno, como também sobre a anticoncepção disponível após o nascimento do </a:t>
            </a:r>
            <a:r>
              <a:rPr lang="pt-BR" dirty="0" smtClean="0"/>
              <a:t>bebê. Elas são </a:t>
            </a:r>
            <a:r>
              <a:rPr lang="pt-BR" dirty="0"/>
              <a:t>agendadas, e no caso da não virem à consulta, são buscadas pela equipe</a:t>
            </a:r>
            <a:r>
              <a:rPr lang="pt-BR" dirty="0" smtClean="0"/>
              <a:t>. Ação que não fazíamos antes da intervenção e que garantem um adequado seguimento.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6056" y="531628"/>
            <a:ext cx="42530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DISCUSSÃO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968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4148" y="668338"/>
            <a:ext cx="11191165" cy="550862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Atendemos também a demanda espontânea, acolhendo a toda usuária gestante ou puérpera que venha a UBS. </a:t>
            </a:r>
            <a:endParaRPr lang="pt-BR" dirty="0" smtClean="0"/>
          </a:p>
          <a:p>
            <a:pPr algn="just"/>
            <a:r>
              <a:rPr lang="pt-BR" dirty="0" smtClean="0"/>
              <a:t>Ainda </a:t>
            </a:r>
            <a:r>
              <a:rPr lang="pt-BR" dirty="0"/>
              <a:t>sem ter alcançado as metas propostas no início, conseguimos integrar a atenção odontológica e obtivemos uma alta porcentagem de usuárias com avaliação e consulta odontológica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intervenção exigiu a capacitação da equipe, estando hoje sistematizadas para a atenção a outros grupos da UBS, como de hipertensos, diabéticos e idosos.</a:t>
            </a:r>
          </a:p>
          <a:p>
            <a:pPr algn="just"/>
            <a:r>
              <a:rPr lang="pt-BR" dirty="0"/>
              <a:t>A comunidade respondeu às mudanças de forma muito positiva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Hoje, </a:t>
            </a:r>
            <a:r>
              <a:rPr lang="pt-BR" dirty="0"/>
              <a:t>pretendemos aprimorar o trabalho e estendê-lo às outras áreas, tal o caso dos hipertensos e diabéticos, idosos e </a:t>
            </a:r>
            <a:r>
              <a:rPr lang="pt-BR" dirty="0" smtClean="0"/>
              <a:t>crianças </a:t>
            </a:r>
            <a:r>
              <a:rPr lang="pt-BR" dirty="0"/>
              <a:t>e </a:t>
            </a:r>
            <a:r>
              <a:rPr lang="pt-BR" dirty="0" smtClean="0"/>
              <a:t>que, </a:t>
            </a:r>
            <a:r>
              <a:rPr lang="pt-BR" dirty="0"/>
              <a:t>sem dúvidas, refletirá na melhoria da saúde da comunidade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8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Reflexão crítica sobre meu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Ao </a:t>
            </a:r>
            <a:r>
              <a:rPr lang="pt-BR" dirty="0"/>
              <a:t>iniciar o curso a minha expectativa inicial principal era poder organizar o serviço da UBS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aprendizado adquirido neste processo foi enorme e muito significativo, pois aprendi a trabalhar integrando toda a equipe e a comunidade, conhecendo o trabalho e a importância de cada um deles.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68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Reflexão crítica sobre meu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Todo </a:t>
            </a:r>
            <a:r>
              <a:rPr lang="pt-BR" dirty="0"/>
              <a:t>o trabalho realizado me permitiu conhecer melhor a comunidade, melhorar a relação com ela e preparar tanto a equipe quanto a comunidade para a abordagem de outras intervenções de saúde.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Posso resumir </a:t>
            </a:r>
            <a:r>
              <a:rPr lang="pt-BR" dirty="0" smtClean="0"/>
              <a:t> </a:t>
            </a:r>
            <a:r>
              <a:rPr lang="pt-BR" dirty="0"/>
              <a:t>a intervenção com uma frase que repeti muitas vezes nestes meses e quanto mais o tempo passava, mais importante parecia: “não sei como conseguíamos trabalhar antes”.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0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Equipe de trabalho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85" y="1690688"/>
            <a:ext cx="6348702" cy="4760254"/>
          </a:xfrm>
        </p:spPr>
      </p:pic>
    </p:spTree>
    <p:extLst>
      <p:ext uri="{BB962C8B-B14F-4D97-AF65-F5344CB8AC3E}">
        <p14:creationId xmlns:p14="http://schemas.microsoft.com/office/powerpoint/2010/main" val="1863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Usuários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3" name="Retângulo 2"/>
          <p:cNvSpPr/>
          <p:nvPr/>
        </p:nvSpPr>
        <p:spPr>
          <a:xfrm rot="20847354">
            <a:off x="3384009" y="2764151"/>
            <a:ext cx="446567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21178810">
            <a:off x="2239236" y="2902616"/>
            <a:ext cx="446567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21356107">
            <a:off x="9735072" y="3094397"/>
            <a:ext cx="540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868999">
            <a:off x="7855860" y="3024555"/>
            <a:ext cx="504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21356107">
            <a:off x="9767089" y="3097709"/>
            <a:ext cx="446567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rot="19925354">
            <a:off x="9041860" y="4014250"/>
            <a:ext cx="180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82902" y="3288648"/>
            <a:ext cx="223284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58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27796" y="450375"/>
            <a:ext cx="111229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>
                <a:cs typeface="Arial" panose="020B0604020202020204" pitchFamily="34" charset="0"/>
              </a:rPr>
              <a:t>Município de Uruguaiana: 120.000 habitantes c</a:t>
            </a:r>
            <a:r>
              <a:rPr lang="pt-BR" sz="2800" dirty="0" smtClean="0"/>
              <a:t>onforme </a:t>
            </a:r>
            <a:r>
              <a:rPr lang="pt-BR" sz="2800" dirty="0"/>
              <a:t>o último registro do Instituto Brasileiro de Geografia e Estatística (IBGE, 2014). Uruguaiana conta com 2 Unidades Básicas de Saúde (UBS) com Estratégia de Saúde da Família (ESF), 15 UBS tradicionais. </a:t>
            </a:r>
            <a:r>
              <a:rPr lang="pt-BR" sz="2800" dirty="0" smtClean="0"/>
              <a:t>A cidade tem 1 hospital, a Santa Casa de Caridade de Uruguaiana com capacidade </a:t>
            </a:r>
            <a:r>
              <a:rPr lang="pt-BR" sz="2800" dirty="0"/>
              <a:t>instalada </a:t>
            </a:r>
            <a:r>
              <a:rPr lang="pt-BR" sz="2800" dirty="0" smtClean="0"/>
              <a:t>de 230 </a:t>
            </a:r>
            <a:r>
              <a:rPr lang="pt-BR" sz="2800" dirty="0"/>
              <a:t>leitos, referente as internações Pediátrica, Obstetrícia, Clinica, Cirúrgica, Psiquiatria, UTI Adulta e Pediátrica e Neonatal, atende a população, com cobertura do Sistema </a:t>
            </a:r>
            <a:r>
              <a:rPr lang="pt-BR" sz="2800" dirty="0" smtClean="0"/>
              <a:t>Único </a:t>
            </a:r>
            <a:r>
              <a:rPr lang="pt-BR" sz="2800" dirty="0"/>
              <a:t>de Saúde “SUS</a:t>
            </a:r>
            <a:r>
              <a:rPr lang="pt-BR" sz="2800" dirty="0" smtClean="0"/>
              <a:t>”</a:t>
            </a:r>
            <a:r>
              <a:rPr lang="pt-BR" sz="2800" dirty="0"/>
              <a:t>.</a:t>
            </a:r>
            <a:endParaRPr lang="pt-BR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368" y="1154543"/>
            <a:ext cx="10735103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pt-BR" sz="2800" u="sng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Lugar </a:t>
            </a:r>
            <a:r>
              <a:rPr lang="pt-BR" sz="2800" u="sng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 trabalho</a:t>
            </a:r>
            <a:r>
              <a:rPr lang="pt-BR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 UBS </a:t>
            </a: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 da zona urbana da cidade </a:t>
            </a:r>
            <a:r>
              <a:rPr lang="pt-BR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de Uruguaiana, </a:t>
            </a: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RS.</a:t>
            </a:r>
            <a:b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</a:t>
            </a:r>
            <a:r>
              <a:rPr lang="pt-BR" sz="2800" u="sng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População aproximada</a:t>
            </a: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 4500 pessoas.</a:t>
            </a:r>
            <a:b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</a:t>
            </a:r>
            <a:r>
              <a:rPr lang="pt-BR" sz="2800" u="sng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Equipe:</a:t>
            </a: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1 médico, 1 enfermeira, 2 técnicas de enfermagem, 1 secretaria e 1 pessoal de higiene e 1 dentista.</a:t>
            </a:r>
            <a:b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</a:br>
            <a:r>
              <a:rPr lang="pt-BR" sz="28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                        </a:t>
            </a:r>
            <a:r>
              <a:rPr lang="pt-BR" sz="28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</a:br>
            <a:endParaRPr lang="pt-BR" sz="2800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3" name="Imagem 2" descr="C:\Users\Maria Luisa\Dropbox\Envio da câmera\2015-01-20 10.39.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55" y="2658138"/>
            <a:ext cx="5004957" cy="3574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6478" y="311994"/>
            <a:ext cx="118053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>
                <a:cs typeface="Arial" panose="020B0604020202020204" pitchFamily="34" charset="0"/>
              </a:rPr>
              <a:t>Antes da intervenção </a:t>
            </a:r>
            <a:r>
              <a:rPr lang="pt-BR" sz="2800" dirty="0" smtClean="0">
                <a:cs typeface="Arial" panose="020B0604020202020204" pitchFamily="34" charset="0"/>
              </a:rPr>
              <a:t>a cobertura era de </a:t>
            </a:r>
            <a:r>
              <a:rPr lang="pt-BR" sz="2800" u="sng" dirty="0">
                <a:cs typeface="Arial" panose="020B0604020202020204" pitchFamily="34" charset="0"/>
              </a:rPr>
              <a:t>70</a:t>
            </a:r>
            <a:r>
              <a:rPr lang="pt-BR" sz="2800" u="sng" dirty="0" smtClean="0">
                <a:cs typeface="Arial" panose="020B0604020202020204" pitchFamily="34" charset="0"/>
              </a:rPr>
              <a:t>%</a:t>
            </a:r>
            <a:r>
              <a:rPr lang="pt-BR" sz="2800" dirty="0" smtClean="0">
                <a:cs typeface="Arial" panose="020B0604020202020204" pitchFamily="34" charset="0"/>
              </a:rPr>
              <a:t>, </a:t>
            </a:r>
            <a:r>
              <a:rPr lang="pt-BR" sz="2800" dirty="0">
                <a:cs typeface="Arial" panose="020B0604020202020204" pitchFamily="34" charset="0"/>
              </a:rPr>
              <a:t>a captação no primeiro trimestre era de </a:t>
            </a:r>
            <a:r>
              <a:rPr lang="pt-BR" sz="2800" u="sng" dirty="0">
                <a:cs typeface="Arial" panose="020B0604020202020204" pitchFamily="34" charset="0"/>
              </a:rPr>
              <a:t>64</a:t>
            </a:r>
            <a:r>
              <a:rPr lang="pt-BR" sz="2800" u="sng" dirty="0" smtClean="0">
                <a:cs typeface="Arial" panose="020B0604020202020204" pitchFamily="34" charset="0"/>
              </a:rPr>
              <a:t>%</a:t>
            </a:r>
            <a:r>
              <a:rPr lang="pt-BR" sz="28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8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u="sng" dirty="0" smtClean="0">
                <a:cs typeface="Arial" panose="020B0604020202020204" pitchFamily="34" charset="0"/>
              </a:rPr>
              <a:t>Não</a:t>
            </a:r>
            <a:r>
              <a:rPr lang="pt-BR" sz="2800" dirty="0" smtClean="0">
                <a:cs typeface="Arial" panose="020B0604020202020204" pitchFamily="34" charset="0"/>
              </a:rPr>
              <a:t> tínhamos registros adequados, as consultas de pré-natal eram registradas no prontuário comum das usuárias de modo tal que não tínhamos como ter dados próprios do controle pré-natal e puerpério.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800" dirty="0" smtClean="0"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/>
              <a:t>T</a:t>
            </a:r>
            <a:r>
              <a:rPr lang="pt-BR" sz="2800" dirty="0" smtClean="0"/>
              <a:t>rabalhamos com uma </a:t>
            </a:r>
            <a:r>
              <a:rPr lang="pt-BR" sz="2800" dirty="0"/>
              <a:t>equipe pequena e </a:t>
            </a:r>
            <a:r>
              <a:rPr lang="pt-BR" sz="2800" dirty="0" smtClean="0"/>
              <a:t>incompleta.</a:t>
            </a:r>
          </a:p>
          <a:p>
            <a:pPr algn="just"/>
            <a:endParaRPr lang="pt-BR" sz="28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800" dirty="0" smtClean="0"/>
              <a:t>Grande </a:t>
            </a:r>
            <a:r>
              <a:rPr lang="pt-BR" sz="2800" dirty="0"/>
              <a:t>demanda de usuários de outras áreas, </a:t>
            </a:r>
            <a:r>
              <a:rPr lang="pt-BR" sz="2800" dirty="0" smtClean="0"/>
              <a:t>de </a:t>
            </a:r>
            <a:r>
              <a:rPr lang="pt-BR" sz="2800" dirty="0"/>
              <a:t>tal </a:t>
            </a:r>
            <a:r>
              <a:rPr lang="pt-BR" sz="2800" dirty="0" smtClean="0"/>
              <a:t>forma que </a:t>
            </a:r>
            <a:r>
              <a:rPr lang="pt-BR" sz="2800" dirty="0"/>
              <a:t>na UBS, com 2666 </a:t>
            </a:r>
            <a:r>
              <a:rPr lang="pt-BR" sz="2800" dirty="0" smtClean="0"/>
              <a:t>usuários residentes na área </a:t>
            </a:r>
            <a:r>
              <a:rPr lang="pt-BR" sz="2800" dirty="0"/>
              <a:t>de </a:t>
            </a:r>
            <a:r>
              <a:rPr lang="pt-BR" sz="2800" dirty="0" smtClean="0"/>
              <a:t>abrangência, tínhamos </a:t>
            </a:r>
            <a:r>
              <a:rPr lang="pt-BR" sz="2800" dirty="0"/>
              <a:t>4946 prontuários</a:t>
            </a:r>
            <a:r>
              <a:rPr lang="pt-BR" sz="2800" dirty="0" smtClean="0"/>
              <a:t>.</a:t>
            </a:r>
            <a:endParaRPr lang="pt-BR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850605" y="1814992"/>
            <a:ext cx="10515600" cy="4351338"/>
          </a:xfrm>
        </p:spPr>
        <p:txBody>
          <a:bodyPr/>
          <a:lstStyle/>
          <a:p>
            <a:endParaRPr lang="pt-BR" dirty="0" smtClean="0"/>
          </a:p>
          <a:p>
            <a:pPr marL="0" indent="0" algn="ctr">
              <a:buNone/>
            </a:pPr>
            <a:endParaRPr lang="pt-BR" sz="3200" dirty="0"/>
          </a:p>
          <a:p>
            <a:pPr algn="ctr"/>
            <a:r>
              <a:rPr lang="pt-BR" sz="3200" dirty="0" smtClean="0">
                <a:cs typeface="Arial" pitchFamily="34" charset="0"/>
              </a:rPr>
              <a:t>Melhorar </a:t>
            </a:r>
            <a:r>
              <a:rPr lang="pt-BR" sz="3200" dirty="0">
                <a:cs typeface="Arial" pitchFamily="34" charset="0"/>
              </a:rPr>
              <a:t>a Atenção à saúde do Pré-natal e do Puerpério, na UBS 4, COHAB 1, Uruguaiana – RS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6056" y="531628"/>
            <a:ext cx="42530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OBJETIVO GERAL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247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u="sng" dirty="0" smtClean="0"/>
              <a:t>População alvo</a:t>
            </a:r>
            <a:r>
              <a:rPr lang="pt-PT" dirty="0" smtClean="0"/>
              <a:t>: gestantes e puérperas residentes na área de abrangência da UBS.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u="sng" dirty="0" smtClean="0"/>
              <a:t>Período</a:t>
            </a:r>
            <a:r>
              <a:rPr lang="pt-PT" dirty="0" smtClean="0"/>
              <a:t>: 4 meses (de 11 de julho a 30 de outubro de 2014)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smtClean="0"/>
              <a:t>Foi adotado o Manual </a:t>
            </a:r>
            <a:r>
              <a:rPr lang="pt-PT" dirty="0"/>
              <a:t>Técnico de Pré-natal e Puerpério do Ministério da Saúde (BRASIL, </a:t>
            </a:r>
            <a:r>
              <a:rPr lang="pt-PT" dirty="0" smtClean="0"/>
              <a:t>2012), ficha </a:t>
            </a:r>
            <a:r>
              <a:rPr lang="pt-PT" dirty="0"/>
              <a:t>de gestante e a ficha espelho disponibilizada pelo curso para os registros das gestantes e puérperas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6056" y="531628"/>
            <a:ext cx="42530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METODOLOGIA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871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003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Principais ações</a:t>
            </a:r>
            <a:r>
              <a:rPr lang="pt-BR" dirty="0" smtClean="0"/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Capacitamos a equipe</a:t>
            </a:r>
            <a:r>
              <a:rPr lang="pt-BR" dirty="0"/>
              <a:t> </a:t>
            </a:r>
            <a:r>
              <a:rPr lang="pt-BR" dirty="0" smtClean="0"/>
              <a:t>e ampliamos </a:t>
            </a:r>
            <a:r>
              <a:rPr lang="pt-BR" dirty="0"/>
              <a:t>o </a:t>
            </a:r>
            <a:r>
              <a:rPr lang="pt-BR" dirty="0" smtClean="0"/>
              <a:t>conhecimento sobre </a:t>
            </a:r>
            <a:r>
              <a:rPr lang="pt-BR" dirty="0"/>
              <a:t>o Programa de Humanização ao Pré-natal e </a:t>
            </a:r>
            <a:r>
              <a:rPr lang="pt-BR" dirty="0" smtClean="0"/>
              <a:t>nascimento.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Realizamos atendimento clínico para todas as gestantes e puérperas cadastradas.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Organizamos nossos registros.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Instituímos a ficha-espelho e a planilha de coleta de dados.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Realizamos atividades de educação em saúde e orientações individuais.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Realizamos busca ativa às faltosas.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Monitoramos todas as ações.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6056" y="531628"/>
            <a:ext cx="42530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METODOLOGIA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6213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8145" y="1354683"/>
            <a:ext cx="10789566" cy="5503317"/>
          </a:xfrm>
        </p:spPr>
        <p:txBody>
          <a:bodyPr>
            <a:normAutofit/>
          </a:bodyPr>
          <a:lstStyle/>
          <a:p>
            <a:r>
              <a:rPr lang="pt-BR" dirty="0"/>
              <a:t>Objetivo </a:t>
            </a:r>
            <a:r>
              <a:rPr lang="pt-BR" dirty="0" smtClean="0"/>
              <a:t>1:  </a:t>
            </a:r>
            <a:r>
              <a:rPr lang="pt-BR" dirty="0"/>
              <a:t>Ampliar a cobertura de pré-natal</a:t>
            </a:r>
          </a:p>
          <a:p>
            <a:r>
              <a:rPr lang="pt-BR" dirty="0" smtClean="0"/>
              <a:t>Meta 1: Alcançar 100% </a:t>
            </a:r>
            <a:r>
              <a:rPr lang="pt-BR" dirty="0"/>
              <a:t>de cobertura das gestantes cadastradas no Programa de Pré-natal da UBS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</a:t>
            </a:r>
            <a:r>
              <a:rPr lang="pt-BR" sz="1200" dirty="0" smtClean="0"/>
              <a:t>Figura 1-Proporção </a:t>
            </a:r>
            <a:r>
              <a:rPr lang="pt-BR" sz="1200" dirty="0"/>
              <a:t>de gestantes cadastradas no Programa de Pré-natal na UBS 4, COHAB 1, </a:t>
            </a:r>
            <a:r>
              <a:rPr lang="pt-BR" sz="1200" dirty="0" smtClean="0"/>
              <a:t>Uruguaiana</a:t>
            </a:r>
          </a:p>
          <a:p>
            <a:pPr marL="0" indent="0">
              <a:buNone/>
            </a:pPr>
            <a:r>
              <a:rPr lang="pt-BR" sz="1200" dirty="0" smtClean="0"/>
              <a:t>                                                                                         Fonte</a:t>
            </a:r>
            <a:r>
              <a:rPr lang="pt-BR" sz="1200" dirty="0"/>
              <a:t>: Planilha Final da Coleta de Dados, 2014</a:t>
            </a:r>
            <a:endParaRPr lang="pt-BR" sz="12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6055" y="531628"/>
            <a:ext cx="74734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OBJETIVOS, METAS E RESULTADOS – PRÉ-NATAL</a:t>
            </a:r>
            <a:endParaRPr lang="pt-BR" sz="2800" b="1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981414"/>
              </p:ext>
            </p:extLst>
          </p:nvPr>
        </p:nvGraphicFramePr>
        <p:xfrm>
          <a:off x="2696580" y="2470351"/>
          <a:ext cx="6060558" cy="3455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710760" y="5188688"/>
            <a:ext cx="58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N= 13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79579" y="4777563"/>
            <a:ext cx="58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N= 23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90928" y="4654176"/>
            <a:ext cx="58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N= 25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81012" y="4544966"/>
            <a:ext cx="589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N= 27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6956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1652</Words>
  <Application>Microsoft Office PowerPoint</Application>
  <PresentationFormat>Widescreen</PresentationFormat>
  <Paragraphs>230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MELHORIA DA ATENÇÃO À SAÚDE NO PRÉ-NATAL E PUERPÉRIO NA UBS 4, COHAB 1, URUGUAIANA – RS.</vt:lpstr>
      <vt:lpstr>Apresentação do PowerPoint</vt:lpstr>
      <vt:lpstr>Apresentação do PowerPoint</vt:lpstr>
      <vt:lpstr>- Lugar de trabalho: UBS 4 da zona urbana da cidade de Uruguaiana, RS. - População aproximada: 4500 pessoas. - Equipe: 1 médico, 1 enfermeira, 2 técnicas de enfermagem, 1 secretaria e 1 pessoal de higiene e 1 dentista.        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 – PUERPERIO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Reflexão crítica sobre meu processo pessoal de aprendizagem </vt:lpstr>
      <vt:lpstr>Reflexão crítica sobre meu processo pessoal de aprendizagem </vt:lpstr>
      <vt:lpstr>Equipe de trabalho</vt:lpstr>
      <vt:lpstr>Usuários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Luisa</dc:creator>
  <cp:lastModifiedBy>Maria Luisa Romero</cp:lastModifiedBy>
  <cp:revision>63</cp:revision>
  <dcterms:created xsi:type="dcterms:W3CDTF">2015-01-15T13:06:09Z</dcterms:created>
  <dcterms:modified xsi:type="dcterms:W3CDTF">2015-03-10T13:45:45Z</dcterms:modified>
</cp:coreProperties>
</file>