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6" r:id="rId1"/>
  </p:sldMasterIdLst>
  <p:notesMasterIdLst>
    <p:notesMasterId r:id="rId23"/>
  </p:notesMasterIdLst>
  <p:sldIdLst>
    <p:sldId id="256" r:id="rId2"/>
    <p:sldId id="258" r:id="rId3"/>
    <p:sldId id="262" r:id="rId4"/>
    <p:sldId id="302" r:id="rId5"/>
    <p:sldId id="265" r:id="rId6"/>
    <p:sldId id="295" r:id="rId7"/>
    <p:sldId id="303" r:id="rId8"/>
    <p:sldId id="304" r:id="rId9"/>
    <p:sldId id="269" r:id="rId10"/>
    <p:sldId id="264" r:id="rId11"/>
    <p:sldId id="263" r:id="rId12"/>
    <p:sldId id="261" r:id="rId13"/>
    <p:sldId id="285" r:id="rId14"/>
    <p:sldId id="296" r:id="rId15"/>
    <p:sldId id="275" r:id="rId16"/>
    <p:sldId id="281" r:id="rId17"/>
    <p:sldId id="284" r:id="rId18"/>
    <p:sldId id="297" r:id="rId19"/>
    <p:sldId id="282" r:id="rId20"/>
    <p:sldId id="300" r:id="rId21"/>
    <p:sldId id="30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ário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7694" autoAdjust="0"/>
  </p:normalViewPr>
  <p:slideViewPr>
    <p:cSldViewPr>
      <p:cViewPr varScale="1">
        <p:scale>
          <a:sx n="82" d="100"/>
          <a:sy n="82" d="100"/>
        </p:scale>
        <p:origin x="10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xandre:Desktop:UFPEL:Maria%20Rebeca:MAria%20planilha%20final%20corrigi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xandre:Desktop:UFPEL:Maria%20Rebeca:MAria%20planilha%20final%20corrigi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xandre:Desktop:UFPEL:Maria%20Rebeca:MAria%20planilha%20final%20corrigi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xandre:Desktop:UFPEL:Maria%20Rebeca:MAria%20planilha%20final%20corrigi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exandre:Desktop:UFPEL:Maria%20Rebeca:MAria%20planilha%20final%20corrigi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501"/>
          <c:y val="7.8430600586691407E-2"/>
          <c:w val="0.85849155468238103"/>
          <c:h val="0.82183109464258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0.30513595166163099</c:v>
                </c:pt>
                <c:pt idx="1">
                  <c:v>0.35951661631419901</c:v>
                </c:pt>
                <c:pt idx="2">
                  <c:v>0.468277945619335</c:v>
                </c:pt>
                <c:pt idx="3">
                  <c:v>0.55589123867069501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3741008"/>
        <c:axId val="83741568"/>
      </c:barChart>
      <c:catAx>
        <c:axId val="8374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741568"/>
        <c:crosses val="autoZero"/>
        <c:auto val="1"/>
        <c:lblAlgn val="ctr"/>
        <c:lblOffset val="100"/>
        <c:noMultiLvlLbl val="0"/>
      </c:catAx>
      <c:valAx>
        <c:axId val="83741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3741008"/>
        <c:crosses val="autoZero"/>
        <c:crossBetween val="between"/>
        <c:majorUnit val="0.1"/>
        <c:minorUnit val="0.0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716722672949796E-2"/>
          <c:y val="3.0973523127157902E-2"/>
          <c:w val="0.87977810842104398"/>
          <c:h val="0.83021072213223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0.122047244094488</c:v>
                </c:pt>
                <c:pt idx="1">
                  <c:v>0.17716535433070901</c:v>
                </c:pt>
                <c:pt idx="2">
                  <c:v>0.25196850393700798</c:v>
                </c:pt>
                <c:pt idx="3">
                  <c:v>0.32677165354330701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781664"/>
        <c:axId val="49782224"/>
      </c:barChart>
      <c:catAx>
        <c:axId val="4978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2224"/>
        <c:crosses val="autoZero"/>
        <c:auto val="1"/>
        <c:lblAlgn val="ctr"/>
        <c:lblOffset val="100"/>
        <c:noMultiLvlLbl val="0"/>
      </c:catAx>
      <c:valAx>
        <c:axId val="49782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16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7318980167906E-2"/>
          <c:y val="6.8728522336769807E-2"/>
          <c:w val="0.87907415074696604"/>
          <c:h val="0.82370280637997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amostras satisfatórias do exame citopatológico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0.94059405940594099</c:v>
                </c:pt>
                <c:pt idx="1">
                  <c:v>0.95798319327731096</c:v>
                </c:pt>
                <c:pt idx="2">
                  <c:v>0.93548387096774199</c:v>
                </c:pt>
                <c:pt idx="3">
                  <c:v>0.97826086956521696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9784464"/>
        <c:axId val="49785024"/>
      </c:barChart>
      <c:catAx>
        <c:axId val="4978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5024"/>
        <c:crosses val="autoZero"/>
        <c:auto val="1"/>
        <c:lblAlgn val="ctr"/>
        <c:lblOffset val="100"/>
        <c:noMultiLvlLbl val="0"/>
      </c:catAx>
      <c:valAx>
        <c:axId val="497850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44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522481054853295E-2"/>
          <c:y val="6.9742489270386204E-2"/>
          <c:w val="0.87233112923199096"/>
          <c:h val="0.82110185529383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Indicadores!$D$42:$G$42</c:f>
              <c:numCache>
                <c:formatCode>0.0%</c:formatCode>
                <c:ptCount val="4"/>
                <c:pt idx="0">
                  <c:v>0.89108910891089099</c:v>
                </c:pt>
                <c:pt idx="1">
                  <c:v>0.91129032258064502</c:v>
                </c:pt>
                <c:pt idx="2">
                  <c:v>0.89375000000000004</c:v>
                </c:pt>
                <c:pt idx="3">
                  <c:v>0.90355329949238605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359584"/>
        <c:axId val="50360144"/>
      </c:barChart>
      <c:catAx>
        <c:axId val="503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60144"/>
        <c:crosses val="autoZero"/>
        <c:auto val="1"/>
        <c:lblAlgn val="ctr"/>
        <c:lblOffset val="100"/>
        <c:noMultiLvlLbl val="0"/>
      </c:catAx>
      <c:valAx>
        <c:axId val="50360144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595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22011327035"/>
          <c:y val="6.7050227706972304E-2"/>
          <c:w val="0.85257908544524297"/>
          <c:h val="0.83249753632097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Indicadores!$D$47:$G$47</c:f>
              <c:numCache>
                <c:formatCode>0.0%</c:formatCode>
                <c:ptCount val="4"/>
                <c:pt idx="0">
                  <c:v>0.90476190476190499</c:v>
                </c:pt>
                <c:pt idx="1">
                  <c:v>0.929824561403509</c:v>
                </c:pt>
                <c:pt idx="2">
                  <c:v>0.94736842105262997</c:v>
                </c:pt>
                <c:pt idx="3">
                  <c:v>0.94736842105262997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0362384"/>
        <c:axId val="50362944"/>
      </c:barChart>
      <c:catAx>
        <c:axId val="5036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62944"/>
        <c:crosses val="autoZero"/>
        <c:auto val="1"/>
        <c:lblAlgn val="ctr"/>
        <c:lblOffset val="100"/>
        <c:noMultiLvlLbl val="0"/>
      </c:catAx>
      <c:valAx>
        <c:axId val="50362944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3623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1D3EC-E7C7-45D6-9B5E-A4EDD793879A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2961E-BFB0-47CF-A6C5-FCC06E965C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36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2961E-BFB0-47CF-A6C5-FCC06E965C2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52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2961E-BFB0-47CF-A6C5-FCC06E965C2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39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95615A-04B1-4F24-AE79-024F0D80635D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6D7BA0-2B53-43A1-ADC5-C5556F37D117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31640" y="476672"/>
            <a:ext cx="60260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Trebuchet MS" pitchFamily="34" charset="0"/>
              </a:rPr>
              <a:t>Universidade Aberta do SUS- UNASUS</a:t>
            </a:r>
            <a:endParaRPr lang="en-US" sz="2400" dirty="0">
              <a:latin typeface="Trebuchet MS" pitchFamily="34" charset="0"/>
            </a:endParaRPr>
          </a:p>
          <a:p>
            <a:pPr algn="ctr"/>
            <a:r>
              <a:rPr lang="pt-BR" sz="2400" dirty="0">
                <a:latin typeface="Trebuchet MS" pitchFamily="34" charset="0"/>
              </a:rPr>
              <a:t>Universidade Federal de Pelotas</a:t>
            </a:r>
            <a:endParaRPr lang="en-US" sz="2400" dirty="0">
              <a:latin typeface="Trebuchet MS" pitchFamily="34" charset="0"/>
            </a:endParaRPr>
          </a:p>
          <a:p>
            <a:pPr algn="ctr"/>
            <a:r>
              <a:rPr lang="pt-BR" sz="2400" dirty="0">
                <a:latin typeface="Trebuchet MS" pitchFamily="34" charset="0"/>
              </a:rPr>
              <a:t>Especialização em Saúde da Família</a:t>
            </a:r>
            <a:endParaRPr lang="en-US" sz="2400" dirty="0">
              <a:latin typeface="Trebuchet MS" pitchFamily="34" charset="0"/>
            </a:endParaRPr>
          </a:p>
          <a:p>
            <a:pPr algn="ctr"/>
            <a:endParaRPr lang="en-US" dirty="0">
              <a:latin typeface="Trebuchet MS" pitchFamily="34" charset="0"/>
            </a:endParaRPr>
          </a:p>
        </p:txBody>
      </p:sp>
      <p:pic>
        <p:nvPicPr>
          <p:cNvPr id="6" name="Imagem 1" descr="http://www.minhapos.com.br/data/artigos/images/ufp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715" y="620688"/>
            <a:ext cx="917545" cy="92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1259632" y="2204864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 </a:t>
            </a:r>
            <a:endParaRPr lang="pt-BR" sz="2400" dirty="0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1691680" y="3501008"/>
            <a:ext cx="578941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200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dirty="0" smtClean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Trebuchet MS" pitchFamily="34" charset="0"/>
              </a:rPr>
              <a:t>Aluno: Maria </a:t>
            </a:r>
            <a:r>
              <a:rPr lang="pt-BR" sz="2400" dirty="0">
                <a:latin typeface="Trebuchet MS" pitchFamily="34" charset="0"/>
              </a:rPr>
              <a:t>Rebeca Martinez Cosme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Trebuchet MS" pitchFamily="34" charset="0"/>
              </a:rPr>
              <a:t>Orientador:Deison Fernando Frederico </a:t>
            </a:r>
          </a:p>
          <a:p>
            <a:pPr algn="ctr"/>
            <a:endParaRPr lang="pt-BR" sz="2400" dirty="0">
              <a:latin typeface="Trebuchet MS" pitchFamily="34" charset="0"/>
            </a:endParaRPr>
          </a:p>
          <a:p>
            <a:pPr algn="ctr"/>
            <a:r>
              <a:rPr lang="pt-BR" sz="2400" dirty="0">
                <a:latin typeface="Trebuchet MS" pitchFamily="34" charset="0"/>
              </a:rPr>
              <a:t>Pelotas - 2015</a:t>
            </a:r>
          </a:p>
        </p:txBody>
      </p:sp>
      <p:pic>
        <p:nvPicPr>
          <p:cNvPr id="10" name="Imagem 1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8344" y="620688"/>
            <a:ext cx="1008112" cy="83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99592" y="2276872"/>
            <a:ext cx="705678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Melhoria na atenção ao programa de prevenção e controle dos cânceres de colo de útero e de mama da UBS/ESF João XXIII em São Francisco de Assis/RS</a:t>
            </a:r>
          </a:p>
        </p:txBody>
      </p:sp>
    </p:spTree>
    <p:extLst>
      <p:ext uri="{BB962C8B-B14F-4D97-AF65-F5344CB8AC3E}">
        <p14:creationId xmlns:p14="http://schemas.microsoft.com/office/powerpoint/2010/main" val="17997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38313698"/>
              </p:ext>
            </p:extLst>
          </p:nvPr>
        </p:nvGraphicFramePr>
        <p:xfrm>
          <a:off x="3059832" y="2780928"/>
          <a:ext cx="5544616" cy="271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3059832" y="5589240"/>
            <a:ext cx="559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 smtClean="0"/>
              <a:t>Gráfico </a:t>
            </a:r>
            <a:r>
              <a:rPr lang="pt-BR" sz="1400" dirty="0"/>
              <a:t>2 – Proporção de mulheres entre 50 e 69 anos com exame em dia para </a:t>
            </a:r>
            <a:r>
              <a:rPr lang="pt-BR" sz="1400" dirty="0" smtClean="0"/>
              <a:t>detecção precoce de câncer de mama.</a:t>
            </a:r>
            <a:endParaRPr lang="pt-BR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1520" y="1412777"/>
            <a:ext cx="864096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3" charset="2"/>
              <a:buNone/>
              <a:defRPr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 3" charset="2"/>
              <a:buNone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1° mês:31</a:t>
            </a:r>
          </a:p>
          <a:p>
            <a:pPr algn="just">
              <a:buFont typeface="Wingdings 3" charset="2"/>
              <a:buNone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2° mês: 45</a:t>
            </a:r>
          </a:p>
          <a:p>
            <a:pPr algn="just">
              <a:buFont typeface="Wingdings 3" charset="2"/>
              <a:buNone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3° mês:64</a:t>
            </a:r>
          </a:p>
          <a:p>
            <a:pPr marL="0" indent="0" algn="just">
              <a:buNone/>
              <a:defRPr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4°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mês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83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872" y="404664"/>
            <a:ext cx="25922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467544" y="1268760"/>
            <a:ext cx="835292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Meta 1.2 Ampliar a cobertura de detecção precoce do câncer de mama das mulheres na faixa etária entre 50 e 69 anos de idade para 80%.</a:t>
            </a:r>
          </a:p>
        </p:txBody>
      </p:sp>
    </p:spTree>
    <p:extLst>
      <p:ext uri="{BB962C8B-B14F-4D97-AF65-F5344CB8AC3E}">
        <p14:creationId xmlns:p14="http://schemas.microsoft.com/office/powerpoint/2010/main" val="33746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982245"/>
              </p:ext>
            </p:extLst>
          </p:nvPr>
        </p:nvGraphicFramePr>
        <p:xfrm>
          <a:off x="2267744" y="3140968"/>
          <a:ext cx="665328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Resultados</a:t>
            </a:r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3861048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1°mês: 95</a:t>
            </a:r>
          </a:p>
          <a:p>
            <a:r>
              <a:rPr lang="pt-BR" sz="1400" dirty="0" smtClean="0"/>
              <a:t>2°mês:114</a:t>
            </a:r>
          </a:p>
          <a:p>
            <a:r>
              <a:rPr lang="pt-BR" sz="1400" dirty="0" smtClean="0"/>
              <a:t>3°mês:154</a:t>
            </a:r>
          </a:p>
          <a:p>
            <a:r>
              <a:rPr lang="pt-BR" sz="1400" dirty="0" smtClean="0"/>
              <a:t>4°mês: 180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95736" y="609329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Gráfico 3 – Proporção de mulheres com amostras satisfatória do exame </a:t>
            </a:r>
            <a:r>
              <a:rPr lang="pt-BR" sz="1400" dirty="0" err="1"/>
              <a:t>citopatológico</a:t>
            </a:r>
            <a:r>
              <a:rPr lang="pt-BR" sz="1400" dirty="0"/>
              <a:t> de colo de útero.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712968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520" y="980728"/>
            <a:ext cx="87129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200" dirty="0" smtClean="0"/>
          </a:p>
          <a:p>
            <a:r>
              <a:rPr lang="pt-BR" sz="2200" dirty="0" smtClean="0"/>
              <a:t>Objetivo 2: </a:t>
            </a:r>
            <a:r>
              <a:rPr lang="pt-BR" sz="2200" dirty="0"/>
              <a:t>Melhorar a qualidade do atendimento das mulheres que realizam detecção precoce de câncer de colo de útero e de mama na unidade de saúde</a:t>
            </a:r>
            <a:r>
              <a:rPr lang="pt-BR" sz="2200" dirty="0" smtClean="0"/>
              <a:t>.</a:t>
            </a:r>
          </a:p>
          <a:p>
            <a:r>
              <a:rPr lang="pt-BR" sz="2200" dirty="0"/>
              <a:t>Meta 2.1 Obter 100% de coleta de amostras satisfatórias do exame </a:t>
            </a:r>
            <a:r>
              <a:rPr lang="pt-BR" sz="2200" dirty="0" err="1"/>
              <a:t>citopatológico</a:t>
            </a:r>
            <a:r>
              <a:rPr lang="pt-BR" sz="2200" dirty="0"/>
              <a:t> de colo de útero.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4160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3848" y="620688"/>
            <a:ext cx="32403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95536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Objetivo 3</a:t>
            </a:r>
            <a:r>
              <a:rPr lang="pt-BR" sz="2400" dirty="0"/>
              <a:t>: Melhorar a adesão das mulheres à realização de exame cito patológico de colo de útero e mamografia. </a:t>
            </a:r>
            <a:endParaRPr lang="pt-BR" sz="2400" dirty="0" smtClean="0"/>
          </a:p>
          <a:p>
            <a:endParaRPr lang="pt-BR" sz="2400" dirty="0"/>
          </a:p>
          <a:p>
            <a:pPr algn="just"/>
            <a:r>
              <a:rPr lang="pt-BR" sz="2400" dirty="0"/>
              <a:t>Meta 3.1 Identificar 100% das mulheres com exame 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</a:t>
            </a:r>
            <a:r>
              <a:rPr lang="pt-BR" sz="2400" dirty="0"/>
              <a:t>alterado sem acompanhamento pela unidade de saúde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Todas as mulheres com exame 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alterado retornaram a unidade. Sempre que os resultados dos exames chegavam, os ACS comunicavam a usuária e agendavam consulta.</a:t>
            </a:r>
            <a:endParaRPr lang="en-US" sz="2400" dirty="0" smtClean="0"/>
          </a:p>
          <a:p>
            <a:pPr marL="342900" indent="-342900" algn="just">
              <a:buFont typeface="Arial"/>
              <a:buChar char="•"/>
            </a:pPr>
            <a:endParaRPr lang="en-US" sz="2400" dirty="0"/>
          </a:p>
          <a:p>
            <a:pPr marL="342900" indent="-342900" algn="just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14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60864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67544" y="3933056"/>
            <a:ext cx="1565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1°mês:0</a:t>
            </a:r>
          </a:p>
          <a:p>
            <a:r>
              <a:rPr lang="pt-BR" sz="1400" dirty="0" smtClean="0"/>
              <a:t>2°mês:0</a:t>
            </a:r>
          </a:p>
          <a:p>
            <a:r>
              <a:rPr lang="pt-BR" sz="1400" dirty="0" smtClean="0"/>
              <a:t>3°mês:</a:t>
            </a:r>
            <a:r>
              <a:rPr lang="pt-BR" sz="1400" dirty="0"/>
              <a:t>2</a:t>
            </a:r>
            <a:endParaRPr lang="pt-BR" sz="1400" dirty="0" smtClean="0"/>
          </a:p>
          <a:p>
            <a:r>
              <a:rPr lang="pt-BR" sz="1400" dirty="0" smtClean="0"/>
              <a:t>4°mês:0</a:t>
            </a:r>
            <a:endParaRPr lang="pt-BR" sz="1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15816" y="6093296"/>
            <a:ext cx="5923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Gráfico 5 - Proporção mulheres com mamografias alteradas que não retornaram para conhecer resultados. Fonte: coleta de dados final 2015.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7824" y="476672"/>
            <a:ext cx="35283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0000"/>
                </a:solidFill>
              </a:rPr>
              <a:t>Resultados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Meta 3.2 Identificar 100% das mulheres com mamografia alterada sem acompanhamento pela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5624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340768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Meta 3.3 Realizar busca ativa em 100% de mulheres com exame cito patológico alterado sem acompanhamento pela unidade de saúde.</a:t>
            </a:r>
          </a:p>
          <a:p>
            <a:r>
              <a:rPr lang="pt-BR" sz="2400" dirty="0"/>
              <a:t>Meta 3.4 Realizar busca ativa em 100% de mulheres com mamografia alterada sem acompanhamento pela unidade de saúde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pPr marL="342900" indent="-342900">
              <a:buFont typeface="Arial"/>
              <a:buChar char="•"/>
            </a:pPr>
            <a:r>
              <a:rPr lang="pt-BR" sz="2400" dirty="0" smtClean="0"/>
              <a:t>Como explicado anteriormente, quando os resultados dos exames chegavam a unidade, os ACS marcavam consultas e avisavam as usuárias. Assim era alcançado 100% de busca ativa.</a:t>
            </a:r>
          </a:p>
          <a:p>
            <a:pPr marL="342900" indent="-342900">
              <a:buFont typeface="Arial"/>
              <a:buChar char="•"/>
            </a:pPr>
            <a:r>
              <a:rPr lang="pt-BR" sz="2400" dirty="0" smtClean="0"/>
              <a:t>As mamografias alteradas foram identificadas pelos ACS e agendado consultas, já que o resultado da mamografia não chegava a UBS.</a:t>
            </a:r>
            <a:endParaRPr lang="pt-BR" sz="2400" dirty="0"/>
          </a:p>
          <a:p>
            <a:endParaRPr lang="pt-B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548680"/>
            <a:ext cx="33123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721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648384380"/>
              </p:ext>
            </p:extLst>
          </p:nvPr>
        </p:nvGraphicFramePr>
        <p:xfrm>
          <a:off x="3347864" y="3429000"/>
          <a:ext cx="5328592" cy="265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3933056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1°mês: 90</a:t>
            </a:r>
          </a:p>
          <a:p>
            <a:r>
              <a:rPr lang="pt-BR" sz="1400" dirty="0" smtClean="0"/>
              <a:t>2°mês:113</a:t>
            </a:r>
          </a:p>
          <a:p>
            <a:r>
              <a:rPr lang="pt-BR" sz="1400" dirty="0" smtClean="0"/>
              <a:t>3°mês:143</a:t>
            </a:r>
          </a:p>
          <a:p>
            <a:r>
              <a:rPr lang="pt-BR" sz="1400" dirty="0" smtClean="0"/>
              <a:t>4°mês:178</a:t>
            </a:r>
            <a:endParaRPr lang="pt-B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47864" y="602128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Gráfico </a:t>
            </a:r>
            <a:r>
              <a:rPr lang="pt-BR" sz="1400" dirty="0" smtClean="0"/>
              <a:t>7 </a:t>
            </a:r>
            <a:r>
              <a:rPr lang="pt-BR" sz="1400" dirty="0"/>
              <a:t>- Proporção de mulheres com registro adequado de exame </a:t>
            </a:r>
            <a:r>
              <a:rPr lang="pt-BR" sz="1400" dirty="0" err="1" smtClean="0"/>
              <a:t>citopatológico</a:t>
            </a:r>
            <a:r>
              <a:rPr lang="pt-BR" sz="1400" dirty="0" smtClean="0"/>
              <a:t>. </a:t>
            </a:r>
            <a:endParaRPr lang="pt-BR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404664"/>
            <a:ext cx="24482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79512" y="134076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Objetivo 4</a:t>
            </a:r>
            <a:r>
              <a:rPr lang="pt-BR" sz="2400" dirty="0"/>
              <a:t>: Melhorar o registro das informações.</a:t>
            </a:r>
          </a:p>
          <a:p>
            <a:pPr algn="just"/>
            <a:r>
              <a:rPr lang="pt-BR" sz="2400" dirty="0"/>
              <a:t>Meta 4.1 Manter registro da coleta de exame 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</a:t>
            </a:r>
            <a:r>
              <a:rPr lang="pt-BR" sz="2400" dirty="0"/>
              <a:t>de colo de útero em registro específico em 100% das mulheres cadastradas.</a:t>
            </a:r>
          </a:p>
        </p:txBody>
      </p:sp>
    </p:spTree>
    <p:extLst>
      <p:ext uri="{BB962C8B-B14F-4D97-AF65-F5344CB8AC3E}">
        <p14:creationId xmlns:p14="http://schemas.microsoft.com/office/powerpoint/2010/main" val="28626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28392577"/>
              </p:ext>
            </p:extLst>
          </p:nvPr>
        </p:nvGraphicFramePr>
        <p:xfrm>
          <a:off x="3563888" y="3356992"/>
          <a:ext cx="5153025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67544" y="3861048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1°mês:38</a:t>
            </a:r>
          </a:p>
          <a:p>
            <a:r>
              <a:rPr lang="pt-BR" sz="1400" dirty="0" smtClean="0"/>
              <a:t>2°mês:53</a:t>
            </a:r>
          </a:p>
          <a:p>
            <a:r>
              <a:rPr lang="pt-BR" sz="1400" dirty="0" smtClean="0"/>
              <a:t>3°mês:72</a:t>
            </a:r>
          </a:p>
          <a:p>
            <a:r>
              <a:rPr lang="pt-BR" sz="1400" dirty="0" smtClean="0"/>
              <a:t>4°mês:90</a:t>
            </a:r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35896" y="594928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Gráfico </a:t>
            </a:r>
            <a:r>
              <a:rPr lang="pt-BR" sz="1400" dirty="0" smtClean="0"/>
              <a:t>8 </a:t>
            </a:r>
            <a:r>
              <a:rPr lang="pt-BR" sz="1400" dirty="0"/>
              <a:t>- Proporção  de mulheres com registro adequado da mamografia.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476672"/>
            <a:ext cx="34563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79512" y="126876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Meta 4.2 Manter registro da realização da mamografia em registro específico em 100% das mulheres cadastradas.</a:t>
            </a:r>
          </a:p>
        </p:txBody>
      </p:sp>
    </p:spTree>
    <p:extLst>
      <p:ext uri="{BB962C8B-B14F-4D97-AF65-F5344CB8AC3E}">
        <p14:creationId xmlns:p14="http://schemas.microsoft.com/office/powerpoint/2010/main" val="35739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19872" y="476672"/>
            <a:ext cx="26642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1772816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Objetivo 5</a:t>
            </a:r>
            <a:r>
              <a:rPr lang="pt-BR" sz="2400" dirty="0"/>
              <a:t>: Mapear as mulheres de risco para câncer de colo de útero e de mama</a:t>
            </a:r>
            <a:r>
              <a:rPr lang="pt-BR" sz="2400" dirty="0" smtClean="0"/>
              <a:t>.</a:t>
            </a:r>
          </a:p>
          <a:p>
            <a:r>
              <a:rPr lang="pt-BR" sz="2400" dirty="0"/>
              <a:t>Meta 5.1 Pesquisar sinais de alerta para câncer de colo de útero em 100% das mulheres entre 25 e 64 anos (Dor e sangramento após relação sexual e/ou corrimento vaginal excessivo).</a:t>
            </a:r>
          </a:p>
          <a:p>
            <a:r>
              <a:rPr lang="pt-BR" sz="2400" dirty="0"/>
              <a:t>Meta 5.2 Realizar avaliação de risco para câncer de mama em 100% das mulheres entre 50 e 69 anos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Foram alcançados 100% das metas 5.1 e 5.2, em todos os meses.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2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3848" y="404664"/>
            <a:ext cx="26642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Resultados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141277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Objetivo 6</a:t>
            </a:r>
            <a:r>
              <a:rPr lang="pt-BR" sz="2400" dirty="0"/>
              <a:t>: Promover a saúde das mulheres que realizam detecção precoce de câncer de colo de útero e de mama na unidade de saúde.</a:t>
            </a:r>
          </a:p>
          <a:p>
            <a:r>
              <a:rPr lang="pt-BR" sz="2400" dirty="0"/>
              <a:t>Meta 6.1 Orientar 100% das mulheres cadastradas sobre doenças sexualmente transmissíveis (DST) e fatores de risco para câncer de colo de útero.</a:t>
            </a:r>
          </a:p>
          <a:p>
            <a:r>
              <a:rPr lang="pt-BR" sz="2400" dirty="0"/>
              <a:t>Meta 6.2 Orientar 100% das mulheres cadastradas sobre doenças sexualmente transmissíveis (DST) e fatores de risco para câncer de mama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 smtClean="0"/>
              <a:t>As Metas 6.1 e 6.2, foram alcançadas em 100% em todo o período da intervenção.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854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268760"/>
            <a:ext cx="864096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A intervenção permitiu a maior capacitação da equipe;</a:t>
            </a:r>
          </a:p>
          <a:p>
            <a:pPr algn="just"/>
            <a:r>
              <a:rPr lang="pt-BR" sz="2400" dirty="0" smtClean="0"/>
              <a:t>Melhorou os registros, e ajudou a organizar o processo de trabalho;</a:t>
            </a:r>
          </a:p>
          <a:p>
            <a:pPr algn="just"/>
            <a:endParaRPr lang="pt-BR" sz="2400" dirty="0" smtClean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A intervenção foi incorporada a rotina da unidade;</a:t>
            </a:r>
          </a:p>
          <a:p>
            <a:pPr algn="just"/>
            <a:endParaRPr lang="pt-BR" sz="2400" dirty="0" smtClean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A falta de ACS prejudicou alcançarmos uma melhor cobertura dos cadastros, das mulheres da faixa etária da intervenção;</a:t>
            </a:r>
          </a:p>
          <a:p>
            <a:pPr algn="just"/>
            <a:endParaRPr lang="pt-BR" dirty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Falta de conhecimento e percepção da comunidade e de algumas mulheres, afetaram o resultado da intervenção;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/>
              <a:buChar char="•"/>
            </a:pPr>
            <a:r>
              <a:rPr lang="pt-BR" sz="2400" dirty="0" smtClean="0"/>
              <a:t>Algumas mulheres se negam a realizar o exame </a:t>
            </a:r>
            <a:r>
              <a:rPr lang="pt-BR" sz="2400" dirty="0" err="1" smtClean="0"/>
              <a:t>citopatológico</a:t>
            </a:r>
            <a:r>
              <a:rPr lang="pt-BR" sz="2400" dirty="0" smtClean="0"/>
              <a:t> com o enfermeiro, o que contribuiu para diminuir o número de coletas.</a:t>
            </a:r>
          </a:p>
        </p:txBody>
      </p:sp>
      <p:sp>
        <p:nvSpPr>
          <p:cNvPr id="3" name="CaixaDeTexto 2"/>
          <p:cNvSpPr txBox="1"/>
          <p:nvPr/>
        </p:nvSpPr>
        <p:spPr>
          <a:xfrm flipH="1">
            <a:off x="2987824" y="620688"/>
            <a:ext cx="36027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DISCUSSÃO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9993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373616" cy="41764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5100" dirty="0" smtClean="0"/>
          </a:p>
          <a:p>
            <a:pPr marL="0" indent="0" algn="just">
              <a:buNone/>
            </a:pPr>
            <a:endParaRPr lang="pt-BR" sz="96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t-BR" sz="9600" dirty="0" smtClean="0">
                <a:solidFill>
                  <a:srgbClr val="000000"/>
                </a:solidFill>
              </a:rPr>
              <a:t>O câncer de colo de útero e de mama são a segunda e terceira causa de morte da população feminina em todo o mundo.</a:t>
            </a:r>
          </a:p>
          <a:p>
            <a:pPr marL="0" indent="0" algn="just">
              <a:buNone/>
            </a:pPr>
            <a:endParaRPr lang="pt-BR" sz="96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pt-BR" sz="96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t-BR" sz="9600" dirty="0" smtClean="0">
                <a:solidFill>
                  <a:srgbClr val="000000"/>
                </a:solidFill>
              </a:rPr>
              <a:t> Anualmente são registrados por volta de 470 mil novos casos, a estimativa 2014-2015 é aproximadamente de 90mil casos novo no Brasil dividido em 75mil câncer de mama e 15 mil casos de câncer de colo do útero.</a:t>
            </a:r>
          </a:p>
          <a:p>
            <a:endParaRPr lang="pt-BR" sz="5600" dirty="0" smtClean="0"/>
          </a:p>
          <a:p>
            <a:endParaRPr lang="pt-BR" sz="5600" dirty="0"/>
          </a:p>
          <a:p>
            <a:pPr marL="0" indent="0">
              <a:buNone/>
            </a:pPr>
            <a:r>
              <a:rPr lang="pt-BR" sz="5600" dirty="0" smtClean="0"/>
              <a:t> </a:t>
            </a:r>
            <a:endParaRPr lang="pt-BR" sz="5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36704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3600" b="1" dirty="0" smtClean="0">
                <a:solidFill>
                  <a:srgbClr val="000000"/>
                </a:solidFill>
              </a:rPr>
              <a:t>INTRODUÇÃO</a:t>
            </a:r>
            <a:r>
              <a:rPr lang="pt-BR" sz="3600" b="1" dirty="0" smtClean="0">
                <a:solidFill>
                  <a:schemeClr val="tx2"/>
                </a:solidFill>
              </a:rPr>
              <a:t/>
            </a:r>
            <a:br>
              <a:rPr lang="pt-BR" sz="3600" b="1" dirty="0" smtClean="0">
                <a:solidFill>
                  <a:schemeClr val="tx2"/>
                </a:solidFill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 </a:t>
            </a:r>
            <a:r>
              <a:rPr lang="pt-BR" sz="2400" dirty="0" smtClean="0"/>
              <a:t>    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450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 REFLEXAO CRÍTICA SOBRE O PROCESO DE APRENDIZAGEM</a:t>
            </a:r>
            <a:endParaRPr lang="pt-BR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91680" y="198884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916832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BR" sz="2400" dirty="0" smtClean="0"/>
              <a:t>Os estudos de prática clínica, a partir do Teste de Qualificação Cognitiva, assim como os casos interativos, foram de grande valia, para o estímulo e atualização para mim;</a:t>
            </a:r>
          </a:p>
          <a:p>
            <a:endParaRPr lang="pt-BR" sz="2400" dirty="0" smtClean="0"/>
          </a:p>
          <a:p>
            <a:pPr marL="285750" indent="-285750">
              <a:buFont typeface="Arial"/>
              <a:buChar char="•"/>
            </a:pPr>
            <a:r>
              <a:rPr lang="pt-BR" sz="2400" dirty="0" smtClean="0"/>
              <a:t>Aumento do cuidado e diálogo com os usuários;</a:t>
            </a:r>
          </a:p>
          <a:p>
            <a:pPr marL="285750" indent="-285750">
              <a:buFont typeface="Arial"/>
              <a:buChar char="•"/>
            </a:pPr>
            <a:endParaRPr lang="pt-BR" sz="2400" dirty="0" smtClean="0"/>
          </a:p>
          <a:p>
            <a:pPr marL="285750" indent="-285750">
              <a:buFont typeface="Arial"/>
              <a:buChar char="•"/>
            </a:pPr>
            <a:r>
              <a:rPr lang="pt-BR" sz="2400" dirty="0" smtClean="0"/>
              <a:t>Maior conhecimento sobre o Sistema Único de Saúde;</a:t>
            </a:r>
          </a:p>
          <a:p>
            <a:pPr marL="285750" indent="-285750">
              <a:buFont typeface="Arial"/>
              <a:buChar char="•"/>
            </a:pPr>
            <a:endParaRPr lang="pt-BR" sz="2400" dirty="0" smtClean="0"/>
          </a:p>
          <a:p>
            <a:pPr marL="285750" indent="-285750">
              <a:buFont typeface="Arial"/>
              <a:buChar char="•"/>
            </a:pPr>
            <a:r>
              <a:rPr lang="pt-BR" sz="2400" dirty="0" smtClean="0"/>
              <a:t>Propiciou conhecer os protocolos do Ministério da Saúde, para o cuidado com o usuários;</a:t>
            </a:r>
          </a:p>
          <a:p>
            <a:endParaRPr lang="pt-BR" sz="2400" dirty="0" smtClean="0"/>
          </a:p>
          <a:p>
            <a:pPr marL="285750" indent="-285750">
              <a:buFont typeface="Arial"/>
              <a:buChar char="•"/>
            </a:pPr>
            <a:r>
              <a:rPr lang="pt-BR" sz="2400" dirty="0" smtClean="0"/>
              <a:t>Possibilitou maior interação entre os profissionais da unidade.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305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068960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MUITO OBRIGADA!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7003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016" y="188640"/>
            <a:ext cx="8677472" cy="6480720"/>
          </a:xfrm>
        </p:spPr>
        <p:txBody>
          <a:bodyPr>
            <a:normAutofit/>
          </a:bodyPr>
          <a:lstStyle/>
          <a:p>
            <a:pPr algn="just"/>
            <a:endParaRPr lang="pt-BR" sz="4400" dirty="0"/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000000"/>
                </a:solidFill>
              </a:rPr>
              <a:t>MUNICÍPIO  </a:t>
            </a:r>
            <a:r>
              <a:rPr lang="pt-BR" sz="3600" b="1" dirty="0">
                <a:solidFill>
                  <a:srgbClr val="000000"/>
                </a:solidFill>
              </a:rPr>
              <a:t>SÃO FRANCISCO DE ASSIS  </a:t>
            </a:r>
            <a:endParaRPr lang="pt-BR" sz="3600" b="1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pt-BR" sz="4400" dirty="0">
              <a:solidFill>
                <a:srgbClr val="000000"/>
              </a:solidFill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</a:rPr>
              <a:t>O município </a:t>
            </a:r>
            <a:r>
              <a:rPr lang="pt-BR" sz="2800" dirty="0" smtClean="0">
                <a:solidFill>
                  <a:srgbClr val="000000"/>
                </a:solidFill>
              </a:rPr>
              <a:t>está </a:t>
            </a:r>
            <a:r>
              <a:rPr lang="pt-BR" sz="2800" dirty="0">
                <a:solidFill>
                  <a:srgbClr val="000000"/>
                </a:solidFill>
              </a:rPr>
              <a:t>situado n</a:t>
            </a:r>
            <a:r>
              <a:rPr lang="pt-BR" sz="2800" dirty="0" smtClean="0">
                <a:solidFill>
                  <a:srgbClr val="000000"/>
                </a:solidFill>
              </a:rPr>
              <a:t>a </a:t>
            </a:r>
            <a:r>
              <a:rPr lang="pt-BR" sz="2800" dirty="0">
                <a:solidFill>
                  <a:srgbClr val="000000"/>
                </a:solidFill>
              </a:rPr>
              <a:t>região centro </a:t>
            </a:r>
            <a:r>
              <a:rPr lang="pt-BR" sz="2800" dirty="0" smtClean="0">
                <a:solidFill>
                  <a:srgbClr val="000000"/>
                </a:solidFill>
              </a:rPr>
              <a:t>oeste do Estado do Rio Grande do Sul;</a:t>
            </a:r>
          </a:p>
          <a:p>
            <a:pPr algn="just"/>
            <a:endParaRPr lang="pt-BR" sz="2800" dirty="0" smtClean="0">
              <a:solidFill>
                <a:srgbClr val="000000"/>
              </a:solidFill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</a:rPr>
              <a:t>T</a:t>
            </a:r>
            <a:r>
              <a:rPr lang="pt-BR" sz="2800" dirty="0" smtClean="0">
                <a:solidFill>
                  <a:srgbClr val="000000"/>
                </a:solidFill>
              </a:rPr>
              <a:t>em </a:t>
            </a:r>
            <a:r>
              <a:rPr lang="pt-BR" sz="2800" dirty="0">
                <a:solidFill>
                  <a:srgbClr val="000000"/>
                </a:solidFill>
              </a:rPr>
              <a:t>aproximadamente 20 mil </a:t>
            </a:r>
            <a:r>
              <a:rPr lang="pt-BR" sz="2800" dirty="0" smtClean="0">
                <a:solidFill>
                  <a:srgbClr val="000000"/>
                </a:solidFill>
              </a:rPr>
              <a:t>habitantes;</a:t>
            </a:r>
          </a:p>
          <a:p>
            <a:pPr algn="just"/>
            <a:endParaRPr lang="pt-BR" sz="2800" dirty="0" smtClean="0">
              <a:solidFill>
                <a:srgbClr val="00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0000"/>
                </a:solidFill>
              </a:rPr>
              <a:t>Possui 4 ESF, </a:t>
            </a:r>
            <a:r>
              <a:rPr lang="pt-BR" sz="2800" dirty="0">
                <a:solidFill>
                  <a:srgbClr val="000000"/>
                </a:solidFill>
              </a:rPr>
              <a:t>1 UBS </a:t>
            </a:r>
            <a:r>
              <a:rPr lang="pt-BR" sz="2800" dirty="0" smtClean="0">
                <a:solidFill>
                  <a:srgbClr val="000000"/>
                </a:solidFill>
              </a:rPr>
              <a:t>tradicional e </a:t>
            </a:r>
            <a:r>
              <a:rPr lang="pt-BR" sz="2800" dirty="0">
                <a:solidFill>
                  <a:srgbClr val="000000"/>
                </a:solidFill>
              </a:rPr>
              <a:t>um </a:t>
            </a:r>
            <a:r>
              <a:rPr lang="pt-BR" sz="2800" dirty="0" smtClean="0">
                <a:solidFill>
                  <a:srgbClr val="000000"/>
                </a:solidFill>
              </a:rPr>
              <a:t>hospital.</a:t>
            </a:r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553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3" cy="482453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A equipe é </a:t>
            </a:r>
            <a:r>
              <a:rPr lang="pt-BR" dirty="0">
                <a:solidFill>
                  <a:srgbClr val="000000"/>
                </a:solidFill>
              </a:rPr>
              <a:t>f</a:t>
            </a:r>
            <a:r>
              <a:rPr lang="pt-BR" dirty="0" smtClean="0">
                <a:solidFill>
                  <a:srgbClr val="000000"/>
                </a:solidFill>
              </a:rPr>
              <a:t>ormada </a:t>
            </a:r>
            <a:r>
              <a:rPr lang="pt-BR" dirty="0">
                <a:solidFill>
                  <a:srgbClr val="000000"/>
                </a:solidFill>
              </a:rPr>
              <a:t>por uma </a:t>
            </a:r>
            <a:r>
              <a:rPr lang="pt-BR" dirty="0" smtClean="0">
                <a:solidFill>
                  <a:srgbClr val="000000"/>
                </a:solidFill>
              </a:rPr>
              <a:t>médica, um enfermeiro, uma </a:t>
            </a:r>
            <a:r>
              <a:rPr lang="pt-BR" dirty="0">
                <a:solidFill>
                  <a:srgbClr val="000000"/>
                </a:solidFill>
              </a:rPr>
              <a:t>técnica </a:t>
            </a:r>
            <a:r>
              <a:rPr lang="pt-BR" dirty="0" smtClean="0">
                <a:solidFill>
                  <a:srgbClr val="000000"/>
                </a:solidFill>
              </a:rPr>
              <a:t>de enfermagem, duas </a:t>
            </a:r>
            <a:r>
              <a:rPr lang="pt-BR" dirty="0">
                <a:solidFill>
                  <a:srgbClr val="000000"/>
                </a:solidFill>
              </a:rPr>
              <a:t>recepcionistas estagiarias da </a:t>
            </a:r>
            <a:r>
              <a:rPr lang="pt-BR" dirty="0" smtClean="0">
                <a:solidFill>
                  <a:srgbClr val="000000"/>
                </a:solidFill>
              </a:rPr>
              <a:t>saúde, um dentista, com </a:t>
            </a:r>
            <a:r>
              <a:rPr lang="pt-BR" dirty="0">
                <a:solidFill>
                  <a:srgbClr val="000000"/>
                </a:solidFill>
              </a:rPr>
              <a:t>sua auxiliar de saúde </a:t>
            </a:r>
            <a:r>
              <a:rPr lang="pt-BR" dirty="0" smtClean="0">
                <a:solidFill>
                  <a:srgbClr val="000000"/>
                </a:solidFill>
              </a:rPr>
              <a:t>bucal, </a:t>
            </a:r>
            <a:r>
              <a:rPr lang="pt-BR" dirty="0">
                <a:solidFill>
                  <a:srgbClr val="000000"/>
                </a:solidFill>
              </a:rPr>
              <a:t>3 </a:t>
            </a:r>
            <a:r>
              <a:rPr lang="pt-BR" dirty="0" smtClean="0">
                <a:solidFill>
                  <a:srgbClr val="000000"/>
                </a:solidFill>
              </a:rPr>
              <a:t>ACS </a:t>
            </a:r>
            <a:r>
              <a:rPr lang="pt-BR" dirty="0">
                <a:solidFill>
                  <a:srgbClr val="000000"/>
                </a:solidFill>
              </a:rPr>
              <a:t>e uma auxiliar de serviços </a:t>
            </a:r>
            <a:r>
              <a:rPr lang="pt-BR" dirty="0" smtClean="0">
                <a:solidFill>
                  <a:srgbClr val="000000"/>
                </a:solidFill>
              </a:rPr>
              <a:t>gerais;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São </a:t>
            </a:r>
            <a:r>
              <a:rPr lang="pt-BR" dirty="0">
                <a:solidFill>
                  <a:srgbClr val="000000"/>
                </a:solidFill>
              </a:rPr>
              <a:t>atendido </a:t>
            </a:r>
            <a:r>
              <a:rPr lang="pt-BR" dirty="0" smtClean="0">
                <a:solidFill>
                  <a:srgbClr val="000000"/>
                </a:solidFill>
              </a:rPr>
              <a:t>aproximadamente 2400 </a:t>
            </a:r>
            <a:r>
              <a:rPr lang="pt-BR" dirty="0">
                <a:solidFill>
                  <a:srgbClr val="000000"/>
                </a:solidFill>
              </a:rPr>
              <a:t>pacientes </a:t>
            </a:r>
            <a:r>
              <a:rPr lang="pt-BR" dirty="0" smtClean="0">
                <a:solidFill>
                  <a:srgbClr val="000000"/>
                </a:solidFill>
              </a:rPr>
              <a:t>mensalmente;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T</a:t>
            </a:r>
            <a:r>
              <a:rPr lang="pt-BR" dirty="0" smtClean="0">
                <a:solidFill>
                  <a:srgbClr val="000000"/>
                </a:solidFill>
              </a:rPr>
              <a:t>emos </a:t>
            </a:r>
            <a:r>
              <a:rPr lang="pt-BR" dirty="0">
                <a:solidFill>
                  <a:srgbClr val="000000"/>
                </a:solidFill>
              </a:rPr>
              <a:t>consultas semanais de nutrição e </a:t>
            </a:r>
            <a:r>
              <a:rPr lang="pt-BR" dirty="0" smtClean="0">
                <a:solidFill>
                  <a:srgbClr val="000000"/>
                </a:solidFill>
              </a:rPr>
              <a:t>psicologia dos profissionais do NASF;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A</a:t>
            </a:r>
            <a:r>
              <a:rPr lang="pt-BR" dirty="0" smtClean="0">
                <a:solidFill>
                  <a:srgbClr val="000000"/>
                </a:solidFill>
              </a:rPr>
              <a:t>s </a:t>
            </a:r>
            <a:r>
              <a:rPr lang="pt-BR" dirty="0">
                <a:solidFill>
                  <a:srgbClr val="000000"/>
                </a:solidFill>
              </a:rPr>
              <a:t>consultas de </a:t>
            </a:r>
            <a:r>
              <a:rPr lang="pt-BR" dirty="0" smtClean="0">
                <a:solidFill>
                  <a:srgbClr val="000000"/>
                </a:solidFill>
              </a:rPr>
              <a:t>ginecologia, obstetrícia </a:t>
            </a:r>
            <a:r>
              <a:rPr lang="pt-BR" dirty="0">
                <a:solidFill>
                  <a:srgbClr val="000000"/>
                </a:solidFill>
              </a:rPr>
              <a:t>e pediatria são realizadas </a:t>
            </a:r>
            <a:r>
              <a:rPr lang="pt-BR" dirty="0" smtClean="0">
                <a:solidFill>
                  <a:srgbClr val="000000"/>
                </a:solidFill>
              </a:rPr>
              <a:t>no </a:t>
            </a:r>
            <a:r>
              <a:rPr lang="pt-BR" dirty="0">
                <a:solidFill>
                  <a:srgbClr val="000000"/>
                </a:solidFill>
              </a:rPr>
              <a:t>centro materno por estratégia da </a:t>
            </a:r>
            <a:r>
              <a:rPr lang="pt-BR" dirty="0" smtClean="0">
                <a:solidFill>
                  <a:srgbClr val="000000"/>
                </a:solidFill>
              </a:rPr>
              <a:t>Secretaria Municipal de Saúde</a:t>
            </a:r>
            <a:r>
              <a:rPr lang="pt-BR" sz="900" dirty="0" smtClean="0">
                <a:solidFill>
                  <a:srgbClr val="000000"/>
                </a:solidFill>
              </a:rPr>
              <a:t>.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ESF</a:t>
            </a:r>
            <a:r>
              <a:rPr lang="pt-BR" sz="3200" b="1" dirty="0" smtClean="0">
                <a:solidFill>
                  <a:srgbClr val="073E87"/>
                </a:solidFill>
              </a:rPr>
              <a:t> </a:t>
            </a:r>
            <a:r>
              <a:rPr lang="pt-BR" sz="3200" b="1" dirty="0" smtClean="0">
                <a:solidFill>
                  <a:srgbClr val="000000"/>
                </a:solidFill>
              </a:rPr>
              <a:t>JOÃO XXIII </a:t>
            </a:r>
            <a:endParaRPr lang="pt-BR" sz="3200" b="1" dirty="0">
              <a:solidFill>
                <a:srgbClr val="00000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14400" y="141277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3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3200" b="1" dirty="0" smtClean="0"/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000000"/>
                </a:solidFill>
              </a:rPr>
              <a:t>Ações </a:t>
            </a:r>
            <a:r>
              <a:rPr lang="pt-BR" sz="3200" b="1" dirty="0">
                <a:solidFill>
                  <a:srgbClr val="000000"/>
                </a:solidFill>
              </a:rPr>
              <a:t>programáticas antes  da </a:t>
            </a:r>
            <a:r>
              <a:rPr lang="pt-BR" sz="3200" b="1" dirty="0" smtClean="0">
                <a:solidFill>
                  <a:srgbClr val="000000"/>
                </a:solidFill>
              </a:rPr>
              <a:t>intervenção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>
                <a:solidFill>
                  <a:srgbClr val="000000"/>
                </a:solidFill>
              </a:rPr>
              <a:t>Os preventivos se realizavam uma vez </a:t>
            </a:r>
            <a:r>
              <a:rPr lang="pt-BR" dirty="0" smtClean="0">
                <a:solidFill>
                  <a:srgbClr val="000000"/>
                </a:solidFill>
              </a:rPr>
              <a:t>na semana;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Os profissionais trabalhavam em </a:t>
            </a:r>
            <a:r>
              <a:rPr lang="pt-BR" dirty="0" smtClean="0">
                <a:solidFill>
                  <a:srgbClr val="000000"/>
                </a:solidFill>
              </a:rPr>
              <a:t>equipe, </a:t>
            </a:r>
            <a:r>
              <a:rPr lang="pt-BR" dirty="0">
                <a:solidFill>
                  <a:srgbClr val="000000"/>
                </a:solidFill>
              </a:rPr>
              <a:t>mas faltava </a:t>
            </a:r>
            <a:r>
              <a:rPr lang="pt-BR" dirty="0" smtClean="0">
                <a:solidFill>
                  <a:srgbClr val="000000"/>
                </a:solidFill>
              </a:rPr>
              <a:t>organização;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O </a:t>
            </a:r>
            <a:r>
              <a:rPr lang="pt-BR" dirty="0" smtClean="0">
                <a:solidFill>
                  <a:srgbClr val="000000"/>
                </a:solidFill>
              </a:rPr>
              <a:t>número </a:t>
            </a:r>
            <a:r>
              <a:rPr lang="pt-BR" dirty="0">
                <a:solidFill>
                  <a:srgbClr val="000000"/>
                </a:solidFill>
              </a:rPr>
              <a:t>de mulheres cadastrada </a:t>
            </a:r>
            <a:r>
              <a:rPr lang="pt-BR" dirty="0" smtClean="0">
                <a:solidFill>
                  <a:srgbClr val="000000"/>
                </a:solidFill>
              </a:rPr>
              <a:t>em </a:t>
            </a:r>
            <a:r>
              <a:rPr lang="pt-BR" dirty="0">
                <a:solidFill>
                  <a:srgbClr val="000000"/>
                </a:solidFill>
              </a:rPr>
              <a:t>idades compreendidas entre 25 e 69 anos era </a:t>
            </a:r>
            <a:r>
              <a:rPr lang="pt-BR" dirty="0" smtClean="0">
                <a:solidFill>
                  <a:srgbClr val="000000"/>
                </a:solidFill>
              </a:rPr>
              <a:t>insuficiente;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Existia </a:t>
            </a:r>
            <a:r>
              <a:rPr lang="pt-BR" dirty="0" smtClean="0">
                <a:solidFill>
                  <a:srgbClr val="000000"/>
                </a:solidFill>
              </a:rPr>
              <a:t>demora para as </a:t>
            </a:r>
            <a:r>
              <a:rPr lang="pt-BR" dirty="0">
                <a:solidFill>
                  <a:srgbClr val="000000"/>
                </a:solidFill>
              </a:rPr>
              <a:t>consulta </a:t>
            </a:r>
            <a:r>
              <a:rPr lang="pt-BR" dirty="0" smtClean="0">
                <a:solidFill>
                  <a:srgbClr val="000000"/>
                </a:solidFill>
              </a:rPr>
              <a:t>de mamografia;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Não existia busca de mulheres faltosas </a:t>
            </a:r>
            <a:r>
              <a:rPr lang="pt-BR" dirty="0" smtClean="0">
                <a:solidFill>
                  <a:srgbClr val="000000"/>
                </a:solidFill>
              </a:rPr>
              <a:t>registradas;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A procura por consultas </a:t>
            </a:r>
            <a:r>
              <a:rPr lang="pt-BR" dirty="0">
                <a:solidFill>
                  <a:srgbClr val="000000"/>
                </a:solidFill>
              </a:rPr>
              <a:t>de </a:t>
            </a:r>
            <a:r>
              <a:rPr lang="pt-BR" dirty="0" smtClean="0">
                <a:solidFill>
                  <a:srgbClr val="000000"/>
                </a:solidFill>
              </a:rPr>
              <a:t>ginecologia era baixa, porque </a:t>
            </a:r>
            <a:r>
              <a:rPr lang="pt-BR" dirty="0">
                <a:solidFill>
                  <a:srgbClr val="000000"/>
                </a:solidFill>
              </a:rPr>
              <a:t>anteriormente  era um </a:t>
            </a:r>
            <a:r>
              <a:rPr lang="pt-BR" dirty="0" smtClean="0">
                <a:solidFill>
                  <a:srgbClr val="000000"/>
                </a:solidFill>
              </a:rPr>
              <a:t>médico.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4322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620688"/>
            <a:ext cx="80648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Objetivo geral da intervenção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r>
              <a:rPr lang="pt-BR" sz="2400" dirty="0"/>
              <a:t>Melhorar atenção ao programa de prevenção e controle aos cânceres de colo de útero e de mama, das mulheres na faixa etária entre 25-65 anos de idade, da UBS/ESF João XXIII do município de São Francisco de Assis/RS.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4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5" cy="435334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err="1" smtClean="0">
                <a:solidFill>
                  <a:srgbClr val="000000"/>
                </a:solidFill>
              </a:rPr>
              <a:t>intervenção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realizada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</a:t>
            </a:r>
            <a:r>
              <a:rPr lang="en-US" dirty="0" smtClean="0">
                <a:solidFill>
                  <a:srgbClr val="000000"/>
                </a:solidFill>
              </a:rPr>
              <a:t> 16 </a:t>
            </a:r>
            <a:r>
              <a:rPr lang="en-US" dirty="0" err="1" smtClean="0">
                <a:solidFill>
                  <a:srgbClr val="000000"/>
                </a:solidFill>
              </a:rPr>
              <a:t>semanas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Foi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adotado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Caderno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Atenção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Básica</a:t>
            </a:r>
            <a:r>
              <a:rPr lang="en-US" dirty="0" smtClean="0">
                <a:solidFill>
                  <a:srgbClr val="000000"/>
                </a:solidFill>
              </a:rPr>
              <a:t> N13, </a:t>
            </a:r>
            <a:r>
              <a:rPr lang="en-US" dirty="0" err="1" smtClean="0">
                <a:solidFill>
                  <a:srgbClr val="000000"/>
                </a:solidFill>
              </a:rPr>
              <a:t>Controle</a:t>
            </a:r>
            <a:r>
              <a:rPr lang="en-US" dirty="0" smtClean="0">
                <a:solidFill>
                  <a:srgbClr val="000000"/>
                </a:solidFill>
              </a:rPr>
              <a:t> dos </a:t>
            </a:r>
            <a:r>
              <a:rPr lang="en-US" dirty="0" err="1" smtClean="0">
                <a:solidFill>
                  <a:srgbClr val="000000"/>
                </a:solidFill>
              </a:rPr>
              <a:t>Cânceres</a:t>
            </a:r>
            <a:r>
              <a:rPr lang="en-US" dirty="0" smtClean="0">
                <a:solidFill>
                  <a:srgbClr val="000000"/>
                </a:solidFill>
              </a:rPr>
              <a:t> do </a:t>
            </a:r>
            <a:r>
              <a:rPr lang="en-US" dirty="0" err="1" smtClean="0">
                <a:solidFill>
                  <a:srgbClr val="000000"/>
                </a:solidFill>
              </a:rPr>
              <a:t>Colo</a:t>
            </a:r>
            <a:r>
              <a:rPr lang="en-US" dirty="0" smtClean="0">
                <a:solidFill>
                  <a:srgbClr val="000000"/>
                </a:solidFill>
              </a:rPr>
              <a:t> do </a:t>
            </a:r>
            <a:r>
              <a:rPr lang="en-US" dirty="0" err="1" smtClean="0">
                <a:solidFill>
                  <a:srgbClr val="000000"/>
                </a:solidFill>
              </a:rPr>
              <a:t>Útero</a:t>
            </a:r>
            <a:r>
              <a:rPr lang="en-US" dirty="0" smtClean="0">
                <a:solidFill>
                  <a:srgbClr val="000000"/>
                </a:solidFill>
              </a:rPr>
              <a:t> e da Mama, de 2013;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Para </a:t>
            </a:r>
            <a:r>
              <a:rPr lang="en-US" dirty="0" err="1" smtClean="0">
                <a:solidFill>
                  <a:srgbClr val="000000"/>
                </a:solidFill>
              </a:rPr>
              <a:t>monitoramento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utilizados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Registros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unidade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ficha-espenho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dirty="0" err="1" smtClean="0">
                <a:solidFill>
                  <a:srgbClr val="000000"/>
                </a:solidFill>
              </a:rPr>
              <a:t>planilhas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coleta</a:t>
            </a:r>
            <a:r>
              <a:rPr lang="en-US" dirty="0" smtClean="0">
                <a:solidFill>
                  <a:srgbClr val="000000"/>
                </a:solidFill>
              </a:rPr>
              <a:t> de dados, </a:t>
            </a:r>
            <a:r>
              <a:rPr lang="en-US" dirty="0" err="1" smtClean="0">
                <a:solidFill>
                  <a:srgbClr val="000000"/>
                </a:solidFill>
              </a:rPr>
              <a:t>que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fornecidas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pelo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curso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METODOLOGIA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4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52292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00"/>
                </a:solidFill>
              </a:rPr>
              <a:t>Monitoramento do número de mulheres, público alvo da intervenção;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Orientações em relação aos preventivos em atraso;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Distribuição das tarefas entre os integrantes da equipe; 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Acompanhamento dos cadastros que integraram o programa de atenção à saúde da mulher, em reuniões de equipe;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Identificação das mulheres faltosas, para busca ativa;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Discussão de casos;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Atividades de educação em saúde.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</a:rPr>
              <a:t>Logística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5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52728"/>
          </a:xfrm>
        </p:spPr>
        <p:txBody>
          <a:bodyPr/>
          <a:lstStyle/>
          <a:p>
            <a:r>
              <a:rPr lang="pt-BR" sz="3200" b="1" dirty="0" smtClean="0">
                <a:solidFill>
                  <a:srgbClr val="000000"/>
                </a:solidFill>
              </a:rPr>
              <a:t>RESULTADOS</a:t>
            </a:r>
            <a:endParaRPr lang="pt-BR" sz="32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90802710"/>
              </p:ext>
            </p:extLst>
          </p:nvPr>
        </p:nvGraphicFramePr>
        <p:xfrm>
          <a:off x="2915816" y="3429000"/>
          <a:ext cx="5638800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ângulo 9"/>
          <p:cNvSpPr/>
          <p:nvPr/>
        </p:nvSpPr>
        <p:spPr>
          <a:xfrm>
            <a:off x="2771800" y="5949280"/>
            <a:ext cx="59046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1 – Proporção de mulheres entre 25 e 64 anos com exame em dia </a:t>
            </a:r>
            <a:r>
              <a:rPr lang="pt-BR" sz="1400" dirty="0" smtClean="0"/>
              <a:t>para detecção precoce de câncer de colo de útero.  Fonte: coleta de dados 2015 .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3789040"/>
            <a:ext cx="2232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1°mês:</a:t>
            </a:r>
            <a:r>
              <a:rPr lang="pt-BR" sz="1600" dirty="0"/>
              <a:t> </a:t>
            </a:r>
            <a:r>
              <a:rPr lang="pt-BR" sz="1600" dirty="0" smtClean="0"/>
              <a:t>101</a:t>
            </a:r>
          </a:p>
          <a:p>
            <a:r>
              <a:rPr lang="pt-BR" sz="1600" dirty="0" smtClean="0"/>
              <a:t>2°mês:119</a:t>
            </a:r>
          </a:p>
          <a:p>
            <a:r>
              <a:rPr lang="pt-BR" sz="1600" dirty="0" smtClean="0"/>
              <a:t>3°mês:155</a:t>
            </a:r>
          </a:p>
          <a:p>
            <a:r>
              <a:rPr lang="pt-BR" sz="1600" dirty="0" smtClean="0"/>
              <a:t>4°mês: 184</a:t>
            </a:r>
          </a:p>
          <a:p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Objetivo </a:t>
            </a:r>
            <a:r>
              <a:rPr lang="pt-BR" sz="2400" b="1" dirty="0"/>
              <a:t>1:</a:t>
            </a:r>
            <a:r>
              <a:rPr lang="pt-BR" sz="2400" dirty="0"/>
              <a:t> Ampliar a cobertura de detecção precoce do câncer de colo e do câncer de mama. </a:t>
            </a:r>
          </a:p>
          <a:p>
            <a:r>
              <a:rPr lang="pt-BR" sz="2400" b="1" dirty="0"/>
              <a:t>Meta 1.1:</a:t>
            </a:r>
            <a:r>
              <a:rPr lang="pt-BR" sz="2400" dirty="0"/>
              <a:t> Ampliar a cobertura de detecção precoce do câncer de colo de útero das mulheres na faixa etária entre 25 e 64 anos de idade para </a:t>
            </a:r>
            <a:r>
              <a:rPr lang="pt-BR" sz="2400" dirty="0" smtClean="0"/>
              <a:t>80</a:t>
            </a:r>
            <a:r>
              <a:rPr lang="pt-BR" sz="2400" dirty="0"/>
              <a:t>%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564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1143</TotalTime>
  <Words>1370</Words>
  <Application>Microsoft Office PowerPoint</Application>
  <PresentationFormat>Apresentação na tela (4:3)</PresentationFormat>
  <Paragraphs>169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Candara</vt:lpstr>
      <vt:lpstr>Symbol</vt:lpstr>
      <vt:lpstr>Trebuchet MS</vt:lpstr>
      <vt:lpstr>Wingdings 3</vt:lpstr>
      <vt:lpstr>Forma de Onda</vt:lpstr>
      <vt:lpstr>Apresentação do PowerPoint</vt:lpstr>
      <vt:lpstr>   INTRODUÇÃO           </vt:lpstr>
      <vt:lpstr>Apresentação do PowerPoint</vt:lpstr>
      <vt:lpstr>ESF JOÃO XXIII </vt:lpstr>
      <vt:lpstr>Apresentação do PowerPoint</vt:lpstr>
      <vt:lpstr>Apresentação do PowerPoint</vt:lpstr>
      <vt:lpstr>METODOLOGIA</vt:lpstr>
      <vt:lpstr>Logística</vt:lpstr>
      <vt:lpstr>RESULTADOS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Vera</cp:lastModifiedBy>
  <cp:revision>115</cp:revision>
  <dcterms:created xsi:type="dcterms:W3CDTF">2015-08-04T23:12:16Z</dcterms:created>
  <dcterms:modified xsi:type="dcterms:W3CDTF">2015-08-18T12:41:41Z</dcterms:modified>
</cp:coreProperties>
</file>