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FF4519"/>
    <a:srgbClr val="FF3300"/>
    <a:srgbClr val="FFCC00"/>
    <a:srgbClr val="FF9F11"/>
    <a:srgbClr val="FF9900"/>
    <a:srgbClr val="C55F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>
      <p:cViewPr varScale="1">
        <p:scale>
          <a:sx n="112" d="100"/>
          <a:sy n="112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3194676246959E-2"/>
                      <c:h val="7.2773572131954706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60,4</a:t>
                    </a:r>
                    <a:r>
                      <a:rPr 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56</c:v>
                </c:pt>
                <c:pt idx="1">
                  <c:v>60.4</c:v>
                </c:pt>
                <c:pt idx="2">
                  <c:v>54.4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154904"/>
        <c:axId val="240161176"/>
      </c:barChart>
      <c:catAx>
        <c:axId val="24015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161176"/>
        <c:crosses val="autoZero"/>
        <c:auto val="1"/>
        <c:lblAlgn val="ctr"/>
        <c:lblOffset val="100"/>
        <c:noMultiLvlLbl val="0"/>
      </c:catAx>
      <c:valAx>
        <c:axId val="240161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154904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209DC4D6-251A-4E32-9F58-5EF63A864BC7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8457CA08-D0DF-4B92-803D-2F678DDCE2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97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FE1E7E57-1F10-4268-99D2-CEDBAC6DAB5A}" type="datetimeFigureOut">
              <a:pPr/>
              <a:t>13/09/2015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1D2386A3-2E31-4C9B-B0BE-45709ADB9841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1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3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83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Use vários</a:t>
            </a:r>
            <a:r>
              <a:rPr lang="pt-BR" baseline="0" dirty="0" smtClean="0"/>
              <a:t> pontos, se necessário.</a:t>
            </a:r>
            <a:endParaRPr lang="pt-B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9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Use marcadores com resumos e discuta</a:t>
            </a:r>
            <a:r>
              <a:rPr lang="pt-BR" baseline="0" dirty="0" smtClean="0"/>
              <a:t> os detalhes verbalmente.</a:t>
            </a:r>
            <a:endParaRPr lang="pt-B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06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1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73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pt-BR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pt-BR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pPr/>
              <a:t>13/09/2015</a:t>
            </a:fld>
            <a:endParaRPr lang="pt-BR"/>
          </a:p>
        </p:txBody>
      </p:sp>
      <p:sp>
        <p:nvSpPr>
          <p:cNvPr id="20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E5C7EF4D-DD50-400C-9F04-EB20CB99416E}" type="slidenum">
              <a:rPr lang="pt-BR" sz="2800">
                <a:solidFill>
                  <a:schemeClr val="tx2"/>
                </a:solidFill>
              </a:rPr>
              <a:pPr algn="ctr"/>
              <a:t>‹nº›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pPr/>
              <a:t>13/09/2015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E5C7EF4D-DD50-400C-9F04-EB20CB99416E}" type="slidenum">
              <a:rPr lang="pt-BR" sz="2800">
                <a:solidFill>
                  <a:schemeClr val="tx2"/>
                </a:solidFill>
              </a:rPr>
              <a:pPr algn="ct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pPr/>
              <a:t>13/09/2015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E5C7EF4D-DD50-400C-9F04-EB20CB99416E}" type="slidenum">
              <a:rPr lang="pt-BR" sz="2800">
                <a:solidFill>
                  <a:schemeClr val="tx2"/>
                </a:solidFill>
              </a:rPr>
              <a:pPr algn="ct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pPr/>
              <a:t>13/09/2015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E5C7EF4D-DD50-400C-9F04-EB20CB99416E}" type="slidenum">
              <a:rPr lang="pt-BR" sz="2800">
                <a:solidFill>
                  <a:schemeClr val="tx2"/>
                </a:solidFill>
              </a:rPr>
              <a:pPr algn="ct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pt-BR"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pt-BR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FADA7-12A5-4168-87FD-0A7BA931419B}" type="datetime1">
              <a:pPr/>
              <a:t>13/09/2015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pPr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C5A2C-8CF9-418C-929E-59F23F70E5F3}" type="datetime1">
              <a:pPr/>
              <a:t>13/09/2015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lang="pt-BR"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69BAF-DF50-49A9-A24B-E772F34D4EE8}" type="datetime1">
              <a:pPr/>
              <a:t>13/09/2015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9F9C-0FE7-4725-BBF1-3A439DEFF6B8}" type="datetime1">
              <a:pPr/>
              <a:t>13/09/2015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92ABE-290F-4556-9BE6-EA283C4356C3}" type="datetime1">
              <a:pPr/>
              <a:t>13/09/2015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pPr/>
              <a:t>‹nº›</a:t>
            </a:fld>
            <a:endParaRPr lang="pt-B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pt-BR"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37221-B4EC-499E-8F13-52A4FCD99E36}" type="datetime1">
              <a:pPr/>
              <a:t>13/09/2015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F042D-FBEA-40C8-ACF1-388DE857BC66}" type="datetime1">
              <a:pPr/>
              <a:t>13/09/2015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pt-BR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lang="pt-BR" sz="3200"/>
            </a:lvl1pPr>
            <a:extLst/>
          </a:lstStyle>
          <a:p>
            <a:pPr marL="0" algn="l"/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pt-BR" sz="1400">
                <a:solidFill>
                  <a:srgbClr val="777777"/>
                </a:solidFill>
              </a:defRPr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/>
              <a:t>Clique para editar o estilo de títulos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A33440A-D04E-4FB0-ACBB-D1FD42651063}" type="datetime1">
              <a:pPr algn="r"/>
              <a:t>13/09/2015</a:t>
            </a:fld>
            <a:endParaRPr lang="pt-B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pt-BR" sz="2800">
                <a:solidFill>
                  <a:schemeClr val="tx2"/>
                </a:solidFill>
              </a:rPr>
              <a:pPr algn="ctr"/>
              <a:t>‹nº›</a:t>
            </a:fld>
            <a:endParaRPr lang="pt-B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lang="pt-BR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7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UNIVERSIDADE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ABERTA DO SUS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Turma 8 </a:t>
            </a:r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115616" y="2076977"/>
            <a:ext cx="7367746" cy="4448367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da atenção à saúde do idoso na UBS/ESF Renovação, </a:t>
            </a:r>
            <a:r>
              <a:rPr lang="pt-B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Veranópolis/RS</a:t>
            </a:r>
          </a:p>
          <a:p>
            <a:endParaRPr lang="pt-BR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Corpo)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cs typeface="Arial" panose="020B0604020202020204" pitchFamily="34" charset="0"/>
              </a:rPr>
              <a:t>Maria Teresa Rodriguez Rey</a:t>
            </a:r>
          </a:p>
          <a:p>
            <a:r>
              <a:rPr lang="pt-BR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cs typeface="Arial" panose="020B0604020202020204" pitchFamily="34" charset="0"/>
              </a:rPr>
              <a:t>Orientador Douglas Schneider</a:t>
            </a:r>
          </a:p>
          <a:p>
            <a:endParaRPr lang="pt-BR" sz="2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Corpo)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Corpo)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4"/>
          <a:srcRect l="19209" t="18613" r="19209" b="18752"/>
          <a:stretch>
            <a:fillRect/>
          </a:stretch>
        </p:blipFill>
        <p:spPr bwMode="auto">
          <a:xfrm>
            <a:off x="341825" y="267079"/>
            <a:ext cx="1371064" cy="13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idosos hipertensos ou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igura1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5696" y="2708920"/>
            <a:ext cx="6210436" cy="3672408"/>
          </a:xfrm>
          <a:prstGeom prst="rect">
            <a:avLst/>
          </a:prstGeom>
          <a:noFill/>
          <a:ln>
            <a:noFill/>
            <a:prstDash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633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locomoção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igura2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5696" y="2636912"/>
            <a:ext cx="6480720" cy="3785666"/>
          </a:xfrm>
          <a:prstGeom prst="rect">
            <a:avLst/>
          </a:prstGeom>
          <a:noFill/>
          <a:ln>
            <a:noFill/>
            <a:prstDash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2558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primeira consulta odontológica para 100% dos idosos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</a:t>
            </a:r>
          </a:p>
          <a:p>
            <a:pPr marL="82296" indent="0"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igura3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1680" y="2492896"/>
            <a:ext cx="6480720" cy="3888432"/>
          </a:xfrm>
          <a:prstGeom prst="rect">
            <a:avLst/>
          </a:prstGeom>
          <a:noFill/>
          <a:ln>
            <a:noFill/>
            <a:prstDash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6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6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a rede social de 100% dos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78919329"/>
              </p:ext>
            </p:extLst>
          </p:nvPr>
        </p:nvGraphicFramePr>
        <p:xfrm>
          <a:off x="1691680" y="2420888"/>
          <a:ext cx="64807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0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para a prática de atividade física regular a 100% dos idosos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5" name="Figura5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1680" y="2697480"/>
            <a:ext cx="6552728" cy="3581082"/>
          </a:xfrm>
          <a:prstGeom prst="rect">
            <a:avLst/>
          </a:prstGeom>
          <a:noFill/>
          <a:ln>
            <a:noFill/>
            <a:prstDash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414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(incluindo higiene de próteses) para 100% dos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igura6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63688" y="2540634"/>
            <a:ext cx="6480720" cy="3840694"/>
          </a:xfrm>
          <a:prstGeom prst="rect">
            <a:avLst/>
          </a:prstGeom>
          <a:noFill/>
          <a:ln>
            <a:noFill/>
            <a:prstDash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681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no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das consultas dos idosos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ações da equipe; 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 e 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comunidade;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à rotina da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UBS;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de todos os profissionais no processo de atenção a saúde do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idoso;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conscientização da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Reflexões sobre o Curso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92276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Iniciais;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do curso para minha prática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profissional;</a:t>
            </a: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importância para a prática profissional na APS.</a:t>
            </a: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4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12" y="1692276"/>
            <a:ext cx="7498080" cy="48006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meu orientador Douglas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Schneider,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sua dedicação, apoio e paciência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Vera Lúcia </a:t>
            </a:r>
            <a:r>
              <a:rPr lang="pt-BR" sz="2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Quinhones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Guidolin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Curso,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conhecimentos transmitidos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ACS da UBS pela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valiosa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 intervenção</a:t>
            </a: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91" y="72566"/>
            <a:ext cx="4286225" cy="43190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419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b="1" dirty="0">
              <a:solidFill>
                <a:srgbClr val="FF45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no Município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Unidade </a:t>
            </a:r>
            <a:r>
              <a:rPr lang="pt-BR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de Saúde Renova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da 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64" y="3501008"/>
            <a:ext cx="3977835" cy="3320114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</a:t>
            </a:r>
            <a:r>
              <a:rPr lang="pt-BR" sz="28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pt-BR" sz="28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</a:t>
            </a:r>
            <a:endParaRPr lang="pt-BR" sz="2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435608" y="1417638"/>
            <a:ext cx="7479596" cy="503569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BR" sz="2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Microregião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Caxias do Sul, na mesorregião do Nordeste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Rio-Grandense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 Km de Porto Alegre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Total: 24.686 habitantes (IBGE, 2015)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 no Município:</a:t>
            </a:r>
          </a:p>
          <a:p>
            <a:pPr marL="82296" indent="0">
              <a:buClr>
                <a:schemeClr val="tx1"/>
              </a:buClr>
              <a:buNone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UBS</a:t>
            </a:r>
          </a:p>
          <a:p>
            <a:pPr marL="82296" indent="0">
              <a:buClr>
                <a:schemeClr val="tx1"/>
              </a:buClr>
              <a:buNone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ESF</a:t>
            </a:r>
          </a:p>
          <a:p>
            <a:pPr marL="82296" indent="0">
              <a:buClr>
                <a:schemeClr val="tx1"/>
              </a:buClr>
              <a:buNone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Serviço de Radiologia</a:t>
            </a:r>
          </a:p>
          <a:p>
            <a:pPr marL="82296" indent="0">
              <a:buClr>
                <a:schemeClr val="tx1"/>
              </a:buClr>
              <a:buNone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CAPS</a:t>
            </a:r>
          </a:p>
          <a:p>
            <a:pPr marL="82296" indent="0">
              <a:buClr>
                <a:schemeClr val="tx1"/>
              </a:buClr>
              <a:buNone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Hospital</a:t>
            </a: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</a:t>
            </a:r>
            <a:r>
              <a:rPr lang="pt-BR" sz="2800" b="1" dirty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da Intervenção</a:t>
            </a:r>
            <a:endParaRPr lang="pt-BR" sz="2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205591" y="1415667"/>
            <a:ext cx="7498080" cy="510770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UBS/ESF Renovação 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2.756 (SIAB, agosto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2014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Equipe de Saúde da Família:</a:t>
            </a:r>
          </a:p>
          <a:p>
            <a:pPr marL="658368" lvl="2" indent="0">
              <a:buClr>
                <a:srgbClr val="0070C0"/>
              </a:buClr>
              <a:buNone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Enfermeiro</a:t>
            </a:r>
          </a:p>
          <a:p>
            <a:pPr marL="658368" lvl="2" indent="0">
              <a:buClr>
                <a:srgbClr val="0070C0"/>
              </a:buClr>
              <a:buNone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Médico de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pt-BR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368" lvl="2" indent="0">
              <a:buClr>
                <a:srgbClr val="0070C0"/>
              </a:buClr>
              <a:buNone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Técnicos de Enfermagem</a:t>
            </a:r>
          </a:p>
          <a:p>
            <a:pPr marL="658368" lvl="2" indent="0">
              <a:buClr>
                <a:srgbClr val="0070C0"/>
              </a:buClr>
              <a:buNone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Agentes Comunitários de Saúde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Saúde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Bucal: </a:t>
            </a: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Dentista, </a:t>
            </a: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endParaRPr lang="pt-BR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NASF: 1 Nutricionista, 1 Assistente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Farmacêutica, 1 Psicóloga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460229" y="1556792"/>
            <a:ext cx="7498080" cy="5040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à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do idoso na UBS/ESF Renovação </a:t>
            </a:r>
          </a:p>
          <a:p>
            <a:pPr marL="82296" indent="0">
              <a:buClr>
                <a:srgbClr val="0070C0"/>
              </a:buClr>
              <a:buNone/>
            </a:pPr>
            <a:r>
              <a:rPr lang="pt-BR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de atenção ao idoso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os registros das informações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dos idosos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Clr>
                <a:srgbClr val="0070C0"/>
              </a:buClr>
              <a:buNone/>
            </a:pP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pt-BR" sz="4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dos idosos da área</a:t>
            </a:r>
            <a:endParaRPr lang="pt-BR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 </a:t>
            </a: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100% dos idosos hipertensos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locomoção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primeira consulta odontológica para 100% dos idosos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a rede social de 100% dos </a:t>
            </a:r>
            <a:r>
              <a:rPr lang="pt-B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para a prática de atividade física regular a 100% dos idosos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para 100% dos idosos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7650" y="2377281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pt-BR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Protocolo: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da Atenção Integral à Saúde do Idoso, Ministério da Saúde –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Brasil/2013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Espelho e Caderneta do Idoso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Prontuário Eletrônico 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Coleta de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9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2047" y="1474272"/>
            <a:ext cx="7498080" cy="48006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  <a:p>
            <a:pPr marL="82296" indent="0">
              <a:buClr>
                <a:srgbClr val="003399"/>
              </a:buClr>
              <a:buNone/>
            </a:pP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Clr>
                <a:srgbClr val="003399"/>
              </a:buClr>
              <a:buNone/>
            </a:pPr>
            <a:endParaRPr lang="pt-BR" sz="2400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9" y="3326076"/>
            <a:ext cx="5468605" cy="33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4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atenção à saúde do idoso da área da unidade de saúde para 100</a:t>
            </a:r>
            <a:r>
              <a:rPr lang="pt-BR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82296" indent="0">
              <a:buNone/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1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45432" y="2276872"/>
            <a:ext cx="6696744" cy="4104456"/>
          </a:xfrm>
          <a:prstGeom prst="rect">
            <a:avLst/>
          </a:prstGeom>
          <a:noFill/>
          <a:ln>
            <a:noFill/>
            <a:prstDash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34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9CD615-0D7D-49BD-86B7-4538816E7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sobre recomendação de estratégia</Template>
  <TotalTime>0</TotalTime>
  <Words>571</Words>
  <Application>Microsoft Office PowerPoint</Application>
  <PresentationFormat>Apresentação na tela (4:3)</PresentationFormat>
  <Paragraphs>111</Paragraphs>
  <Slides>19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Gill Sans MT (Corpo)</vt:lpstr>
      <vt:lpstr>Verdana</vt:lpstr>
      <vt:lpstr>Wingdings 2</vt:lpstr>
      <vt:lpstr>Solstício</vt:lpstr>
      <vt:lpstr>UNIVERSIDADE ABERTA DO SUS UNIVERSIDADE FEDERAL DE PELOTAS Especialização em Saúde da Família Modalidade a Distância Turma 8 </vt:lpstr>
      <vt:lpstr>Introdução</vt:lpstr>
      <vt:lpstr>Introdução: Local da Intervenção</vt:lpstr>
      <vt:lpstr>Introdução: Local da Intervenção</vt:lpstr>
      <vt:lpstr>Objetivos</vt:lpstr>
      <vt:lpstr>Metas</vt:lpstr>
      <vt:lpstr>Logística</vt:lpstr>
      <vt:lpstr>Ações Realizadas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Reflexões sobre o Curso</vt:lpstr>
      <vt:lpstr>Agradecimentos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2015-09-10T11:57:42Z</dcterms:created>
  <dcterms:modified xsi:type="dcterms:W3CDTF">2015-09-13T23:51:33Z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